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EFE7D-007B-493F-80BB-DA8B882A6425}" v="1" dt="2025-10-15T06:39:07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 autoAdjust="0"/>
  </p:normalViewPr>
  <p:slideViewPr>
    <p:cSldViewPr snapToGrid="0" snapToObjects="1">
      <p:cViewPr varScale="1">
        <p:scale>
          <a:sx n="115" d="100"/>
          <a:sy n="115" d="100"/>
        </p:scale>
        <p:origin x="4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Thompson" userId="fb90e2fc-8291-4051-aad4-9211e4f437d7" providerId="ADAL" clId="{EA0E9A8A-49EE-42EA-BAAF-C592942E46A4}"/>
    <pc:docChg chg="undo redo custSel modSld">
      <pc:chgData name="Chris Thompson" userId="fb90e2fc-8291-4051-aad4-9211e4f437d7" providerId="ADAL" clId="{EA0E9A8A-49EE-42EA-BAAF-C592942E46A4}" dt="2025-10-15T06:39:07.910" v="22" actId="27636"/>
      <pc:docMkLst>
        <pc:docMk/>
      </pc:docMkLst>
      <pc:sldChg chg="modSp mod">
        <pc:chgData name="Chris Thompson" userId="fb90e2fc-8291-4051-aad4-9211e4f437d7" providerId="ADAL" clId="{EA0E9A8A-49EE-42EA-BAAF-C592942E46A4}" dt="2025-10-15T05:36:43.933" v="6" actId="1036"/>
        <pc:sldMkLst>
          <pc:docMk/>
          <pc:sldMk cId="0" sldId="261"/>
        </pc:sldMkLst>
        <pc:spChg chg="mod">
          <ac:chgData name="Chris Thompson" userId="fb90e2fc-8291-4051-aad4-9211e4f437d7" providerId="ADAL" clId="{EA0E9A8A-49EE-42EA-BAAF-C592942E46A4}" dt="2025-10-15T05:36:43.933" v="6" actId="1036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5:37:30.787" v="14" actId="404"/>
        <pc:sldMkLst>
          <pc:docMk/>
          <pc:sldMk cId="0" sldId="263"/>
        </pc:sldMkLst>
        <pc:spChg chg="mod">
          <ac:chgData name="Chris Thompson" userId="fb90e2fc-8291-4051-aad4-9211e4f437d7" providerId="ADAL" clId="{EA0E9A8A-49EE-42EA-BAAF-C592942E46A4}" dt="2025-10-15T05:37:30.787" v="14" actId="404"/>
          <ac:spMkLst>
            <pc:docMk/>
            <pc:sldMk cId="0" sldId="263"/>
            <ac:spMk id="3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5:37:30.787" v="14" actId="404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5:37:39.026" v="15" actId="404"/>
        <pc:sldMkLst>
          <pc:docMk/>
          <pc:sldMk cId="0" sldId="264"/>
        </pc:sldMkLst>
        <pc:spChg chg="mod">
          <ac:chgData name="Chris Thompson" userId="fb90e2fc-8291-4051-aad4-9211e4f437d7" providerId="ADAL" clId="{EA0E9A8A-49EE-42EA-BAAF-C592942E46A4}" dt="2025-10-15T05:37:39.026" v="15" actId="404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6:39:07.910" v="22" actId="27636"/>
        <pc:sldMkLst>
          <pc:docMk/>
          <pc:sldMk cId="0" sldId="266"/>
        </pc:sldMkLst>
        <pc:spChg chg="mod">
          <ac:chgData name="Chris Thompson" userId="fb90e2fc-8291-4051-aad4-9211e4f437d7" providerId="ADAL" clId="{EA0E9A8A-49EE-42EA-BAAF-C592942E46A4}" dt="2025-10-15T06:39:07.910" v="22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5:38:10.883" v="17" actId="404"/>
        <pc:sldMkLst>
          <pc:docMk/>
          <pc:sldMk cId="0" sldId="270"/>
        </pc:sldMkLst>
        <pc:spChg chg="mod">
          <ac:chgData name="Chris Thompson" userId="fb90e2fc-8291-4051-aad4-9211e4f437d7" providerId="ADAL" clId="{EA0E9A8A-49EE-42EA-BAAF-C592942E46A4}" dt="2025-10-15T05:38:10.883" v="17" actId="404"/>
          <ac:spMkLst>
            <pc:docMk/>
            <pc:sldMk cId="0" sldId="270"/>
            <ac:spMk id="3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5:38:10.883" v="17" actId="404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6:39:07.832" v="21"/>
        <pc:sldMkLst>
          <pc:docMk/>
          <pc:sldMk cId="0" sldId="276"/>
        </pc:sldMkLst>
        <pc:spChg chg="mod">
          <ac:chgData name="Chris Thompson" userId="fb90e2fc-8291-4051-aad4-9211e4f437d7" providerId="ADAL" clId="{EA0E9A8A-49EE-42EA-BAAF-C592942E46A4}" dt="2025-10-15T06:39:07.832" v="21"/>
          <ac:spMkLst>
            <pc:docMk/>
            <pc:sldMk cId="0" sldId="27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7D5766F-D9EA-79A2-74CB-B36541455FAB}"/>
              </a:ext>
            </a:extLst>
          </p:cNvPr>
          <p:cNvGrpSpPr/>
          <p:nvPr userDrawn="1"/>
        </p:nvGrpSpPr>
        <p:grpSpPr>
          <a:xfrm>
            <a:off x="0" y="4266067"/>
            <a:ext cx="1119674" cy="895921"/>
            <a:chOff x="0" y="6358355"/>
            <a:chExt cx="5489368" cy="4392386"/>
          </a:xfrm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0DD98FB8-A9A1-3C34-5ECF-3158BF6D3E20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2AA0C060-DEF8-5ACE-114A-5667F898C29A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8CE74BF5-F856-2325-7270-8E2DB888D102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221656A-A776-3CD6-3F17-462388FAC530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839CFE5-A7A4-E3BD-7654-4C438F0AA174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41B0A078-7B5A-FDBC-CDC1-401012049948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928DD5B-6361-5201-A9A3-C63FDC946C84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645BE36-3955-BB1B-DD60-AF224EE94E6D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0845549-4F8D-5E41-5AD2-17978222C35D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6E3D51C-90BB-55DA-EAB2-B4874525F13B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52A48DAC-41A5-58F5-60AB-346CDE539931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4C93141B-1711-8D00-FF7F-20EF331327D6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73890A-E075-329A-DF1F-12AF04774B39}"/>
              </a:ext>
            </a:extLst>
          </p:cNvPr>
          <p:cNvGrpSpPr/>
          <p:nvPr userDrawn="1"/>
        </p:nvGrpSpPr>
        <p:grpSpPr>
          <a:xfrm rot="10800000">
            <a:off x="7993268" y="-6371"/>
            <a:ext cx="1150730" cy="920771"/>
            <a:chOff x="0" y="6358355"/>
            <a:chExt cx="5489368" cy="4392386"/>
          </a:xfrm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B3655DA5-58C0-FC6F-C21C-C355B73665B6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246B346D-F653-CCBD-A183-FEABE427F4F8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0DB3408-250C-03D7-9EBB-966700C8ADFE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C2341E0-AD39-A3AD-A6DA-711EA85A55E2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DE1826F9-D102-AC15-052F-E69155625B49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ADDD64A-691E-4925-C15A-39F17B160CDC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88D9EA09-E68D-ABC9-FC30-D4945A011555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48FC3C5-739D-C7A5-C8D7-591C73FAD063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025539AC-72B0-0798-83AC-A52369DD286A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64AEF80-AD4F-914E-07F3-7E1A76A04E80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81FD91A-7FE3-D540-FB64-88CECFF683CF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9B1638E-242B-28F1-1B25-49935C95D355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C06A6F6-BA42-DFD7-4A34-3BB38BA1CE0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304690" y="4719856"/>
            <a:ext cx="533896" cy="4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training/modules/polyglot-notebook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terate_programmin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orgmode.org/worg/org-contrib/babel/intro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cadu.c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hows/getstartedpowershell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ronWills/FatAntelop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PowerShell Prescriptions </a:t>
            </a:r>
            <a:br>
              <a:rPr lang="en-US" dirty="0"/>
            </a:br>
            <a:r>
              <a:rPr dirty="0"/>
              <a:t>for Colleague Web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/>
          <a:p>
            <a:pPr marL="0" lvl="0" indent="0">
              <a:buNone/>
            </a:pPr>
            <a:r>
              <a:t>Chris Thompson</a:t>
            </a:r>
            <a:br/>
            <a:r>
              <a:t>Manager, Enterprise Applications Architecture &amp; Security</a:t>
            </a:r>
            <a:br/>
            <a:r>
              <a:t>https://github.com/aproposts/CEUG2025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2025-10-15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ascadia Code"/>
              </a:rPr>
              <a:t>Invoke-Build.ps1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Takes a </a:t>
            </a:r>
            <a:r>
              <a:rPr>
                <a:latin typeface="Cascadia Code"/>
              </a:rPr>
              <a:t>PublishProfile</a:t>
            </a:r>
            <a:r>
              <a:t> and logging parameters.</a:t>
            </a:r>
          </a:p>
          <a:p>
            <a:pPr lvl="0"/>
            <a:r>
              <a:t>Executes a </a:t>
            </a:r>
            <a:r>
              <a:rPr>
                <a:latin typeface="Cascadia Code"/>
              </a:rPr>
              <a:t>dotnet publish</a:t>
            </a:r>
            <a:r>
              <a:t> for the hard-coded </a:t>
            </a:r>
            <a:r>
              <a:rPr>
                <a:latin typeface="Cascadia Code"/>
              </a:rPr>
              <a:t>.csproj</a:t>
            </a:r>
            <a:r>
              <a:t> and specified </a:t>
            </a:r>
            <a:r>
              <a:rPr>
                <a:latin typeface="Cascadia Code"/>
              </a:rPr>
              <a:t>.pubxml</a:t>
            </a:r>
          </a:p>
          <a:p>
            <a:pPr lvl="0"/>
            <a:r>
              <a:t>No Visual Studio required!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ascadia Code"/>
              </a:rPr>
              <a:t>Invoke-Deploy.ps1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Takes </a:t>
            </a:r>
            <a:r>
              <a:rPr>
                <a:latin typeface="Cascadia Code"/>
              </a:rPr>
              <a:t>Build</a:t>
            </a:r>
            <a:r>
              <a:t>, </a:t>
            </a:r>
            <a:r>
              <a:rPr>
                <a:latin typeface="Cascadia Code"/>
              </a:rPr>
              <a:t>ComputerName</a:t>
            </a:r>
            <a:r>
              <a:t>, </a:t>
            </a:r>
            <a:r>
              <a:rPr>
                <a:latin typeface="Cascadia Code"/>
              </a:rPr>
              <a:t>Credential</a:t>
            </a:r>
            <a:r>
              <a:t>, and logging parameters</a:t>
            </a:r>
          </a:p>
          <a:p>
            <a:pPr lvl="0"/>
            <a:r>
              <a:t>Sets the deployment </a:t>
            </a:r>
            <a:r>
              <a:rPr>
                <a:latin typeface="Cascadia Code"/>
              </a:rPr>
              <a:t>.zip</a:t>
            </a:r>
            <a:r>
              <a:t> file permissions to inherit from the folder</a:t>
            </a:r>
            <a:br/>
            <a:r>
              <a:rPr i="1"/>
              <a:t>…to allow another user to read/deploy the file</a:t>
            </a:r>
          </a:p>
          <a:p>
            <a:pPr lvl="0"/>
            <a:r>
              <a:t>Supports </a:t>
            </a:r>
            <a:r>
              <a:rPr>
                <a:latin typeface="Cascadia Code"/>
              </a:rPr>
              <a:t>ShouldProcess</a:t>
            </a:r>
            <a:r>
              <a:t>:</a:t>
            </a:r>
          </a:p>
          <a:p>
            <a:pPr lvl="1"/>
            <a:r>
              <a:t>When the </a:t>
            </a:r>
            <a:r>
              <a:rPr>
                <a:latin typeface="Cascadia Code"/>
              </a:rPr>
              <a:t>-WhatIf</a:t>
            </a:r>
            <a:r>
              <a:t> switch is specified, the published </a:t>
            </a:r>
            <a:r>
              <a:rPr>
                <a:latin typeface="Cascadia Code"/>
              </a:rPr>
              <a:t>.cmd</a:t>
            </a:r>
            <a:r>
              <a:t> file is run with the </a:t>
            </a:r>
            <a:r>
              <a:rPr>
                <a:latin typeface="Cascadia Code"/>
              </a:rPr>
              <a:t>/T</a:t>
            </a:r>
            <a:r>
              <a:t> switch</a:t>
            </a:r>
          </a:p>
          <a:p>
            <a:pPr lvl="1"/>
            <a:r>
              <a:t>By default, the user is prompted to approve the deployment action</a:t>
            </a:r>
          </a:p>
          <a:p>
            <a:pPr lvl="0"/>
            <a:r>
              <a:t>Stops any running application pools associated with the application</a:t>
            </a:r>
          </a:p>
          <a:p>
            <a:pPr lvl="0"/>
            <a:r>
              <a:t>Runs the published </a:t>
            </a:r>
            <a:r>
              <a:rPr>
                <a:latin typeface="Cascadia Code"/>
              </a:rPr>
              <a:t>.cmd</a:t>
            </a:r>
          </a:p>
          <a:p>
            <a:pPr lvl="0"/>
            <a:r>
              <a:t>Starts the previously stopped application pools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Build and Deploy 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Colleague Site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Colleague </a:t>
            </a:r>
            <a:r>
              <a:rPr>
                <a:latin typeface="Cascadia Code"/>
              </a:rPr>
              <a:t>WarmUp.ps1</a:t>
            </a:r>
            <a:r>
              <a:t> Woes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Use Cases</a:t>
            </a:r>
          </a:p>
          <a:p>
            <a:pPr lvl="0"/>
            <a:r>
              <a:t>Automated periodic recycling/warming</a:t>
            </a:r>
          </a:p>
          <a:p>
            <a:pPr lvl="0"/>
            <a:r>
              <a:t>Ad-hoc on-demand recycling/warming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Problems</a:t>
            </a:r>
          </a:p>
          <a:p>
            <a:pPr lvl="0"/>
            <a:r>
              <a:t>Where is the script for which instance?</a:t>
            </a:r>
          </a:p>
          <a:p>
            <a:pPr lvl="0"/>
            <a:r>
              <a:t>What are the parameters I need to provide?</a:t>
            </a:r>
          </a:p>
          <a:p>
            <a:pPr lvl="0"/>
            <a:r>
              <a:t>Username and password in the clear!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ascadia Code"/>
              </a:rPr>
              <a:t>ColleagueSites</a:t>
            </a:r>
            <a:r>
              <a:t> PowerShell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/>
              <a:t>Design Goals</a:t>
            </a:r>
          </a:p>
          <a:p>
            <a:pPr lvl="0"/>
            <a:r>
              <a:rPr sz="1800"/>
              <a:t>The correct warm-up script and parameters should be addressed through minimal configuration</a:t>
            </a:r>
          </a:p>
          <a:p>
            <a:pPr lvl="0"/>
            <a:r>
              <a:rPr sz="1800"/>
              <a:t>Dual use: Same script for both admins and automation</a:t>
            </a:r>
          </a:p>
          <a:p>
            <a:pPr lvl="0"/>
            <a:r>
              <a:rPr sz="1800"/>
              <a:t>Protect credentials both in execution and on-disk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/>
              <a:t>Features</a:t>
            </a:r>
          </a:p>
          <a:p>
            <a:pPr lvl="0"/>
            <a:r>
              <a:rPr sz="1800"/>
              <a:t>Command parameterization via a </a:t>
            </a:r>
            <a:r>
              <a:rPr sz="1800">
                <a:latin typeface="Cascadia Code"/>
              </a:rPr>
              <a:t>config.json</a:t>
            </a:r>
            <a:r>
              <a:rPr sz="1800"/>
              <a:t> file and ‘labels’</a:t>
            </a:r>
          </a:p>
          <a:p>
            <a:pPr lvl="0"/>
            <a:r>
              <a:rPr sz="1800"/>
              <a:t>Automagic IIS site, application and </a:t>
            </a:r>
            <a:r>
              <a:rPr sz="1800">
                <a:latin typeface="Cascadia Code"/>
              </a:rPr>
              <a:t>WarmUp.ps1</a:t>
            </a:r>
            <a:r>
              <a:rPr sz="1800"/>
              <a:t> discovery via URI matching</a:t>
            </a:r>
          </a:p>
          <a:p>
            <a:pPr lvl="0"/>
            <a:r>
              <a:rPr sz="1800"/>
              <a:t>Remote execution via module injection</a:t>
            </a:r>
          </a:p>
          <a:p>
            <a:pPr lvl="0"/>
            <a:r>
              <a:rPr sz="1800"/>
              <a:t>Secure (enough) credential storage via Windows DPAPI</a:t>
            </a:r>
          </a:p>
          <a:p>
            <a:pPr lvl="0"/>
            <a:r>
              <a:rPr sz="1800"/>
              <a:t>Comment-based help generated via Co-Pilot Pro + Claude Sonnet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latin typeface="Cascadia Code"/>
              </a:rPr>
              <a:t>ColleagueSites</a:t>
            </a:r>
            <a:r>
              <a:t> PowerShell Module 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Polyglot Notebooks</a:t>
            </a:r>
            <a:r>
              <a:t> for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 Old Idea Reborn</a:t>
            </a:r>
          </a:p>
        </p:txBody>
      </p:sp>
      <p:pic>
        <p:nvPicPr>
          <p:cNvPr id="3" name="Picture 1" descr="images/Donald_Ervin_Knuth_(cropped)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>
            <a:spLocks noGrp="1"/>
          </p:cNvSpPr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Donald Knuth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Notebooks are a flavour of </a:t>
            </a:r>
            <a:r>
              <a:rPr>
                <a:hlinkClick r:id="rId3"/>
              </a:rPr>
              <a:t>Literate Programming</a:t>
            </a:r>
            <a:r>
              <a:t>:</a:t>
            </a:r>
          </a:p>
          <a:p>
            <a:pPr lvl="1"/>
            <a:r>
              <a:t>Prose and code are combined in a source file</a:t>
            </a:r>
          </a:p>
          <a:p>
            <a:pPr lvl="0"/>
            <a:r>
              <a:t>Antecedents:</a:t>
            </a:r>
          </a:p>
          <a:p>
            <a:pPr lvl="1"/>
            <a:r>
              <a:rPr>
                <a:hlinkClick r:id="rId4"/>
              </a:rPr>
              <a:t>Emacs org-babel</a:t>
            </a:r>
          </a:p>
          <a:p>
            <a:pPr lvl="1"/>
            <a:r>
              <a:rPr>
                <a:hlinkClick r:id="rId5"/>
              </a:rPr>
              <a:t>Jupyter Notebooks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PowerShell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Occupy a space between the terminal and a script, code and documentation</a:t>
            </a:r>
          </a:p>
          <a:p>
            <a:pPr lvl="0"/>
            <a:r>
              <a:t>Good for step-wise procedures which are not easily automated</a:t>
            </a:r>
          </a:p>
          <a:p>
            <a:pPr lvl="0"/>
            <a:r>
              <a:t>Process documents can be ‘made live’</a:t>
            </a:r>
          </a:p>
          <a:p>
            <a:pPr lvl="0"/>
            <a:r>
              <a:t>Useful when troubleshooting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Brief background on OCAD University, me, and PowerShell</a:t>
            </a:r>
          </a:p>
          <a:p>
            <a:pPr lvl="0"/>
            <a:r>
              <a:t>Gotchas in the new ASP .NET build system</a:t>
            </a:r>
          </a:p>
          <a:p>
            <a:pPr lvl="0"/>
            <a:r>
              <a:t>ColleagueWebApi warm-up woes and site management</a:t>
            </a:r>
          </a:p>
          <a:p>
            <a:pPr lvl="0"/>
            <a:r>
              <a:t>Looking forward:</a:t>
            </a:r>
          </a:p>
          <a:p>
            <a:pPr lvl="1"/>
            <a:r>
              <a:t>Polyglot Notebooks for operations</a:t>
            </a:r>
          </a:p>
          <a:p>
            <a:pPr lvl="1"/>
            <a:r>
              <a:t>Agentic AI for building tools</a:t>
            </a:r>
          </a:p>
          <a:p>
            <a:pPr lvl="0"/>
            <a:r>
              <a:t>Q&amp;A/Discussion?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Lazy Shall Inherit the Earth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Not everybody has, or is willing to install Polyglot tooling</a:t>
            </a:r>
          </a:p>
          <a:p>
            <a:pPr lvl="0"/>
            <a:r>
              <a:t>It’d be great to generate documentation from Notebooks</a:t>
            </a:r>
          </a:p>
          <a:p>
            <a:pPr lvl="0"/>
            <a:r>
              <a:t>The native </a:t>
            </a:r>
            <a:r>
              <a:rPr>
                <a:latin typeface="Cascadia Code"/>
              </a:rPr>
              <a:t>.dib</a:t>
            </a:r>
            <a:r>
              <a:t> format is </a:t>
            </a:r>
            <a:r>
              <a:rPr i="1"/>
              <a:t>very</a:t>
            </a:r>
            <a:r>
              <a:t> close to plain markdown</a:t>
            </a:r>
          </a:p>
          <a:p>
            <a:pPr lvl="0"/>
            <a:r>
              <a:t>My first foray into vibe-coding, the </a:t>
            </a:r>
            <a:r>
              <a:rPr>
                <a:latin typeface="Cascadia Code"/>
              </a:rPr>
              <a:t>PolyglotNotebook</a:t>
            </a:r>
            <a:r>
              <a:t> PowerShell module:</a:t>
            </a:r>
          </a:p>
          <a:p>
            <a:pPr lvl="1"/>
            <a:r>
              <a:t>Imports native </a:t>
            </a:r>
            <a:r>
              <a:rPr>
                <a:latin typeface="Cascadia Code"/>
              </a:rPr>
              <a:t>.dib</a:t>
            </a:r>
            <a:r>
              <a:t> files to a collection of .NET objects</a:t>
            </a:r>
          </a:p>
          <a:p>
            <a:pPr lvl="1"/>
            <a:r>
              <a:t>Optionally converts the objects to markdown strings</a:t>
            </a:r>
          </a:p>
          <a:p>
            <a:pPr lvl="1"/>
            <a:r>
              <a:t>Has good documentation and </a:t>
            </a:r>
            <a:r>
              <a:rPr b="1"/>
              <a:t>unit tests</a:t>
            </a:r>
            <a:r>
              <a:t> 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Convert the Polyglot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CA" sz="1400" dirty="0">
                <a:solidFill>
                  <a:srgbClr val="06287E"/>
                </a:solidFill>
                <a:latin typeface="Cascadia Code"/>
              </a:rPr>
              <a:t>Import-Module</a:t>
            </a:r>
            <a:r>
              <a:rPr lang="en-CA" sz="1400" dirty="0">
                <a:latin typeface="Cascadia Code"/>
              </a:rPr>
              <a:t> 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..</a:t>
            </a:r>
            <a:r>
              <a:rPr lang="en-CA" sz="1400" dirty="0">
                <a:latin typeface="Cascadia Code"/>
              </a:rPr>
              <a:t>\Modules\</a:t>
            </a:r>
            <a:r>
              <a:rPr lang="en-CA" sz="1400" dirty="0" err="1">
                <a:latin typeface="Cascadia Code"/>
              </a:rPr>
              <a:t>PolyglotNotebook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Import-</a:t>
            </a:r>
            <a:r>
              <a:rPr lang="en-CA" sz="1400" dirty="0" err="1">
                <a:latin typeface="Cascadia Code"/>
              </a:rPr>
              <a:t>PolyglotNotebook</a:t>
            </a:r>
            <a:r>
              <a:rPr lang="en-CA" sz="1400" dirty="0">
                <a:latin typeface="Cascadia Code"/>
              </a:rPr>
              <a:t> 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.</a:t>
            </a:r>
            <a:r>
              <a:rPr lang="en-CA" sz="1400" dirty="0">
                <a:latin typeface="Cascadia Code"/>
              </a:rPr>
              <a:t>\Notebook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.</a:t>
            </a:r>
            <a:r>
              <a:rPr lang="en-CA" sz="1400" dirty="0">
                <a:solidFill>
                  <a:srgbClr val="06287E"/>
                </a:solidFill>
                <a:latin typeface="Cascadia Code"/>
              </a:rPr>
              <a:t>dib</a:t>
            </a:r>
            <a:r>
              <a:rPr lang="en-CA" sz="1400" dirty="0">
                <a:latin typeface="Cascadia Code"/>
              </a:rPr>
              <a:t> 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|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Convert-</a:t>
            </a:r>
            <a:r>
              <a:rPr lang="en-CA" sz="1400" dirty="0" err="1">
                <a:latin typeface="Cascadia Code"/>
              </a:rPr>
              <a:t>PolyglotNotebookToMarkdown</a:t>
            </a:r>
            <a:r>
              <a:rPr lang="en-CA" sz="1400" dirty="0">
                <a:latin typeface="Cascadia Code"/>
              </a:rPr>
              <a:t> 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|</a:t>
            </a:r>
            <a:br>
              <a:rPr lang="en-CA" sz="1400" dirty="0"/>
            </a:br>
            <a:r>
              <a:rPr lang="en-CA" sz="1400" dirty="0">
                <a:solidFill>
                  <a:srgbClr val="06287E"/>
                </a:solidFill>
                <a:latin typeface="Cascadia Code"/>
              </a:rPr>
              <a:t>Set-Content</a:t>
            </a:r>
            <a:r>
              <a:rPr lang="en-CA" sz="1400" dirty="0">
                <a:latin typeface="Cascadia Code"/>
              </a:rPr>
              <a:t> 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-</a:t>
            </a:r>
            <a:r>
              <a:rPr lang="en-CA" sz="1400" dirty="0">
                <a:latin typeface="Cascadia Code"/>
              </a:rPr>
              <a:t>Path 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.</a:t>
            </a:r>
            <a:r>
              <a:rPr lang="en-CA" sz="1400" dirty="0">
                <a:latin typeface="Cascadia Code"/>
              </a:rPr>
              <a:t>\Presentation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.</a:t>
            </a:r>
            <a:r>
              <a:rPr lang="en-CA" sz="1400" dirty="0">
                <a:solidFill>
                  <a:srgbClr val="06287E"/>
                </a:solidFill>
                <a:latin typeface="Cascadia Code"/>
              </a:rPr>
              <a:t>md</a:t>
            </a:r>
          </a:p>
          <a:p>
            <a:pPr lvl="0" indent="0">
              <a:buNone/>
            </a:pPr>
            <a:r>
              <a:rPr lang="en-CA" sz="1400" dirty="0">
                <a:latin typeface="Cascadia Code"/>
              </a:rPr>
              <a:t>pandoc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.</a:t>
            </a:r>
            <a:r>
              <a:rPr lang="en-CA" sz="1400" dirty="0">
                <a:solidFill>
                  <a:srgbClr val="06287E"/>
                </a:solidFill>
                <a:latin typeface="Cascadia Code"/>
              </a:rPr>
              <a:t>exe</a:t>
            </a:r>
            <a:r>
              <a:rPr lang="en-CA" sz="1400" dirty="0">
                <a:latin typeface="Cascadia Code"/>
              </a:rPr>
              <a:t> </a:t>
            </a:r>
            <a:r>
              <a:rPr lang="en-CA" sz="1400" dirty="0">
                <a:solidFill>
                  <a:srgbClr val="666666"/>
                </a:solidFill>
                <a:latin typeface="Cascadia Code"/>
              </a:rPr>
              <a:t>@(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    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'.\Presentation.md'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    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'--from=markdown'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    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'--to=pptx'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    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'--slide-level=2'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    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'--reference-doc=.\custom-reference.pptx'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    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'--metadata-file=.\</a:t>
            </a:r>
            <a:r>
              <a:rPr lang="en-CA" sz="1400" dirty="0" err="1">
                <a:solidFill>
                  <a:srgbClr val="4070A0"/>
                </a:solidFill>
                <a:latin typeface="Cascadia Code"/>
              </a:rPr>
              <a:t>Presentation.yaml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'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    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'--variable=</a:t>
            </a:r>
            <a:r>
              <a:rPr lang="en-CA" sz="1400" dirty="0" err="1">
                <a:solidFill>
                  <a:srgbClr val="4070A0"/>
                </a:solidFill>
                <a:latin typeface="Cascadia Code"/>
              </a:rPr>
              <a:t>monofont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=Cascadia Code'</a:t>
            </a:r>
            <a:br>
              <a:rPr lang="en-CA" sz="1400" dirty="0"/>
            </a:br>
            <a:r>
              <a:rPr lang="en-CA" sz="1400" dirty="0">
                <a:latin typeface="Cascadia Code"/>
              </a:rPr>
              <a:t>    </a:t>
            </a:r>
            <a:r>
              <a:rPr lang="en-CA" sz="1400" dirty="0">
                <a:solidFill>
                  <a:srgbClr val="4070A0"/>
                </a:solidFill>
                <a:latin typeface="Cascadia Code"/>
              </a:rPr>
              <a:t>'--output=.\Presentation.pptx'</a:t>
            </a:r>
            <a:br>
              <a:rPr lang="en-CA" sz="1400" dirty="0"/>
            </a:br>
            <a:r>
              <a:rPr lang="en-CA" sz="1400" dirty="0">
                <a:solidFill>
                  <a:srgbClr val="666666"/>
                </a:solidFill>
                <a:latin typeface="Cascadia Code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Vibe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Visual Studio Code agentic AI tooling is (very) good</a:t>
            </a:r>
          </a:p>
          <a:p>
            <a:pPr lvl="1"/>
            <a:r>
              <a:t>Be mindful of, and utilize the prompt context</a:t>
            </a:r>
          </a:p>
          <a:p>
            <a:pPr lvl="0"/>
            <a:r>
              <a:t>Don’t let the dog walk you:</a:t>
            </a:r>
          </a:p>
          <a:p>
            <a:pPr lvl="1"/>
            <a:r>
              <a:t>Sometimes what you’ve asked for isn’t what you want</a:t>
            </a:r>
          </a:p>
          <a:p>
            <a:pPr lvl="0"/>
            <a:r>
              <a:t>Fluency and debugging skills are required</a:t>
            </a:r>
          </a:p>
          <a:p>
            <a:pPr lvl="0"/>
            <a:r>
              <a:t>LLMS are great for boilerplate and documentation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Questions and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OCAD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 Small Art &amp; Design University</a:t>
            </a:r>
          </a:p>
          <a:p>
            <a:pPr lvl="0"/>
            <a:r>
              <a:t>Students: ~5200</a:t>
            </a:r>
          </a:p>
          <a:p>
            <a:pPr lvl="0"/>
            <a:r>
              <a:t>Faculty: ~550</a:t>
            </a:r>
          </a:p>
          <a:p>
            <a:pPr lvl="0"/>
            <a:r>
              <a:t>Employees: ~1400 (Faculty + FT, PT, Students, etc.)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Colleague Environment</a:t>
            </a:r>
          </a:p>
          <a:p>
            <a:pPr lvl="0"/>
            <a:r>
              <a:t>Went live ~2015</a:t>
            </a:r>
          </a:p>
          <a:p>
            <a:pPr lvl="0"/>
            <a:r>
              <a:t>SQL Server databases</a:t>
            </a:r>
          </a:p>
          <a:p>
            <a:pPr lvl="0"/>
            <a:r>
              <a:t>Windows everywhere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Computer nerd since the 80s</a:t>
            </a:r>
          </a:p>
          <a:p>
            <a:pPr lvl="0"/>
            <a:r>
              <a:t>A deep and abiding anti-Microsoft bias</a:t>
            </a:r>
          </a:p>
          <a:p>
            <a:pPr lvl="1"/>
            <a:r>
              <a:t>OS/2</a:t>
            </a:r>
          </a:p>
          <a:p>
            <a:pPr lvl="1"/>
            <a:r>
              <a:t>Linux</a:t>
            </a:r>
          </a:p>
          <a:p>
            <a:pPr lvl="1"/>
            <a:r>
              <a:t>(Free/Open)BSD</a:t>
            </a:r>
          </a:p>
          <a:p>
            <a:pPr lvl="1"/>
            <a:r>
              <a:t>GNU Emacs</a:t>
            </a:r>
          </a:p>
          <a:p>
            <a:pPr lvl="0"/>
            <a:r>
              <a:t>Started at OCAD in 2010 in a development role</a:t>
            </a:r>
          </a:p>
          <a:p>
            <a:pPr lvl="0"/>
            <a:r>
              <a:t>Now primarily operations, architecture, and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PowerShell and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Late to the game (2016/2017)</a:t>
            </a:r>
          </a:p>
          <a:p>
            <a:pPr lvl="0"/>
            <a:r>
              <a:t>Started with rudimentary scripts</a:t>
            </a:r>
          </a:p>
          <a:p>
            <a:pPr lvl="0"/>
            <a:r>
              <a:t>Read the writing on the wall</a:t>
            </a:r>
          </a:p>
          <a:p>
            <a:pPr lvl="0"/>
            <a:r>
              <a:t>Started spending as much time as possible in PowerShell</a:t>
            </a:r>
          </a:p>
          <a:p>
            <a:pPr lvl="0"/>
            <a:r>
              <a:t>An epiphany in old content: </a:t>
            </a:r>
            <a:r>
              <a:rPr>
                <a:hlinkClick r:id="rId2"/>
              </a:rPr>
              <a:t>Getting Started with PowerShell 3.0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UNIX Philosophy for the 21st Century</a:t>
            </a:r>
          </a:p>
        </p:txBody>
      </p:sp>
      <p:pic>
        <p:nvPicPr>
          <p:cNvPr id="3" name="Picture 1" descr="images/saint-snover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>
            <a:spLocks noGrp="1"/>
          </p:cNvSpPr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Saint Jeffrey Snover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3403"/>
            <a:ext cx="4038600" cy="3394472"/>
          </a:xfrm>
        </p:spPr>
        <p:txBody>
          <a:bodyPr>
            <a:noAutofit/>
          </a:bodyPr>
          <a:lstStyle/>
          <a:p>
            <a:pPr lvl="0"/>
            <a:r>
              <a:rPr sz="1600" dirty="0"/>
              <a:t>Objects and pipes: A delicious combination!</a:t>
            </a:r>
          </a:p>
          <a:p>
            <a:pPr lvl="0"/>
            <a:r>
              <a:rPr sz="1600" dirty="0"/>
              <a:t>Superior composition, slightly less eccentricity</a:t>
            </a:r>
          </a:p>
          <a:p>
            <a:pPr lvl="0"/>
            <a:r>
              <a:rPr sz="1600" dirty="0"/>
              <a:t>Verbosity as a strength, aiding discoverability</a:t>
            </a:r>
          </a:p>
          <a:p>
            <a:pPr lvl="0" indent="0">
              <a:buNone/>
            </a:pPr>
            <a:r>
              <a:rPr sz="1600" dirty="0">
                <a:solidFill>
                  <a:srgbClr val="06287E"/>
                </a:solidFill>
                <a:latin typeface="Cascadia Code"/>
              </a:rPr>
              <a:t>Set-</a:t>
            </a:r>
            <a:r>
              <a:rPr sz="1600" dirty="0" err="1">
                <a:solidFill>
                  <a:srgbClr val="06287E"/>
                </a:solidFill>
                <a:latin typeface="Cascadia Code"/>
              </a:rPr>
              <a:t>PSReadLineKeyHandler</a:t>
            </a:r>
            <a:r>
              <a:rPr sz="1600" dirty="0">
                <a:latin typeface="Cascadia Code"/>
              </a:rPr>
              <a:t> </a:t>
            </a:r>
            <a:r>
              <a:rPr sz="1600" dirty="0">
                <a:solidFill>
                  <a:srgbClr val="666666"/>
                </a:solidFill>
                <a:latin typeface="Cascadia Code"/>
              </a:rPr>
              <a:t>-</a:t>
            </a:r>
            <a:r>
              <a:rPr sz="1600" dirty="0">
                <a:latin typeface="Cascadia Code"/>
              </a:rPr>
              <a:t>Key Tab </a:t>
            </a:r>
            <a:r>
              <a:rPr sz="1600" dirty="0">
                <a:solidFill>
                  <a:srgbClr val="666666"/>
                </a:solidFill>
                <a:latin typeface="Cascadia Code"/>
              </a:rPr>
              <a:t>-</a:t>
            </a:r>
            <a:r>
              <a:rPr sz="1600" dirty="0">
                <a:latin typeface="Cascadia Code"/>
              </a:rPr>
              <a:t>Function Complete</a:t>
            </a:r>
          </a:p>
          <a:p>
            <a:pPr lvl="0"/>
            <a:r>
              <a:rPr sz="1600" dirty="0"/>
              <a:t>A shell and a REPL: Lightweight application programming</a:t>
            </a:r>
          </a:p>
          <a:p>
            <a:pPr lvl="0"/>
            <a:r>
              <a:rPr sz="1600" dirty="0"/>
              <a:t>Don’t get me started, we could be here all day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Building &amp; Deploying ASP .NET (Core)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Colleague .NET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/>
              <a:t>.NET Framework (4.x)</a:t>
            </a:r>
          </a:p>
          <a:p>
            <a:pPr lvl="0"/>
            <a:r>
              <a:rPr sz="1800">
                <a:latin typeface="Cascadia Code"/>
              </a:rPr>
              <a:t>settings.config</a:t>
            </a:r>
            <a:r>
              <a:rPr sz="1800"/>
              <a:t> for most/all application settings.</a:t>
            </a:r>
          </a:p>
          <a:p>
            <a:pPr lvl="0"/>
            <a:r>
              <a:rPr sz="1800"/>
              <a:t>Stacked SlowCheetah transforms:</a:t>
            </a:r>
            <a:br>
              <a:rPr sz="1800"/>
            </a:br>
            <a:r>
              <a:rPr sz="1800">
                <a:latin typeface="Cascadia Code"/>
              </a:rPr>
              <a:t>settings.&lt;build&gt;.config</a:t>
            </a:r>
            <a:r>
              <a:rPr sz="1800"/>
              <a:t>➡️</a:t>
            </a:r>
            <a:br>
              <a:rPr sz="1800"/>
            </a:br>
            <a:r>
              <a:rPr sz="1800">
                <a:latin typeface="Cascadia Code"/>
              </a:rPr>
              <a:t>settings.&lt;publish&gt;.config</a:t>
            </a:r>
          </a:p>
          <a:p>
            <a:pPr lvl="0"/>
            <a:r>
              <a:rPr sz="1800"/>
              <a:t>OCAD used these extensively for per-environment deployments</a:t>
            </a:r>
          </a:p>
          <a:p>
            <a:pPr lvl="0"/>
            <a:r>
              <a:rPr sz="1800">
                <a:hlinkClick r:id="rId2"/>
              </a:rPr>
              <a:t>FatAntelope</a:t>
            </a:r>
            <a:r>
              <a:rPr sz="1800"/>
              <a:t> for creating Colleague Self-Service </a:t>
            </a:r>
            <a:r>
              <a:rPr sz="1800">
                <a:latin typeface="Cascadia Code"/>
              </a:rPr>
              <a:t>sitemap.config</a:t>
            </a:r>
            <a:r>
              <a:rPr sz="1800"/>
              <a:t> build transforms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/>
              <a:t>.NET (Core 5+)</a:t>
            </a:r>
          </a:p>
          <a:p>
            <a:pPr lvl="0"/>
            <a:r>
              <a:rPr sz="1800"/>
              <a:t>Application settings spread between </a:t>
            </a:r>
            <a:r>
              <a:rPr sz="1800">
                <a:latin typeface="Cascadia Code"/>
              </a:rPr>
              <a:t>settings.config</a:t>
            </a:r>
            <a:r>
              <a:rPr sz="1800"/>
              <a:t> and </a:t>
            </a:r>
            <a:r>
              <a:rPr sz="1800">
                <a:latin typeface="Cascadia Code"/>
              </a:rPr>
              <a:t>AppSettings.json</a:t>
            </a:r>
          </a:p>
          <a:p>
            <a:pPr lvl="0"/>
            <a:r>
              <a:rPr sz="1800"/>
              <a:t>Build configuration transforms only(?)</a:t>
            </a:r>
            <a:br>
              <a:rPr sz="1800"/>
            </a:br>
            <a:r>
              <a:rPr sz="1800" i="1"/>
              <a:t>Happy to have a MSBuild/SlowCheetah wizard show how it can be done</a:t>
            </a:r>
          </a:p>
          <a:p>
            <a:pPr lvl="0"/>
            <a:r>
              <a:rPr sz="1800"/>
              <a:t>Runtime transforms available for </a:t>
            </a:r>
            <a:r>
              <a:rPr sz="1800">
                <a:latin typeface="Cascadia Code"/>
              </a:rPr>
              <a:t>AppSettings.json</a:t>
            </a:r>
            <a:br>
              <a:rPr sz="1800"/>
            </a:br>
            <a:r>
              <a:rPr sz="1800" i="1"/>
              <a:t>…with caveats!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Automated Per-Environment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 err="1">
                <a:latin typeface="Cascadia Code"/>
              </a:rPr>
              <a:t>AppSettings.json</a:t>
            </a:r>
            <a:endParaRPr sz="1800" dirty="0">
              <a:latin typeface="Cascadia Code"/>
            </a:endParaRPr>
          </a:p>
          <a:p>
            <a:pPr lvl="1"/>
            <a:r>
              <a:rPr sz="1800" dirty="0"/>
              <a:t>Include sibling </a:t>
            </a:r>
            <a:r>
              <a:rPr sz="1800" dirty="0" err="1">
                <a:latin typeface="Cascadia Code"/>
              </a:rPr>
              <a:t>AppSettings</a:t>
            </a:r>
            <a:r>
              <a:rPr sz="1800" dirty="0">
                <a:latin typeface="Cascadia Code"/>
              </a:rPr>
              <a:t>.&lt;environment&gt;.</a:t>
            </a:r>
            <a:r>
              <a:rPr sz="1800" dirty="0" err="1">
                <a:latin typeface="Cascadia Code"/>
              </a:rPr>
              <a:t>json</a:t>
            </a:r>
            <a:r>
              <a:rPr sz="1800" dirty="0"/>
              <a:t> files in build and deployment</a:t>
            </a:r>
          </a:p>
          <a:p>
            <a:pPr lvl="1"/>
            <a:r>
              <a:rPr sz="1800" dirty="0"/>
              <a:t>In the application </a:t>
            </a:r>
            <a:r>
              <a:rPr sz="1800" dirty="0">
                <a:latin typeface="Cascadia Code"/>
              </a:rPr>
              <a:t>.</a:t>
            </a:r>
            <a:r>
              <a:rPr sz="1800" dirty="0" err="1">
                <a:latin typeface="Cascadia Code"/>
              </a:rPr>
              <a:t>csproj</a:t>
            </a:r>
            <a:r>
              <a:rPr sz="1800" dirty="0"/>
              <a:t>, set the </a:t>
            </a:r>
            <a:r>
              <a:rPr sz="1800" dirty="0" err="1">
                <a:latin typeface="Cascadia Code"/>
              </a:rPr>
              <a:t>IsTransformWebConfigDisabled</a:t>
            </a:r>
            <a:r>
              <a:rPr sz="1800" dirty="0"/>
              <a:t> property to </a:t>
            </a:r>
            <a:r>
              <a:rPr sz="1800" dirty="0">
                <a:latin typeface="Cascadia Code"/>
              </a:rPr>
              <a:t>false</a:t>
            </a:r>
          </a:p>
          <a:p>
            <a:pPr lvl="1"/>
            <a:r>
              <a:rPr sz="1800" dirty="0"/>
              <a:t>In the </a:t>
            </a:r>
            <a:r>
              <a:rPr sz="1800" dirty="0">
                <a:latin typeface="Cascadia Code"/>
              </a:rPr>
              <a:t>.</a:t>
            </a:r>
            <a:r>
              <a:rPr sz="1800" dirty="0" err="1">
                <a:latin typeface="Cascadia Code"/>
              </a:rPr>
              <a:t>pubxml</a:t>
            </a:r>
            <a:r>
              <a:rPr sz="1800" dirty="0"/>
              <a:t> publish profile, populate the </a:t>
            </a:r>
            <a:r>
              <a:rPr sz="1800" dirty="0">
                <a:latin typeface="Cascadia Code"/>
              </a:rPr>
              <a:t>EnvironmentName</a:t>
            </a:r>
            <a:r>
              <a:rPr sz="1800" dirty="0"/>
              <a:t> tag</a:t>
            </a:r>
          </a:p>
          <a:p>
            <a:pPr lvl="1"/>
            <a:r>
              <a:rPr sz="1800" b="1" dirty="0"/>
              <a:t>Caveat:</a:t>
            </a:r>
            <a:r>
              <a:rPr sz="1800" dirty="0"/>
              <a:t> Settings specified by runtime transforms cannot be changed through application admin pages!</a:t>
            </a:r>
          </a:p>
          <a:p>
            <a:pPr lvl="0"/>
            <a:r>
              <a:rPr sz="1800" dirty="0" err="1">
                <a:latin typeface="Cascadia Code"/>
              </a:rPr>
              <a:t>settings.config</a:t>
            </a:r>
            <a:endParaRPr sz="1800" dirty="0">
              <a:latin typeface="Cascadia Code"/>
            </a:endParaRPr>
          </a:p>
          <a:p>
            <a:pPr lvl="1"/>
            <a:r>
              <a:rPr sz="1800" dirty="0"/>
              <a:t>In the </a:t>
            </a:r>
            <a:r>
              <a:rPr sz="1800" dirty="0">
                <a:latin typeface="Cascadia Code"/>
              </a:rPr>
              <a:t>.</a:t>
            </a:r>
            <a:r>
              <a:rPr sz="1800" dirty="0" err="1">
                <a:latin typeface="Cascadia Code"/>
              </a:rPr>
              <a:t>pubxml</a:t>
            </a:r>
            <a:r>
              <a:rPr sz="1800" dirty="0"/>
              <a:t> publish profile, add a build target which uses the </a:t>
            </a:r>
            <a:r>
              <a:rPr sz="1800" dirty="0" err="1">
                <a:latin typeface="Cascadia Code"/>
              </a:rPr>
              <a:t>XmlPoke</a:t>
            </a:r>
            <a:r>
              <a:rPr sz="1800" dirty="0"/>
              <a:t> task to populate the deployment </a:t>
            </a:r>
            <a:r>
              <a:rPr sz="1800" dirty="0">
                <a:latin typeface="Cascadia Code"/>
              </a:rPr>
              <a:t>SetParameters.xml</a:t>
            </a:r>
            <a:r>
              <a:rPr sz="1800" dirty="0"/>
              <a:t> file with the required 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06e469d1-2d2a-468f-ae9b-7df0968eb6d7}" enabled="0" method="" siteId="{06e469d1-2d2a-468f-ae9b-7df0968eb6d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1006</Words>
  <Application>Microsoft Office PowerPoint</Application>
  <PresentationFormat>On-screen Show (16:9)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Cascadia Code</vt:lpstr>
      <vt:lpstr>Gill Sans MT</vt:lpstr>
      <vt:lpstr>Office Theme</vt:lpstr>
      <vt:lpstr>PowerShell Prescriptions  for Colleague Web Technologies</vt:lpstr>
      <vt:lpstr>Overview</vt:lpstr>
      <vt:lpstr>OCAD University</vt:lpstr>
      <vt:lpstr>Me</vt:lpstr>
      <vt:lpstr>PowerShell and I</vt:lpstr>
      <vt:lpstr>A UNIX Philosophy for the 21st Century</vt:lpstr>
      <vt:lpstr>Building &amp; Deploying ASP .NET (Core) Applications</vt:lpstr>
      <vt:lpstr>Colleague .NET Applications</vt:lpstr>
      <vt:lpstr>Automated Per-Environment Configuration</vt:lpstr>
      <vt:lpstr>Invoke-Build.ps1</vt:lpstr>
      <vt:lpstr>Invoke-Deploy.ps1</vt:lpstr>
      <vt:lpstr>Build and Deploy Demo</vt:lpstr>
      <vt:lpstr>Colleague Site Management</vt:lpstr>
      <vt:lpstr>Colleague WarmUp.ps1 Woes</vt:lpstr>
      <vt:lpstr>ColleagueSites PowerShell Module</vt:lpstr>
      <vt:lpstr>ColleagueSites PowerShell Module Demo</vt:lpstr>
      <vt:lpstr>Polyglot Notebooks for Operations</vt:lpstr>
      <vt:lpstr>An Old Idea Reborn</vt:lpstr>
      <vt:lpstr>PowerShell Notebooks</vt:lpstr>
      <vt:lpstr>The Lazy Shall Inherit the Earth</vt:lpstr>
      <vt:lpstr>Convert the Polyglot Notebook</vt:lpstr>
      <vt:lpstr>Vibe Check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CEUG-2025-Slide-Deck-Template</Template>
  <TotalTime>23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Prescriptions for Colleague Web Technologies</dc:title>
  <dc:creator>Chris Thompson;Manager, Enterprise Applications Architecture &amp; Security;https://github.com/aproposts/CEUG2025</dc:creator>
  <cp:keywords/>
  <cp:lastModifiedBy>Chris Thompson</cp:lastModifiedBy>
  <cp:revision>1</cp:revision>
  <dcterms:created xsi:type="dcterms:W3CDTF">2025-10-15T05:33:14Z</dcterms:created>
  <dcterms:modified xsi:type="dcterms:W3CDTF">2025-10-15T06:39:17Z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2025-10-15</vt:lpwstr>
  </property>
  <property fmtid="{D5CDD505-2E9C-101B-9397-08002B2CF9AE}" pid="3" name="notebook">
    <vt:lpwstr/>
  </property>
</Properties>
</file>