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23"/>
          <a:sy d="100" n="123"/>
        </p:scale>
        <p:origin x="226" y="77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3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9" Type="http://schemas.microsoft.com/office/2016/11/relationships/changesInfo" Target="changesInfos/changesInfo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18" Target="../media/image6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17" Target="../media/image5.png" Type="http://schemas.openxmlformats.org/officeDocument/2006/relationships/image" /><Relationship Id="rId2" Target="../slideLayouts/slideLayout2.xml" Type="http://schemas.openxmlformats.org/officeDocument/2006/relationships/slideLayout" /><Relationship Id="rId16" Target="../media/image4.sv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media/image3.png" Type="http://schemas.openxmlformats.org/officeDocument/2006/relationships/image" /><Relationship Id="rId10" Target="../slideLayouts/slideLayout10.xml" Type="http://schemas.openxmlformats.org/officeDocument/2006/relationships/slideLayout" /><Relationship Id="rId19" Target="../media/image7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7D5766F-D9EA-79A2-74CB-B36541455FAB}"/>
              </a:ext>
            </a:extLst>
          </p:cNvPr>
          <p:cNvGrpSpPr/>
          <p:nvPr userDrawn="1"/>
        </p:nvGrpSpPr>
        <p:grpSpPr>
          <a:xfrm>
            <a:off x="0" y="4266067"/>
            <a:ext cx="1119674" cy="895921"/>
            <a:chOff x="0" y="6358355"/>
            <a:chExt cx="5489368" cy="4392386"/>
          </a:xfrm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0DD98FB8-A9A1-3C34-5ECF-3158BF6D3E20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2AA0C060-DEF8-5ACE-114A-5667F898C29A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CE74BF5-F856-2325-7270-8E2DB888D102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221656A-A776-3CD6-3F17-462388FAC530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839CFE5-A7A4-E3BD-7654-4C438F0AA174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41B0A078-7B5A-FDBC-CDC1-401012049948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928DD5B-6361-5201-A9A3-C63FDC946C84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645BE36-3955-BB1B-DD60-AF224EE94E6D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0845549-4F8D-5E41-5AD2-17978222C35D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6E3D51C-90BB-55DA-EAB2-B4874525F13B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52A48DAC-41A5-58F5-60AB-346CDE539931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4C93141B-1711-8D00-FF7F-20EF331327D6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73890A-E075-329A-DF1F-12AF04774B39}"/>
              </a:ext>
            </a:extLst>
          </p:cNvPr>
          <p:cNvGrpSpPr/>
          <p:nvPr userDrawn="1"/>
        </p:nvGrpSpPr>
        <p:grpSpPr>
          <a:xfrm rot="10800000">
            <a:off x="7993268" y="-6371"/>
            <a:ext cx="1150730" cy="920771"/>
            <a:chOff x="0" y="6358355"/>
            <a:chExt cx="5489368" cy="4392386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3655DA5-58C0-FC6F-C21C-C355B73665B6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46B346D-F653-CCBD-A183-FEABE427F4F8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0DB3408-250C-03D7-9EBB-966700C8ADFE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C2341E0-AD39-A3AD-A6DA-711EA85A55E2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DE1826F9-D102-AC15-052F-E69155625B49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ADDD64A-691E-4925-C15A-39F17B160CDC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88D9EA09-E68D-ABC9-FC30-D4945A011555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48FC3C5-739D-C7A5-C8D7-591C73FAD063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025539AC-72B0-0798-83AC-A52369DD286A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64AEF80-AD4F-914E-07F3-7E1A76A04E80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81FD91A-7FE3-D540-FB64-88CECFF683CF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9B1638E-242B-28F1-1B25-49935C95D355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dirty="0"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C06A6F6-BA42-DFD7-4A34-3BB38BA1CE0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04690" y="4719856"/>
            <a:ext cx="533896" cy="4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4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learn.microsoft.com/en-us/training/modules/polyglot-notebooks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en.wikipedia.org/wiki/Literate_programming" TargetMode="External" /><Relationship Id="rId4" Type="http://schemas.openxmlformats.org/officeDocument/2006/relationships/hyperlink" Target="https://orgmode.org/worg/org-contrib/babel/intro.html" TargetMode="External" /><Relationship Id="rId5" Type="http://schemas.openxmlformats.org/officeDocument/2006/relationships/hyperlink" Target="https://orgmode.org/worg/org-contrib/babel/intro.html" TargetMode="External" /><Relationship Id="rId6" Type="http://schemas.openxmlformats.org/officeDocument/2006/relationships/hyperlink" Target="https://jupyter.org/" TargetMode="External" /><Relationship Id="rId2" Type="http://schemas.openxmlformats.org/officeDocument/2006/relationships/image" Target="../media/image9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ocadu.ca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microsoft.com/en-us/shows/getstartedpowershell3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CameronWills/FatAntelop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PowerShell Prescriptions for Colleague 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7724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 Thompson</a:t>
            </a:r>
            <a:br/>
            <a:r>
              <a:rPr/>
              <a:t>Manager, Enterprise Applications Architecture &amp; Security</a:t>
            </a:r>
            <a:br/>
            <a:r>
              <a:rPr/>
              <a:t>https://github.com/aproposts/CEUG2025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Invoke-Build.ps1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Takes a </a:t>
            </a:r>
            <a:r>
              <a:rPr>
                <a:latin typeface="Cascadia Code"/>
              </a:rPr>
              <a:t>PublishProfile</a:t>
            </a:r>
            <a:r>
              <a:rPr/>
              <a:t> and logging parameters.</a:t>
            </a:r>
          </a:p>
          <a:p>
            <a:pPr lvl="0"/>
            <a:r>
              <a:rPr/>
              <a:t>Executes a </a:t>
            </a:r>
            <a:r>
              <a:rPr>
                <a:latin typeface="Cascadia Code"/>
              </a:rPr>
              <a:t>dotnet publish</a:t>
            </a:r>
            <a:r>
              <a:rPr/>
              <a:t> for the hard-coded </a:t>
            </a:r>
            <a:r>
              <a:rPr>
                <a:latin typeface="Cascadia Code"/>
              </a:rPr>
              <a:t>.csproj</a:t>
            </a:r>
            <a:r>
              <a:rPr/>
              <a:t> and specified </a:t>
            </a:r>
            <a:r>
              <a:rPr>
                <a:latin typeface="Cascadia Code"/>
              </a:rPr>
              <a:t>.pubxml</a:t>
            </a:r>
          </a:p>
          <a:p>
            <a:pPr lvl="0"/>
            <a:r>
              <a:rPr/>
              <a:t>No Visual Studio required!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Invoke-Deploy.ps1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Takes </a:t>
            </a:r>
            <a:r>
              <a:rPr>
                <a:latin typeface="Cascadia Code"/>
              </a:rPr>
              <a:t>Build</a:t>
            </a:r>
            <a:r>
              <a:rPr/>
              <a:t>, </a:t>
            </a:r>
            <a:r>
              <a:rPr>
                <a:latin typeface="Cascadia Code"/>
              </a:rPr>
              <a:t>ComputerName</a:t>
            </a:r>
            <a:r>
              <a:rPr/>
              <a:t>, </a:t>
            </a:r>
            <a:r>
              <a:rPr>
                <a:latin typeface="Cascadia Code"/>
              </a:rPr>
              <a:t>Credential</a:t>
            </a:r>
            <a:r>
              <a:rPr/>
              <a:t>, and logging parameters</a:t>
            </a:r>
          </a:p>
          <a:p>
            <a:pPr lvl="0"/>
            <a:r>
              <a:rPr/>
              <a:t>Sets the deployment </a:t>
            </a:r>
            <a:r>
              <a:rPr>
                <a:latin typeface="Cascadia Code"/>
              </a:rPr>
              <a:t>.zip</a:t>
            </a:r>
            <a:r>
              <a:rPr/>
              <a:t> file permissions to inherit from the folder</a:t>
            </a:r>
            <a:br/>
            <a:r>
              <a:rPr i="1"/>
              <a:t>…to allow another user to read/deploy the file</a:t>
            </a:r>
          </a:p>
          <a:p>
            <a:pPr lvl="0"/>
            <a:r>
              <a:rPr/>
              <a:t>Supports </a:t>
            </a:r>
            <a:r>
              <a:rPr>
                <a:latin typeface="Cascadia Code"/>
              </a:rPr>
              <a:t>ShouldProcess</a:t>
            </a:r>
            <a:r>
              <a:rPr/>
              <a:t>:</a:t>
            </a:r>
          </a:p>
          <a:p>
            <a:pPr lvl="1"/>
            <a:r>
              <a:rPr/>
              <a:t>When the </a:t>
            </a:r>
            <a:r>
              <a:rPr>
                <a:latin typeface="Cascadia Code"/>
              </a:rPr>
              <a:t>-WhatIf</a:t>
            </a:r>
            <a:r>
              <a:rPr/>
              <a:t> switch is specified, the published </a:t>
            </a:r>
            <a:r>
              <a:rPr>
                <a:latin typeface="Cascadia Code"/>
              </a:rPr>
              <a:t>.cmd</a:t>
            </a:r>
            <a:r>
              <a:rPr/>
              <a:t> file is run with the </a:t>
            </a:r>
            <a:r>
              <a:rPr>
                <a:latin typeface="Cascadia Code"/>
              </a:rPr>
              <a:t>/T</a:t>
            </a:r>
            <a:r>
              <a:rPr/>
              <a:t> switch</a:t>
            </a:r>
          </a:p>
          <a:p>
            <a:pPr lvl="1"/>
            <a:r>
              <a:rPr/>
              <a:t>By default, the user is prompted to approve the deployment action</a:t>
            </a:r>
          </a:p>
          <a:p>
            <a:pPr lvl="0"/>
            <a:r>
              <a:rPr/>
              <a:t>Stops any running application pools associated with the application</a:t>
            </a:r>
          </a:p>
          <a:p>
            <a:pPr lvl="0"/>
            <a:r>
              <a:rPr/>
              <a:t>Runs the published </a:t>
            </a:r>
            <a:r>
              <a:rPr>
                <a:latin typeface="Cascadia Code"/>
              </a:rPr>
              <a:t>.cmd</a:t>
            </a:r>
          </a:p>
          <a:p>
            <a:pPr lvl="0"/>
            <a:r>
              <a:rPr/>
              <a:t>Starts the previously stopped application pools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 and Deploy Demo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Colleague Site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Colleague </a:t>
            </a:r>
            <a:r>
              <a:rPr>
                <a:latin typeface="Cascadia Code"/>
              </a:rPr>
              <a:t>WarmUp.ps1</a:t>
            </a:r>
            <a:r>
              <a:rPr/>
              <a:t>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rPr/>
              <a:t>Automated periodic recycling/warming</a:t>
            </a:r>
          </a:p>
          <a:p>
            <a:pPr lvl="0"/>
            <a:r>
              <a:rPr/>
              <a:t>Ad-hoc on-demand recycling/warming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Problems</a:t>
            </a:r>
          </a:p>
          <a:p>
            <a:pPr lvl="0"/>
            <a:r>
              <a:rPr/>
              <a:t>Where is the script for which instance?</a:t>
            </a:r>
          </a:p>
          <a:p>
            <a:pPr lvl="0"/>
            <a:r>
              <a:rPr/>
              <a:t>What are the parameters I need to provide?</a:t>
            </a:r>
          </a:p>
          <a:p>
            <a:pPr lvl="0"/>
            <a:r>
              <a:rPr/>
              <a:t>Username and password in the clear!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ColleagueSites</a:t>
            </a:r>
            <a:r>
              <a:rPr/>
              <a:t> PowerShell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Design Goals</a:t>
            </a:r>
          </a:p>
          <a:p>
            <a:pPr lvl="0"/>
            <a:r>
              <a:rPr/>
              <a:t>The correct warm-up script and parameters should be addressed through minimal configuration</a:t>
            </a:r>
          </a:p>
          <a:p>
            <a:pPr lvl="0"/>
            <a:r>
              <a:rPr/>
              <a:t>Dual use: Same script for both admins and automation</a:t>
            </a:r>
          </a:p>
          <a:p>
            <a:pPr lvl="0"/>
            <a:r>
              <a:rPr/>
              <a:t>Protect credentials both in execution and on-disk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Command parameterization via a </a:t>
            </a:r>
            <a:r>
              <a:rPr>
                <a:latin typeface="Cascadia Code"/>
              </a:rPr>
              <a:t>config.json</a:t>
            </a:r>
            <a:r>
              <a:rPr/>
              <a:t> file and ‘labels’</a:t>
            </a:r>
          </a:p>
          <a:p>
            <a:pPr lvl="0"/>
            <a:r>
              <a:rPr/>
              <a:t>Automagic IIS site, application and </a:t>
            </a:r>
            <a:r>
              <a:rPr>
                <a:latin typeface="Cascadia Code"/>
              </a:rPr>
              <a:t>WarmUp.ps1</a:t>
            </a:r>
            <a:r>
              <a:rPr/>
              <a:t> discovery via URI matching</a:t>
            </a:r>
          </a:p>
          <a:p>
            <a:pPr lvl="0"/>
            <a:r>
              <a:rPr/>
              <a:t>Remote execution via module injection</a:t>
            </a:r>
          </a:p>
          <a:p>
            <a:pPr lvl="0"/>
            <a:r>
              <a:rPr/>
              <a:t>Secure (enough) credential storage via Windows DPAPI</a:t>
            </a:r>
          </a:p>
          <a:p>
            <a:pPr lvl="0"/>
            <a:r>
              <a:rPr/>
              <a:t>Comment-based help generated via Co-Pilot Pro + Claude Sonnet 4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ColleagueSites</a:t>
            </a:r>
            <a:r>
              <a:rPr/>
              <a:t> PowerShell Module Demo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Polyglot Notebooks</a:t>
            </a:r>
            <a:r>
              <a:rPr/>
              <a:t> for Operations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Old Idea Reborn</a:t>
            </a:r>
          </a:p>
        </p:txBody>
      </p:sp>
      <p:pic>
        <p:nvPicPr>
          <p:cNvPr descr="images/Donald_Ervin_Knuth_(cropped)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Notebooks are a flavour of </a:t>
            </a:r>
            <a:r>
              <a:rPr>
                <a:hlinkClick r:id="rId3"/>
              </a:rPr>
              <a:t>Literate Programming</a:t>
            </a:r>
            <a:r>
              <a:rPr/>
              <a:t>:</a:t>
            </a:r>
          </a:p>
          <a:p>
            <a:pPr lvl="1"/>
            <a:r>
              <a:rPr/>
              <a:t>Prose and code are combined in a source file</a:t>
            </a:r>
          </a:p>
          <a:p>
            <a:pPr lvl="0"/>
            <a:r>
              <a:rPr/>
              <a:t>Antecedents:</a:t>
            </a:r>
          </a:p>
          <a:p>
            <a:pPr lvl="1"/>
            <a:r>
              <a:rPr>
                <a:hlinkClick r:id="rId4"/>
              </a:rPr>
              <a:t>Emacs </a:t>
            </a:r>
            <a:r>
              <a:rPr>
                <a:hlinkClick r:id="rId5"/>
                <a:latin typeface="Cascadia Code"/>
              </a:rPr>
              <a:t>org-babel</a:t>
            </a:r>
          </a:p>
          <a:p>
            <a:pPr lvl="1"/>
            <a:r>
              <a:rPr>
                <a:hlinkClick r:id="rId6"/>
              </a:rPr>
              <a:t>Jupyter Notebooks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Occupy a space between the terminal and a script, code and documentation</a:t>
            </a:r>
          </a:p>
          <a:p>
            <a:pPr lvl="0"/>
            <a:r>
              <a:rPr/>
              <a:t>Good for step-wise procedures which are not easily automated</a:t>
            </a:r>
          </a:p>
          <a:p>
            <a:pPr lvl="0"/>
            <a:r>
              <a:rPr/>
              <a:t>Process documents can be ‘made live’</a:t>
            </a:r>
          </a:p>
          <a:p>
            <a:pPr lvl="0"/>
            <a:r>
              <a:rPr/>
              <a:t>Useful when troubleshooting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Brief background on OCAD University, me, and PowerShell</a:t>
            </a:r>
          </a:p>
          <a:p>
            <a:pPr lvl="0"/>
            <a:r>
              <a:rPr/>
              <a:t>Gotchas in the new ASP .NET build system</a:t>
            </a:r>
          </a:p>
          <a:p>
            <a:pPr lvl="0"/>
            <a:r>
              <a:rPr/>
              <a:t>ColleagueWebApi warm-up woes and site management</a:t>
            </a:r>
          </a:p>
          <a:p>
            <a:pPr lvl="0"/>
            <a:r>
              <a:rPr/>
              <a:t>Looking forward:</a:t>
            </a:r>
          </a:p>
          <a:p>
            <a:pPr lvl="1"/>
            <a:r>
              <a:rPr/>
              <a:t>Polyglot Notebooks for operations</a:t>
            </a:r>
          </a:p>
          <a:p>
            <a:pPr lvl="1"/>
            <a:r>
              <a:rPr/>
              <a:t>Agentic AI for building tools</a:t>
            </a:r>
          </a:p>
          <a:p>
            <a:pPr lvl="0"/>
            <a:r>
              <a:rPr/>
              <a:t>Q&amp;A/Discussion?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Lazy Shall Inherit the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 everybody has, or is willing to install Polyglot tooling</a:t>
            </a:r>
          </a:p>
          <a:p>
            <a:pPr lvl="0"/>
            <a:r>
              <a:rPr/>
              <a:t>It’d be great to generate documentation from Notebooks</a:t>
            </a:r>
          </a:p>
          <a:p>
            <a:pPr lvl="0"/>
            <a:r>
              <a:rPr/>
              <a:t>The native </a:t>
            </a:r>
            <a:r>
              <a:rPr>
                <a:latin typeface="Cascadia Code"/>
              </a:rPr>
              <a:t>.dib</a:t>
            </a:r>
            <a:r>
              <a:rPr/>
              <a:t> format is </a:t>
            </a:r>
            <a:r>
              <a:rPr i="1"/>
              <a:t>very</a:t>
            </a:r>
            <a:r>
              <a:rPr/>
              <a:t> close to plain markdown</a:t>
            </a:r>
          </a:p>
          <a:p>
            <a:pPr lvl="0"/>
            <a:r>
              <a:rPr/>
              <a:t>My first foray into vibe-coding, the </a:t>
            </a:r>
            <a:r>
              <a:rPr>
                <a:latin typeface="Cascadia Code"/>
              </a:rPr>
              <a:t>PolyglotNotebook</a:t>
            </a:r>
            <a:r>
              <a:rPr/>
              <a:t> PowerShell module:</a:t>
            </a:r>
          </a:p>
          <a:p>
            <a:pPr lvl="1"/>
            <a:r>
              <a:rPr/>
              <a:t>Imports native </a:t>
            </a:r>
            <a:r>
              <a:rPr>
                <a:latin typeface="Cascadia Code"/>
              </a:rPr>
              <a:t>.dib</a:t>
            </a:r>
            <a:r>
              <a:rPr/>
              <a:t> files to a collection of .NET objects</a:t>
            </a:r>
          </a:p>
          <a:p>
            <a:pPr lvl="1"/>
            <a:r>
              <a:rPr/>
              <a:t>Optionally converts the objects to markdown strings</a:t>
            </a:r>
          </a:p>
          <a:p>
            <a:pPr lvl="1"/>
            <a:r>
              <a:rPr/>
              <a:t>Has good documentation and </a:t>
            </a:r>
            <a:r>
              <a:rPr b="1"/>
              <a:t>unit tests</a:t>
            </a:r>
            <a:r>
              <a:rPr/>
              <a:t> 😲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the Polyglot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ascadia Code"/>
              </a:rPr>
              <a:t>Import-Module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latin typeface="Cascadia Code"/>
              </a:rPr>
              <a:t>\Modules\PolyglotNotebook</a:t>
            </a:r>
            <a:br/>
            <a:r>
              <a:rPr>
                <a:latin typeface="Cascadia Code"/>
              </a:rPr>
              <a:t>Import-PolyglotNotebook 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latin typeface="Cascadia Code"/>
              </a:rPr>
              <a:t>\Notebook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solidFill>
                  <a:srgbClr val="06287E"/>
                </a:solidFill>
                <a:latin typeface="Cascadia Code"/>
              </a:rPr>
              <a:t>dib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|</a:t>
            </a:r>
            <a:br/>
            <a:r>
              <a:rPr>
                <a:latin typeface="Cascadia Code"/>
              </a:rPr>
              <a:t>Convert-PolyglotNotebookToMarkdown </a:t>
            </a:r>
            <a:r>
              <a:rPr>
                <a:solidFill>
                  <a:srgbClr val="666666"/>
                </a:solidFill>
                <a:latin typeface="Cascadia Code"/>
              </a:rPr>
              <a:t>|</a:t>
            </a:r>
            <a:br/>
            <a:r>
              <a:rPr>
                <a:solidFill>
                  <a:srgbClr val="06287E"/>
                </a:solidFill>
                <a:latin typeface="Cascadia Code"/>
              </a:rPr>
              <a:t>Set-Content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-</a:t>
            </a:r>
            <a:r>
              <a:rPr>
                <a:latin typeface="Cascadia Code"/>
              </a:rPr>
              <a:t>Path 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latin typeface="Cascadia Code"/>
              </a:rPr>
              <a:t>\README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solidFill>
                  <a:srgbClr val="06287E"/>
                </a:solidFill>
                <a:latin typeface="Cascadia Code"/>
              </a:rPr>
              <a:t>md</a:t>
            </a:r>
            <a:br/>
            <a:br/>
            <a:r>
              <a:rPr>
                <a:latin typeface="Cascadia Code"/>
              </a:rPr>
              <a:t>pandoc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solidFill>
                  <a:srgbClr val="06287E"/>
                </a:solidFill>
                <a:latin typeface="Cascadia Code"/>
              </a:rPr>
              <a:t>exe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@(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'.\README.md'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'--from=markdown'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'--to=pptx'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'--slide-level=2'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'--reference-doc=.\Presentation\custom-reference.pptx'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'--metadata-file=.\Presentation\Presentation.yaml'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'--variable=monofont=Cascadia Code'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'--output=.\Presentation\Presentation.pptx'</a:t>
            </a:r>
            <a:br/>
            <a:r>
              <a:rPr>
                <a:solidFill>
                  <a:srgbClr val="666666"/>
                </a:solidFill>
                <a:latin typeface="Cascadia Code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Vibe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Studio Code agentic AI tooling is (very) good</a:t>
            </a:r>
          </a:p>
          <a:p>
            <a:pPr lvl="1"/>
            <a:r>
              <a:rPr/>
              <a:t>Be mindful of, and utilize the prompt context</a:t>
            </a:r>
          </a:p>
          <a:p>
            <a:pPr lvl="0"/>
            <a:r>
              <a:rPr/>
              <a:t>Don’t let the dog walk you:</a:t>
            </a:r>
          </a:p>
          <a:p>
            <a:pPr lvl="1"/>
            <a:r>
              <a:rPr/>
              <a:t>Sometimes what you’ve asked for isn’t what you want</a:t>
            </a:r>
          </a:p>
          <a:p>
            <a:pPr lvl="0"/>
            <a:r>
              <a:rPr/>
              <a:t>Fluency and debugging skills are required</a:t>
            </a:r>
          </a:p>
          <a:p>
            <a:pPr lvl="0"/>
            <a:r>
              <a:rPr/>
              <a:t>LLMS are great for boilerplate and documentation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Questions and Discussion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OCAD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Small Art &amp; Design University</a:t>
            </a:r>
          </a:p>
          <a:p>
            <a:pPr lvl="0"/>
            <a:r>
              <a:rPr/>
              <a:t>Students: ~5200</a:t>
            </a:r>
          </a:p>
          <a:p>
            <a:pPr lvl="0"/>
            <a:r>
              <a:rPr/>
              <a:t>Faculty: ~550</a:t>
            </a:r>
          </a:p>
          <a:p>
            <a:pPr lvl="0"/>
            <a:r>
              <a:rPr/>
              <a:t>Employees: ~1400 (Faculty + FT, PT, Students, etc.)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Colleague Environment</a:t>
            </a:r>
          </a:p>
          <a:p>
            <a:pPr lvl="0"/>
            <a:r>
              <a:rPr/>
              <a:t>Went live ~2015</a:t>
            </a:r>
          </a:p>
          <a:p>
            <a:pPr lvl="0"/>
            <a:r>
              <a:rPr/>
              <a:t>SQL Server databases</a:t>
            </a:r>
          </a:p>
          <a:p>
            <a:pPr lvl="0"/>
            <a:r>
              <a:rPr/>
              <a:t>Windows everywhere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Computer nerd since the 80s</a:t>
            </a:r>
          </a:p>
          <a:p>
            <a:pPr lvl="0"/>
            <a:r>
              <a:rPr/>
              <a:t>A deep and abiding anti-Microsoft bias</a:t>
            </a:r>
          </a:p>
          <a:p>
            <a:pPr lvl="1"/>
            <a:r>
              <a:rPr/>
              <a:t>OS/2</a:t>
            </a:r>
          </a:p>
          <a:p>
            <a:pPr lvl="1"/>
            <a:r>
              <a:rPr/>
              <a:t>Linux</a:t>
            </a:r>
          </a:p>
          <a:p>
            <a:pPr lvl="1"/>
            <a:r>
              <a:rPr/>
              <a:t>(Free/Open)BSD</a:t>
            </a:r>
          </a:p>
          <a:p>
            <a:pPr lvl="1"/>
            <a:r>
              <a:rPr/>
              <a:t>GNU Emacs</a:t>
            </a:r>
          </a:p>
          <a:p>
            <a:pPr lvl="0"/>
            <a:r>
              <a:rPr/>
              <a:t>Started at OCAD in 2010 in a development role</a:t>
            </a:r>
          </a:p>
          <a:p>
            <a:pPr lvl="0"/>
            <a:r>
              <a:rPr/>
              <a:t>Now primarily operations, architecture, and security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and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Late to the game (2016/2017)</a:t>
            </a:r>
          </a:p>
          <a:p>
            <a:pPr lvl="0"/>
            <a:r>
              <a:rPr/>
              <a:t>Started with rudimentary scripts</a:t>
            </a:r>
          </a:p>
          <a:p>
            <a:pPr lvl="0"/>
            <a:r>
              <a:rPr/>
              <a:t>Read the writing on the wall</a:t>
            </a:r>
          </a:p>
          <a:p>
            <a:pPr lvl="0"/>
            <a:r>
              <a:rPr/>
              <a:t>Started spending as much time as possible in PowerShell</a:t>
            </a:r>
          </a:p>
          <a:p>
            <a:pPr lvl="0"/>
            <a:r>
              <a:rPr/>
              <a:t>An epiphany in old content: </a:t>
            </a:r>
            <a:r>
              <a:rPr>
                <a:hlinkClick r:id="rId2"/>
              </a:rPr>
              <a:t>Getting Started with PowerShell 3.0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UNIX Philosophy for the 21st Century</a:t>
            </a:r>
          </a:p>
        </p:txBody>
      </p:sp>
      <p:pic>
        <p:nvPicPr>
          <p:cNvPr descr="images/saint-snover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Saint Jeffrey Snover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Objects and pipes: A delicious combination!</a:t>
            </a:r>
          </a:p>
          <a:p>
            <a:pPr lvl="0"/>
            <a:r>
              <a:rPr/>
              <a:t>Superior composition, slightly less eccentricity</a:t>
            </a:r>
          </a:p>
          <a:p>
            <a:pPr lvl="0"/>
            <a:r>
              <a:rPr/>
              <a:t>Verbosity as a strength, aiding discoverability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ascadia Code"/>
              </a:rPr>
              <a:t>Set-PSReadLineKeyHandler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-</a:t>
            </a:r>
            <a:r>
              <a:rPr>
                <a:latin typeface="Cascadia Code"/>
              </a:rPr>
              <a:t>Key Tab </a:t>
            </a:r>
            <a:r>
              <a:rPr>
                <a:solidFill>
                  <a:srgbClr val="666666"/>
                </a:solidFill>
                <a:latin typeface="Cascadia Code"/>
              </a:rPr>
              <a:t>-</a:t>
            </a:r>
            <a:r>
              <a:rPr>
                <a:latin typeface="Cascadia Code"/>
              </a:rPr>
              <a:t>Function Complete</a:t>
            </a:r>
          </a:p>
          <a:p>
            <a:pPr lvl="0"/>
            <a:r>
              <a:rPr/>
              <a:t>A shell and a REPL: Lightweight application programming</a:t>
            </a:r>
          </a:p>
          <a:p>
            <a:pPr lvl="0"/>
            <a:r>
              <a:rPr/>
              <a:t>Don’t get me started, we could be here all day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&amp; Deploying ASP .NET (Core) Applications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Colleague .NET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.NET Framework (4.x)</a:t>
            </a:r>
          </a:p>
          <a:p>
            <a:pPr lvl="0"/>
            <a:r>
              <a:rPr>
                <a:latin typeface="Cascadia Code"/>
              </a:rPr>
              <a:t>settings.config</a:t>
            </a:r>
            <a:r>
              <a:rPr/>
              <a:t> for most/all application settings.</a:t>
            </a:r>
          </a:p>
          <a:p>
            <a:pPr lvl="0"/>
            <a:r>
              <a:rPr/>
              <a:t>Stacked SlowCheetah transforms:</a:t>
            </a:r>
            <a:br/>
            <a:r>
              <a:rPr>
                <a:latin typeface="Cascadia Code"/>
              </a:rPr>
              <a:t>settings.&lt;build&gt;.config</a:t>
            </a:r>
            <a:r>
              <a:rPr/>
              <a:t>➡️</a:t>
            </a:r>
            <a:br/>
            <a:r>
              <a:rPr>
                <a:latin typeface="Cascadia Code"/>
              </a:rPr>
              <a:t>settings.&lt;publish&gt;.config</a:t>
            </a:r>
          </a:p>
          <a:p>
            <a:pPr lvl="0"/>
            <a:r>
              <a:rPr/>
              <a:t>OCAD used these extensively for per-environment deployments</a:t>
            </a:r>
          </a:p>
          <a:p>
            <a:pPr lvl="0"/>
            <a:r>
              <a:rPr>
                <a:hlinkClick r:id="rId2"/>
              </a:rPr>
              <a:t>FatAntelope</a:t>
            </a:r>
            <a:r>
              <a:rPr/>
              <a:t> for creating Colleague Self-Service </a:t>
            </a:r>
            <a:r>
              <a:rPr>
                <a:latin typeface="Cascadia Code"/>
              </a:rPr>
              <a:t>sitemap.config</a:t>
            </a:r>
            <a:r>
              <a:rPr/>
              <a:t> build transforms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.NET (Core 5+)</a:t>
            </a:r>
          </a:p>
          <a:p>
            <a:pPr lvl="0"/>
            <a:r>
              <a:rPr/>
              <a:t>Application settings spread between </a:t>
            </a:r>
            <a:r>
              <a:rPr>
                <a:latin typeface="Cascadia Code"/>
              </a:rPr>
              <a:t>settings.config</a:t>
            </a:r>
            <a:r>
              <a:rPr/>
              <a:t> and </a:t>
            </a:r>
            <a:r>
              <a:rPr>
                <a:latin typeface="Cascadia Code"/>
              </a:rPr>
              <a:t>AppSettings.json</a:t>
            </a:r>
          </a:p>
          <a:p>
            <a:pPr lvl="0"/>
            <a:r>
              <a:rPr/>
              <a:t>Build configuration transforms only(?)</a:t>
            </a:r>
            <a:br/>
            <a:r>
              <a:rPr i="1"/>
              <a:t>Happy to have a MSBuild/SlowCheetah wizard show how it can be done</a:t>
            </a:r>
          </a:p>
          <a:p>
            <a:pPr lvl="0"/>
            <a:r>
              <a:rPr/>
              <a:t>Runtime transforms available for </a:t>
            </a:r>
            <a:r>
              <a:rPr>
                <a:latin typeface="Cascadia Code"/>
              </a:rPr>
              <a:t>AppSettings.json</a:t>
            </a:r>
            <a:br/>
            <a:r>
              <a:rPr i="1"/>
              <a:t>…with caveats!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Automated Per-Environment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ascadia Code"/>
              </a:rPr>
              <a:t>AppSettings.json</a:t>
            </a:r>
          </a:p>
          <a:p>
            <a:pPr lvl="1"/>
            <a:r>
              <a:rPr/>
              <a:t>Include sibling </a:t>
            </a:r>
            <a:r>
              <a:rPr>
                <a:latin typeface="Cascadia Code"/>
              </a:rPr>
              <a:t>AppSettings.&lt;environment&gt;.json</a:t>
            </a:r>
            <a:r>
              <a:rPr/>
              <a:t> files in build and deployment</a:t>
            </a:r>
          </a:p>
          <a:p>
            <a:pPr lvl="1"/>
            <a:r>
              <a:rPr/>
              <a:t>In the application </a:t>
            </a:r>
            <a:r>
              <a:rPr>
                <a:latin typeface="Cascadia Code"/>
              </a:rPr>
              <a:t>.csproj</a:t>
            </a:r>
            <a:r>
              <a:rPr/>
              <a:t>, set the </a:t>
            </a:r>
            <a:r>
              <a:rPr>
                <a:latin typeface="Cascadia Code"/>
              </a:rPr>
              <a:t>IsTransformWebConfigDisabled</a:t>
            </a:r>
            <a:r>
              <a:rPr/>
              <a:t> property to </a:t>
            </a:r>
            <a:r>
              <a:rPr>
                <a:latin typeface="Cascadia Code"/>
              </a:rPr>
              <a:t>false</a:t>
            </a:r>
          </a:p>
          <a:p>
            <a:pPr lvl="1"/>
            <a:r>
              <a:rPr/>
              <a:t>In the </a:t>
            </a:r>
            <a:r>
              <a:rPr>
                <a:latin typeface="Cascadia Code"/>
              </a:rPr>
              <a:t>.pubxml</a:t>
            </a:r>
            <a:r>
              <a:rPr/>
              <a:t> publish profile, populate the </a:t>
            </a:r>
            <a:r>
              <a:rPr>
                <a:latin typeface="Cascadia Code"/>
              </a:rPr>
              <a:t>EnvironmentName</a:t>
            </a:r>
            <a:r>
              <a:rPr/>
              <a:t> tag</a:t>
            </a:r>
          </a:p>
          <a:p>
            <a:pPr lvl="1"/>
            <a:r>
              <a:rPr b="1"/>
              <a:t>Caveat:</a:t>
            </a:r>
            <a:r>
              <a:rPr/>
              <a:t> Settings specified by runtime transforms cannot be changed through application admin pages!</a:t>
            </a:r>
          </a:p>
          <a:p>
            <a:pPr lvl="0"/>
            <a:r>
              <a:rPr>
                <a:latin typeface="Cascadia Code"/>
              </a:rPr>
              <a:t>settings.config</a:t>
            </a:r>
          </a:p>
          <a:p>
            <a:pPr lvl="1"/>
            <a:r>
              <a:rPr/>
              <a:t>In the </a:t>
            </a:r>
            <a:r>
              <a:rPr>
                <a:latin typeface="Cascadia Code"/>
              </a:rPr>
              <a:t>.pubxml</a:t>
            </a:r>
            <a:r>
              <a:rPr/>
              <a:t> publish profile, add a build target which uses the </a:t>
            </a:r>
            <a:r>
              <a:rPr>
                <a:latin typeface="Cascadia Code"/>
              </a:rPr>
              <a:t>XmlPoke</a:t>
            </a:r>
            <a:r>
              <a:rPr/>
              <a:t> task to populate the deployment </a:t>
            </a:r>
            <a:r>
              <a:rPr>
                <a:latin typeface="Cascadia Code"/>
              </a:rPr>
              <a:t>SetParameters.xml</a:t>
            </a:r>
            <a:r>
              <a:rPr/>
              <a:t> file with the required values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CEUG-2025-Slide-Deck-Template</Template>
  <TotalTime>23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Prescriptions for Colleague Web Technologies</dc:title>
  <dc:creator>Chris Thompson; Manager, Enterprise Applications Architecture &amp; Security; https://github.com/aproposts/CEUG2025</dc:creator>
  <cp:keywords/>
  <dcterms:created xsi:type="dcterms:W3CDTF">2025-10-15T05:33:14Z</dcterms:created>
  <dcterms:modified xsi:type="dcterms:W3CDTF">2025-10-15T05:33:14Z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2025-10-15</vt:lpwstr>
  </property>
  <property fmtid="{D5CDD505-2E9C-101B-9397-08002B2CF9AE}" pid="3" name="notebook">
    <vt:lpwstr/>
  </property>
</Properties>
</file>