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1" r:id="rId5"/>
    <p:sldId id="368" r:id="rId6"/>
    <p:sldId id="370" r:id="rId7"/>
    <p:sldId id="358" r:id="rId8"/>
    <p:sldId id="357" r:id="rId9"/>
    <p:sldId id="359" r:id="rId10"/>
    <p:sldId id="340" r:id="rId11"/>
    <p:sldId id="288" r:id="rId12"/>
    <p:sldId id="360" r:id="rId13"/>
    <p:sldId id="367" r:id="rId14"/>
    <p:sldId id="369" r:id="rId15"/>
    <p:sldId id="371" r:id="rId16"/>
    <p:sldId id="362" r:id="rId17"/>
    <p:sldId id="364" r:id="rId18"/>
    <p:sldId id="363" r:id="rId19"/>
    <p:sldId id="366" r:id="rId20"/>
    <p:sldId id="365" r:id="rId21"/>
    <p:sldId id="361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F Version 1" id="{435FFD30-E315-4B18-8327-7BF114FC9EFB}">
          <p14:sldIdLst>
            <p14:sldId id="341"/>
            <p14:sldId id="368"/>
            <p14:sldId id="370"/>
            <p14:sldId id="358"/>
            <p14:sldId id="357"/>
            <p14:sldId id="359"/>
            <p14:sldId id="340"/>
            <p14:sldId id="288"/>
            <p14:sldId id="360"/>
            <p14:sldId id="367"/>
            <p14:sldId id="369"/>
            <p14:sldId id="371"/>
            <p14:sldId id="362"/>
            <p14:sldId id="364"/>
            <p14:sldId id="363"/>
            <p14:sldId id="366"/>
            <p14:sldId id="365"/>
            <p14:sldId id="36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éter Ács" initials="PÁ" lastIdx="11" clrIdx="0">
    <p:extLst>
      <p:ext uri="{19B8F6BF-5375-455C-9EA6-DF929625EA0E}">
        <p15:presenceInfo xmlns:p15="http://schemas.microsoft.com/office/powerpoint/2012/main" userId="Péter Ács" providerId="None"/>
      </p:ext>
    </p:extLst>
  </p:cmAuthor>
  <p:cmAuthor id="2" name="Ildikó Fehér" initials="IF" lastIdx="10" clrIdx="1">
    <p:extLst>
      <p:ext uri="{19B8F6BF-5375-455C-9EA6-DF929625EA0E}">
        <p15:presenceInfo xmlns:p15="http://schemas.microsoft.com/office/powerpoint/2012/main" userId="Ildikó Fehé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64D"/>
    <a:srgbClr val="C23D73"/>
    <a:srgbClr val="F3794D"/>
    <a:srgbClr val="FFFFFF"/>
    <a:srgbClr val="F5F7F9"/>
    <a:srgbClr val="6B2240"/>
    <a:srgbClr val="67798C"/>
    <a:srgbClr val="14304F"/>
    <a:srgbClr val="BF3C72"/>
    <a:srgbClr val="ADB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05E66-84D3-48CD-A383-88814534B8DE}" v="21" dt="2020-01-23T12:40:11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51" y="101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23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822D6-1337-4E2C-A3A7-DD1C0415F2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EF1BA-0078-48D2-B118-8965A6DA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2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7B1A6-FEA2-440B-A62C-D94CE8C4FAE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8F450-77AD-432A-8CC5-FB0D5273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/>
          <a:lstStyle/>
          <a:p>
            <a:fld id="{20C41140-7099-4231-9522-E622D949E6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350F1D-C3BE-4E0A-9309-86C5A5DD5FA5}"/>
              </a:ext>
            </a:extLst>
          </p:cNvPr>
          <p:cNvSpPr/>
          <p:nvPr userDrawn="1"/>
        </p:nvSpPr>
        <p:spPr>
          <a:xfrm>
            <a:off x="5573928" y="1679496"/>
            <a:ext cx="108422" cy="2465912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FFCE30-84BB-4D99-A515-6B08780E9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346140"/>
            <a:ext cx="12192000" cy="2507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0868F7-1CC4-4998-9CB7-5E6FAA59F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6" y="827420"/>
            <a:ext cx="5075274" cy="2085032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51048" y="1572717"/>
            <a:ext cx="6120000" cy="1800000"/>
          </a:xfrm>
        </p:spPr>
        <p:txBody>
          <a:bodyPr>
            <a:no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presentation title here in 1-2-3 rows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851048" y="3479846"/>
            <a:ext cx="6120000" cy="341632"/>
          </a:xfrm>
          <a:noFill/>
        </p:spPr>
        <p:txBody>
          <a:bodyPr wrap="square" lIns="0">
            <a:spAutoFit/>
          </a:bodyPr>
          <a:lstStyle>
            <a:lvl1pPr marL="0" indent="0">
              <a:buNone/>
              <a:defRPr lang="en-US" sz="1800" smtClean="0">
                <a:solidFill>
                  <a:schemeClr val="tx1"/>
                </a:solidFill>
                <a:latin typeface="Montserrat" panose="02000505000000020004" pitchFamily="2" charset="0"/>
                <a:cs typeface="Arial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US"/>
            </a:lvl5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Insert presentation subtitle here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851048" y="3900487"/>
            <a:ext cx="6120000" cy="341632"/>
          </a:xfrm>
          <a:noFill/>
        </p:spPr>
        <p:txBody>
          <a:bodyPr wrap="square" lIns="0">
            <a:spAutoFit/>
          </a:bodyPr>
          <a:lstStyle>
            <a:lvl1pPr marL="0" indent="0">
              <a:buNone/>
              <a:defRPr lang="en-US" sz="1800" baseline="0" smtClean="0">
                <a:solidFill>
                  <a:schemeClr val="tx1"/>
                </a:solidFill>
                <a:latin typeface="Montserrat" panose="02000505000000020004" pitchFamily="2" charset="0"/>
                <a:cs typeface="Arial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US"/>
            </a:lvl5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Insert presenter | date here</a:t>
            </a:r>
          </a:p>
        </p:txBody>
      </p:sp>
    </p:spTree>
    <p:extLst>
      <p:ext uri="{BB962C8B-B14F-4D97-AF65-F5344CB8AC3E}">
        <p14:creationId xmlns:p14="http://schemas.microsoft.com/office/powerpoint/2010/main" val="173812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(lef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baseline="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left, content to the right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92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265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Image (lef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left, content to the right…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92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265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267771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(righ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right, content to the left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1511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2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Image (right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Picture to the right, content to the left…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2361" y="1730373"/>
            <a:ext cx="5760000" cy="445527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the picture icon * Select the image * Click the Crop button to resize and position picture.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15110" y="1730373"/>
            <a:ext cx="4667250" cy="445452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368546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alue 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35454" y="493321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>
              <a:lumMod val="25000"/>
              <a:lumOff val="75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35454" y="3372976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35454" y="182223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</a:t>
            </a:r>
          </a:p>
        </p:txBody>
      </p:sp>
      <p:sp>
        <p:nvSpPr>
          <p:cNvPr id="4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59160" y="167059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59160" y="3230832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59160" y="479106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</p:spTree>
    <p:extLst>
      <p:ext uri="{BB962C8B-B14F-4D97-AF65-F5344CB8AC3E}">
        <p14:creationId xmlns:p14="http://schemas.microsoft.com/office/powerpoint/2010/main" val="197977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Value 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35454" y="493321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>
              <a:lumMod val="25000"/>
              <a:lumOff val="75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35454" y="3372976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35454" y="1822231"/>
            <a:ext cx="7377114" cy="1149230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lIns="288000" tIns="108000" rIns="72000" bIns="108000" anchor="t">
            <a:normAutofit/>
          </a:bodyPr>
          <a:lstStyle>
            <a:lvl1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Visualization…</a:t>
            </a:r>
          </a:p>
        </p:txBody>
      </p:sp>
      <p:sp>
        <p:nvSpPr>
          <p:cNvPr id="4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59160" y="167059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59160" y="3230832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59160" y="4791067"/>
            <a:ext cx="4017646" cy="1433519"/>
          </a:xfrm>
          <a:prstGeom prst="round2SameRect">
            <a:avLst>
              <a:gd name="adj1" fmla="val 0"/>
              <a:gd name="adj2" fmla="val 25604"/>
            </a:avLst>
          </a:prstGeom>
          <a:solidFill>
            <a:schemeClr val="tx1"/>
          </a:solidFill>
        </p:spPr>
        <p:txBody>
          <a:bodyPr anchor="ctr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341987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alue Visualiz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 2</a:t>
            </a:r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759160" y="158533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858511" y="166196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759160" y="254316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858511" y="261979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759160" y="350664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bg2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858511" y="358328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37" hasCustomPrompt="1"/>
          </p:nvPr>
        </p:nvSpPr>
        <p:spPr>
          <a:xfrm>
            <a:off x="759160" y="446447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2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4858511" y="454111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759160" y="542230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858511" y="549894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</p:spTree>
    <p:extLst>
      <p:ext uri="{BB962C8B-B14F-4D97-AF65-F5344CB8AC3E}">
        <p14:creationId xmlns:p14="http://schemas.microsoft.com/office/powerpoint/2010/main" val="164745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Value Visualiz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Value Visualization 2…</a:t>
            </a:r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759160" y="158533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858511" y="166196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759160" y="2543161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tx1"/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858511" y="2619796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5" hasCustomPrompt="1"/>
          </p:nvPr>
        </p:nvSpPr>
        <p:spPr>
          <a:xfrm>
            <a:off x="759160" y="350664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bg2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4858511" y="358328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37" hasCustomPrompt="1"/>
          </p:nvPr>
        </p:nvSpPr>
        <p:spPr>
          <a:xfrm>
            <a:off x="759160" y="446447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2">
              <a:lumMod val="75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4858511" y="454111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759160" y="5422308"/>
            <a:ext cx="9494838" cy="881195"/>
          </a:xfrm>
          <a:prstGeom prst="round2SameRect">
            <a:avLst>
              <a:gd name="adj1" fmla="val 0"/>
              <a:gd name="adj2" fmla="val 24005"/>
            </a:avLst>
          </a:prstGeom>
          <a:solidFill>
            <a:schemeClr val="accent3">
              <a:lumMod val="50000"/>
            </a:schemeClr>
          </a:solidFill>
        </p:spPr>
        <p:txBody>
          <a:bodyPr anchor="ctr">
            <a:no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Information 1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858511" y="5498943"/>
            <a:ext cx="5292000" cy="684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Type here…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1384887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A&quot;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0BA9F04-676A-44CC-8A08-7EF93E62C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51B4B3-CDAA-41FD-84E5-4FD7CBBF810B}"/>
              </a:ext>
            </a:extLst>
          </p:cNvPr>
          <p:cNvSpPr/>
          <p:nvPr userDrawn="1"/>
        </p:nvSpPr>
        <p:spPr>
          <a:xfrm>
            <a:off x="-101981" y="-1"/>
            <a:ext cx="4412724" cy="6885297"/>
          </a:xfrm>
          <a:prstGeom prst="rect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AFF3EDA5-1E0F-47A1-A70E-87661A973587}"/>
              </a:ext>
            </a:extLst>
          </p:cNvPr>
          <p:cNvSpPr/>
          <p:nvPr userDrawn="1"/>
        </p:nvSpPr>
        <p:spPr>
          <a:xfrm rot="3068841">
            <a:off x="-1214097" y="-2744337"/>
            <a:ext cx="3508745" cy="6432698"/>
          </a:xfrm>
          <a:prstGeom prst="moon">
            <a:avLst>
              <a:gd name="adj" fmla="val 72238"/>
            </a:avLst>
          </a:prstGeom>
          <a:solidFill>
            <a:srgbClr val="BF3C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F11BB342-3723-4EC2-9868-170BAA16A798}"/>
              </a:ext>
            </a:extLst>
          </p:cNvPr>
          <p:cNvSpPr/>
          <p:nvPr userDrawn="1"/>
        </p:nvSpPr>
        <p:spPr>
          <a:xfrm rot="10800000">
            <a:off x="-2626034" y="-1010653"/>
            <a:ext cx="3508745" cy="8855242"/>
          </a:xfrm>
          <a:prstGeom prst="moon">
            <a:avLst>
              <a:gd name="adj" fmla="val 72238"/>
            </a:avLst>
          </a:prstGeom>
          <a:solidFill>
            <a:srgbClr val="F3794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7374" y="1845143"/>
            <a:ext cx="3420000" cy="34200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03243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B&quot; 1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4A7C9-E765-47CA-9438-089EA9B2C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" y="-1"/>
            <a:ext cx="3272821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1774" y="1362543"/>
            <a:ext cx="7307926" cy="2269657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73095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 only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218144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B&quot;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4A7C9-E765-47CA-9438-089EA9B2C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" y="-1"/>
            <a:ext cx="3272821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1774" y="1362543"/>
            <a:ext cx="7307926" cy="2269657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2946339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B&quot; 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4A7C9-E765-47CA-9438-089EA9B2C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" y="-1"/>
            <a:ext cx="3272821" cy="6858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1774" y="1362543"/>
            <a:ext cx="7307926" cy="2269657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181055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1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1C86F-94E5-403F-8EC0-888C97CE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accent2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3663564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1C86F-94E5-403F-8EC0-888C97CE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rgbClr val="F3794D">
              <a:alpha val="40000"/>
            </a:srgb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3574071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41C86F-94E5-403F-8EC0-888C97CE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tx1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910262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2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6891E-30EE-4824-837B-99A87429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accent2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2048377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6891E-30EE-4824-837B-99A87429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rgbClr val="F3794D">
              <a:alpha val="40000"/>
            </a:srgb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2723040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tyle &quot;C&quot; 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6891E-30EE-4824-837B-99A87429B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0"/>
            <a:ext cx="3194050" cy="6858000"/>
          </a:xfrm>
          <a:solidFill>
            <a:schemeClr val="tx1">
              <a:alpha val="40000"/>
            </a:schemeClr>
          </a:solidFill>
        </p:spPr>
        <p:txBody>
          <a:bodyPr lIns="72000" tIns="720000" rIns="72000" bIns="7200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182880"/>
            <a:r>
              <a:rPr lang="en-US" sz="3400" dirty="0">
                <a:latin typeface="Montserrat" panose="02000505000000020004" pitchFamily="2" charset="0"/>
              </a:rPr>
              <a:t>Add Slide Title as a divider or a transition headline</a:t>
            </a:r>
          </a:p>
        </p:txBody>
      </p:sp>
    </p:spTree>
    <p:extLst>
      <p:ext uri="{BB962C8B-B14F-4D97-AF65-F5344CB8AC3E}">
        <p14:creationId xmlns:p14="http://schemas.microsoft.com/office/powerpoint/2010/main" val="1516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Title…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7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baseline="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 and content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82361" y="1730373"/>
            <a:ext cx="10800000" cy="445527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68288" indent="-180000">
              <a:defRPr>
                <a:solidFill>
                  <a:schemeClr val="tx1"/>
                </a:solidFill>
              </a:defRPr>
            </a:lvl2pPr>
            <a:lvl3pPr marL="450000" indent="-180000">
              <a:defRPr>
                <a:solidFill>
                  <a:schemeClr val="tx1"/>
                </a:solidFill>
              </a:defRPr>
            </a:lvl3pPr>
            <a:lvl4pPr marL="630000" indent="-180000">
              <a:defRPr>
                <a:solidFill>
                  <a:schemeClr val="tx1"/>
                </a:solidFill>
              </a:defRPr>
            </a:lvl4pPr>
            <a:lvl5pPr marL="810000" indent="-18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16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Title and content…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82361" y="1730373"/>
            <a:ext cx="10800000" cy="4455274"/>
          </a:xfrm>
        </p:spPr>
        <p:txBody>
          <a:bodyPr/>
          <a:lstStyle>
            <a:lvl1pPr marL="0" indent="0">
              <a:buNone/>
              <a:defRPr/>
            </a:lvl1pPr>
            <a:lvl2pPr marL="268288" indent="-180000">
              <a:defRPr/>
            </a:lvl2pPr>
            <a:lvl3pPr marL="450000" indent="-180000">
              <a:defRPr/>
            </a:lvl3pPr>
            <a:lvl4pPr marL="630000" indent="-180000">
              <a:defRPr/>
            </a:lvl4pPr>
            <a:lvl5pPr marL="810000" indent="-1800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583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82361" y="1730373"/>
            <a:ext cx="10799999" cy="445527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SzPct val="120000"/>
              <a:buFont typeface="+mj-lt"/>
              <a:buAutoNum type="arabicPeriod"/>
              <a:defRPr sz="2400"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x</a:t>
            </a:r>
          </a:p>
        </p:txBody>
      </p:sp>
    </p:spTree>
    <p:extLst>
      <p:ext uri="{BB962C8B-B14F-4D97-AF65-F5344CB8AC3E}">
        <p14:creationId xmlns:p14="http://schemas.microsoft.com/office/powerpoint/2010/main" val="177209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Agend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Agenda…</a:t>
            </a:r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82361" y="1730373"/>
            <a:ext cx="10799999" cy="445527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SzPct val="120000"/>
              <a:buFont typeface="+mj-lt"/>
              <a:buAutoNum type="arabicPeriod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 and subtitle</a:t>
            </a:r>
          </a:p>
        </p:txBody>
      </p:sp>
    </p:spTree>
    <p:extLst>
      <p:ext uri="{BB962C8B-B14F-4D97-AF65-F5344CB8AC3E}">
        <p14:creationId xmlns:p14="http://schemas.microsoft.com/office/powerpoint/2010/main" val="73777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2-column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20000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462361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462361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345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4F93D-EFC5-4D98-9C25-1A93B29A4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06239" y="-723616"/>
            <a:ext cx="2687917" cy="24327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D1EDAA-2BCB-4A31-A5AA-5E30A2325DFA}"/>
              </a:ext>
            </a:extLst>
          </p:cNvPr>
          <p:cNvSpPr/>
          <p:nvPr userDrawn="1"/>
        </p:nvSpPr>
        <p:spPr>
          <a:xfrm flipH="1" flipV="1">
            <a:off x="759160" y="310785"/>
            <a:ext cx="45719" cy="849748"/>
          </a:xfrm>
          <a:prstGeom prst="rect">
            <a:avLst/>
          </a:prstGeom>
          <a:solidFill>
            <a:srgbClr val="F37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2361" y="310785"/>
            <a:ext cx="10800000" cy="56323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3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/>
            <a:r>
              <a:rPr lang="en-US" dirty="0"/>
              <a:t>2-column…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20000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462361" y="1967003"/>
            <a:ext cx="5220000" cy="39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0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462361" y="1528580"/>
            <a:ext cx="5220000" cy="322002"/>
          </a:xfrm>
          <a:noFill/>
        </p:spPr>
        <p:txBody>
          <a:bodyPr wrap="square" lIns="180000" tIns="36000" rIns="72000" bIns="36000" rtlCol="0">
            <a:spAutoFit/>
          </a:bodyPr>
          <a:lstStyle>
            <a:lvl1pPr>
              <a:defRPr lang="en-US" sz="1800" dirty="0">
                <a:solidFill>
                  <a:schemeClr val="accent4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882361" y="859267"/>
            <a:ext cx="10800000" cy="424732"/>
          </a:xfrm>
          <a:noFill/>
        </p:spPr>
        <p:txBody>
          <a:bodyPr wrap="square" rtlCol="0">
            <a:spAutoFit/>
          </a:bodyPr>
          <a:lstStyle>
            <a:lvl1pPr>
              <a:defRPr lang="en-US" sz="2400" smtClean="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/>
              <a:t>…and subtitle</a:t>
            </a:r>
          </a:p>
        </p:txBody>
      </p:sp>
    </p:spTree>
    <p:extLst>
      <p:ext uri="{BB962C8B-B14F-4D97-AF65-F5344CB8AC3E}">
        <p14:creationId xmlns:p14="http://schemas.microsoft.com/office/powerpoint/2010/main" val="11441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82361" y="6356350"/>
            <a:ext cx="1079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640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50" r:id="rId4"/>
    <p:sldLayoutId id="2147483660" r:id="rId5"/>
    <p:sldLayoutId id="2147483669" r:id="rId6"/>
    <p:sldLayoutId id="2147483682" r:id="rId7"/>
    <p:sldLayoutId id="2147483661" r:id="rId8"/>
    <p:sldLayoutId id="2147483678" r:id="rId9"/>
    <p:sldLayoutId id="2147483666" r:id="rId10"/>
    <p:sldLayoutId id="2147483680" r:id="rId11"/>
    <p:sldLayoutId id="2147483675" r:id="rId12"/>
    <p:sldLayoutId id="2147483681" r:id="rId13"/>
    <p:sldLayoutId id="2147483662" r:id="rId14"/>
    <p:sldLayoutId id="2147483676" r:id="rId15"/>
    <p:sldLayoutId id="2147483665" r:id="rId16"/>
    <p:sldLayoutId id="2147483677" r:id="rId17"/>
    <p:sldLayoutId id="2147483668" r:id="rId18"/>
    <p:sldLayoutId id="2147483670" r:id="rId19"/>
    <p:sldLayoutId id="2147483671" r:id="rId20"/>
    <p:sldLayoutId id="2147483672" r:id="rId21"/>
    <p:sldLayoutId id="2147483684" r:id="rId22"/>
    <p:sldLayoutId id="2147483683" r:id="rId23"/>
    <p:sldLayoutId id="2147483685" r:id="rId24"/>
    <p:sldLayoutId id="2147483686" r:id="rId25"/>
    <p:sldLayoutId id="2147483687" r:id="rId26"/>
    <p:sldLayoutId id="2147483688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180000" algn="l" defTabSz="914400" rtl="0" eaLnBrk="1" latinLnBrk="0" hangingPunct="1">
        <a:lnSpc>
          <a:spcPct val="90000"/>
        </a:lnSpc>
        <a:spcBef>
          <a:spcPts val="500"/>
        </a:spcBef>
        <a:buSzPct val="13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50000" indent="-1800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30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10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20.0/ug-editor/topics/dita-maps-manager.html#dita-maps-manager__refactoring-dlentry" TargetMode="External"/><Relationship Id="rId2" Type="http://schemas.openxmlformats.org/officeDocument/2006/relationships/hyperlink" Target="https://www.oxygenxml.com/doc/versions/20.1/ug-editor/topics/dita-maps-manager.html#dita-maps-manag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yDLTZic2NZw?t=8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xygenxml.com/doc/versions/19.1/ug-editor/topics/dita-convert-topic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oxygenxml.com/doc/versions/21.1/ug-editor/topics/text-highlight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hpe.com/hpsd/hpsd/issues/2041#issue-702009" TargetMode="External"/><Relationship Id="rId2" Type="http://schemas.openxmlformats.org/officeDocument/2006/relationships/hyperlink" Target="https://support.hpe.com/hpesc/public/docDisplay?docLocale=en_US&amp;docId=emr_na-hpesbmu03895en_u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oxygenxml.com/doc/versions/21.1/ug-editor/topics/text-highligh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yDLTZic2NZw?t=95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21.1/ug-editor/topics/preferences-schema-aware.html#preferences-schema-aware__convert-even-space-preserve" TargetMode="External"/><Relationship Id="rId2" Type="http://schemas.openxmlformats.org/officeDocument/2006/relationships/hyperlink" Target="https://www.oxygenxml.com/doc/versions/21.1/ug-editor/topics/smart-paste-support-x-modes2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Oxygen 21.1 New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851048" y="3479846"/>
            <a:ext cx="6120000" cy="348557"/>
          </a:xfrm>
        </p:spPr>
        <p:txBody>
          <a:bodyPr/>
          <a:lstStyle/>
          <a:p>
            <a:r>
              <a:rPr lang="en-US" dirty="0"/>
              <a:t>Basic features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Tolvaj Ákos</a:t>
            </a:r>
          </a:p>
        </p:txBody>
      </p:sp>
    </p:spTree>
    <p:extLst>
      <p:ext uri="{BB962C8B-B14F-4D97-AF65-F5344CB8AC3E}">
        <p14:creationId xmlns:p14="http://schemas.microsoft.com/office/powerpoint/2010/main" val="269881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09291-8679-483C-8645-011D7AFE3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B70A-CA17-45E5-B4AA-93761949A4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6B53F-EC96-41DA-B5DD-2EC4EABEA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47510-47EE-4374-B0EB-9C0E63E2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48" y="639248"/>
            <a:ext cx="5579504" cy="55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8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r>
              <a:rPr lang="en-US" dirty="0"/>
              <a:t>TASK: Testing new features – Block 2.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1" y="1246909"/>
            <a:ext cx="10800000" cy="4938738"/>
          </a:xfr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Open the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testing_oxygen_21.ditamap </a:t>
            </a:r>
            <a:r>
              <a:rPr lang="en-US" sz="2400" dirty="0">
                <a:solidFill>
                  <a:srgbClr val="14304F"/>
                </a:solidFill>
              </a:rPr>
              <a:t>map file in the DITA Maps Manager of Oxygen XML Editor 21.1. 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Right click </a:t>
            </a:r>
            <a:r>
              <a:rPr lang="en-US" sz="2400" i="1" dirty="0">
                <a:solidFill>
                  <a:srgbClr val="14304F"/>
                </a:solidFill>
              </a:rPr>
              <a:t>Workflow Nodes </a:t>
            </a:r>
            <a:r>
              <a:rPr lang="en-US" sz="2400" dirty="0">
                <a:solidFill>
                  <a:srgbClr val="14304F"/>
                </a:solidFill>
              </a:rPr>
              <a:t>in the DITA map and select </a:t>
            </a:r>
            <a:r>
              <a:rPr lang="en-US" sz="2400" b="1" dirty="0">
                <a:solidFill>
                  <a:srgbClr val="14304F"/>
                </a:solidFill>
              </a:rPr>
              <a:t>Refactoring &gt; Convert sections to new topics… </a:t>
            </a:r>
            <a:r>
              <a:rPr lang="en-US" sz="2400" dirty="0">
                <a:solidFill>
                  <a:srgbClr val="14304F"/>
                </a:solidFill>
              </a:rPr>
              <a:t>Promote and demote topics to get the same structure as in section </a:t>
            </a:r>
            <a:r>
              <a:rPr lang="en-US" sz="2400" i="1" dirty="0">
                <a:solidFill>
                  <a:srgbClr val="14304F"/>
                </a:solidFill>
              </a:rPr>
              <a:t>2.1.6 </a:t>
            </a: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Workflows.docx</a:t>
            </a:r>
            <a:r>
              <a:rPr lang="en-US" sz="2400" dirty="0">
                <a:solidFill>
                  <a:srgbClr val="14304F"/>
                </a:solidFill>
              </a:rPr>
              <a:t>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Convert the type of the files nested under </a:t>
            </a:r>
            <a:r>
              <a:rPr lang="en-US" sz="2400" i="1" dirty="0">
                <a:solidFill>
                  <a:srgbClr val="14304F"/>
                </a:solidFill>
              </a:rPr>
              <a:t>Sample configuration </a:t>
            </a:r>
            <a:r>
              <a:rPr lang="en-US" sz="2400" dirty="0">
                <a:solidFill>
                  <a:srgbClr val="14304F"/>
                </a:solidFill>
              </a:rPr>
              <a:t>to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US" sz="2400" dirty="0">
                <a:solidFill>
                  <a:srgbClr val="14304F"/>
                </a:solidFill>
              </a:rPr>
              <a:t>.</a:t>
            </a: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0926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3000">
                <a:schemeClr val="accent4">
                  <a:lumMod val="60000"/>
                  <a:lumOff val="40000"/>
                </a:schemeClr>
              </a:gs>
              <a:gs pos="69000">
                <a:schemeClr val="accent2"/>
              </a:gs>
              <a:gs pos="90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/>
          <a:lstStyle/>
          <a:p>
            <a:r>
              <a:rPr lang="en-US" dirty="0"/>
              <a:t>TASK: Testing new features – Block 2.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1" y="1246909"/>
            <a:ext cx="10800000" cy="493873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14304F"/>
                </a:solidFill>
              </a:rPr>
              <a:t>Create the following hierarchy of DITA files as the following sibling of the </a:t>
            </a:r>
            <a:r>
              <a:rPr lang="en-US" sz="2400" i="1" dirty="0">
                <a:solidFill>
                  <a:srgbClr val="14304F"/>
                </a:solidFill>
              </a:rPr>
              <a:t>Workflow node </a:t>
            </a:r>
            <a:r>
              <a:rPr lang="en-US" sz="2400" dirty="0">
                <a:solidFill>
                  <a:srgbClr val="14304F"/>
                </a:solidFill>
              </a:rPr>
              <a:t>DITA file: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Hierarchy subsection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First level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 II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 III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First level II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Second level IV</a:t>
            </a:r>
          </a:p>
          <a:p>
            <a:pPr marL="2334600" lvl="5" indent="0">
              <a:buNone/>
            </a:pPr>
            <a:r>
              <a:rPr lang="en-US" sz="1400" dirty="0">
                <a:solidFill>
                  <a:srgbClr val="14304F"/>
                </a:solidFill>
              </a:rPr>
              <a:t>			Third level</a:t>
            </a:r>
          </a:p>
          <a:p>
            <a:pPr marL="545488" lvl="1" indent="-457200">
              <a:buFont typeface="+mj-lt"/>
              <a:buAutoNum type="arabicPeriod" startAt="5"/>
            </a:pPr>
            <a:r>
              <a:rPr lang="en-US" sz="2000" dirty="0">
                <a:solidFill>
                  <a:srgbClr val="14304F"/>
                </a:solidFill>
              </a:rPr>
              <a:t>Duplicate the </a:t>
            </a:r>
            <a:r>
              <a:rPr lang="en-US" sz="2000" i="1" dirty="0">
                <a:solidFill>
                  <a:srgbClr val="14304F"/>
                </a:solidFill>
              </a:rPr>
              <a:t>Third level </a:t>
            </a:r>
            <a:r>
              <a:rPr lang="en-US" sz="2000" dirty="0">
                <a:solidFill>
                  <a:srgbClr val="14304F"/>
                </a:solidFill>
              </a:rPr>
              <a:t>file and name the new file </a:t>
            </a:r>
            <a:r>
              <a:rPr lang="en-US" sz="2000" i="1" dirty="0">
                <a:solidFill>
                  <a:srgbClr val="14304F"/>
                </a:solidFill>
              </a:rPr>
              <a:t>Third level II</a:t>
            </a:r>
            <a:r>
              <a:rPr lang="en-US" sz="2000" dirty="0">
                <a:solidFill>
                  <a:srgbClr val="14304F"/>
                </a:solidFill>
              </a:rPr>
              <a:t>.</a:t>
            </a:r>
          </a:p>
          <a:p>
            <a:pPr marL="545488" lvl="1" indent="-457200">
              <a:buFont typeface="+mj-lt"/>
              <a:buAutoNum type="arabicPeriod" startAt="5"/>
            </a:pPr>
            <a:r>
              <a:rPr lang="en-US" sz="2000" dirty="0">
                <a:solidFill>
                  <a:srgbClr val="14304F"/>
                </a:solidFill>
              </a:rPr>
              <a:t>Extract </a:t>
            </a:r>
            <a:r>
              <a:rPr lang="en-US" sz="2000" i="1" dirty="0">
                <a:solidFill>
                  <a:srgbClr val="14304F"/>
                </a:solidFill>
              </a:rPr>
              <a:t>Hierarchy subsection </a:t>
            </a:r>
            <a:r>
              <a:rPr lang="en-US" sz="2000" dirty="0">
                <a:solidFill>
                  <a:srgbClr val="14304F"/>
                </a:solidFill>
              </a:rPr>
              <a:t>(with all its children) to a new map. Check what the original map looks like afterwards.</a:t>
            </a:r>
          </a:p>
          <a:p>
            <a:pPr marL="457200" lvl="0" indent="-457200">
              <a:buAutoNum type="arabicPeriod" startAt="4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4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4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AD802-0B35-4697-B182-96CE2A63885C}"/>
              </a:ext>
            </a:extLst>
          </p:cNvPr>
          <p:cNvSpPr/>
          <p:nvPr/>
        </p:nvSpPr>
        <p:spPr>
          <a:xfrm>
            <a:off x="3158836" y="1902691"/>
            <a:ext cx="3445164" cy="211512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3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13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Refactoring: Converting sections to new topics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altLang="en-US" sz="2400" dirty="0"/>
              <a:t>Convert sections to new topics (available from the contextual menu of editable maps/nodes in the </a:t>
            </a:r>
            <a:r>
              <a:rPr lang="en-US" altLang="en-US" sz="2400" dirty="0">
                <a:hlinkClick r:id="rId2"/>
              </a:rPr>
              <a:t>DITA Maps Manager</a:t>
            </a:r>
            <a:r>
              <a:rPr lang="en-US" altLang="en-US" sz="2400" dirty="0"/>
              <a:t>).</a:t>
            </a:r>
          </a:p>
          <a:p>
            <a:pPr marL="0" lvl="1" indent="0">
              <a:lnSpc>
                <a:spcPts val="23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en-US" sz="2400" dirty="0"/>
              <a:t>Use this operation on topics that contain multiple sections to convert each section to a new topic. </a:t>
            </a:r>
          </a:p>
          <a:p>
            <a:pPr marL="0" lvl="1" indent="0">
              <a:lnSpc>
                <a:spcPts val="23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altLang="en-US" sz="2400" dirty="0"/>
              <a:t>The new topics are added in the DITA Maps Manager as the first child topics of the original topic.</a:t>
            </a:r>
          </a:p>
          <a:p>
            <a:pPr lvl="2"/>
            <a:endParaRPr lang="en-US" altLang="en-US" dirty="0"/>
          </a:p>
          <a:p>
            <a:pPr marL="10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https://www.oxygenxml.com/doc/versions/20.0/ug-editor/topics/dita-maps-manager.html#dita-maps-manager__refactoring-dlentry</a:t>
            </a:r>
            <a:endParaRPr lang="en-US" sz="24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https://youtu.be/yDLTZic2NZw?t=82</a:t>
            </a:r>
            <a:endParaRPr lang="en-US" sz="2400" dirty="0"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7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14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1047210"/>
          </a:xfrm>
        </p:spPr>
        <p:txBody>
          <a:bodyPr/>
          <a:lstStyle/>
          <a:p>
            <a:r>
              <a:rPr lang="en-US" dirty="0"/>
              <a:t>Refactoring: Converting DITA topics to another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altLang="en-US" sz="2400" dirty="0"/>
              <a:t>Convert selected topics to another type. </a:t>
            </a:r>
          </a:p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altLang="en-US" sz="2400" dirty="0"/>
              <a:t>Works with multiple topics when using multiselect.</a:t>
            </a:r>
          </a:p>
          <a:p>
            <a:pPr marL="450000" lvl="3" indent="0">
              <a:spcBef>
                <a:spcPts val="0"/>
              </a:spcBef>
              <a:buClr>
                <a:srgbClr val="6B2240"/>
              </a:buClr>
              <a:buSzPct val="120000"/>
              <a:buNone/>
            </a:pPr>
            <a:r>
              <a:rPr lang="en-US" sz="2200" b="1" dirty="0">
                <a:solidFill>
                  <a:srgbClr val="14304F"/>
                </a:solidFill>
              </a:rPr>
              <a:t>NOTE:</a:t>
            </a:r>
          </a:p>
          <a:p>
            <a:pPr marL="450000" lvl="3" indent="0">
              <a:spcBef>
                <a:spcPts val="0"/>
              </a:spcBef>
              <a:buClr>
                <a:srgbClr val="6B2240"/>
              </a:buClr>
              <a:buSzPct val="120000"/>
              <a:buNone/>
            </a:pPr>
            <a:r>
              <a:rPr lang="en-US" altLang="en-US" sz="2200" dirty="0">
                <a:solidFill>
                  <a:srgbClr val="14304F"/>
                </a:solidFill>
              </a:rPr>
              <a:t>The filename does not change with this operation. If you want to keep the file-names consistent, change the appended “</a:t>
            </a:r>
            <a:r>
              <a:rPr lang="en-US" altLang="en-US" sz="2200" i="1" dirty="0">
                <a:solidFill>
                  <a:srgbClr val="14304F"/>
                </a:solidFill>
              </a:rPr>
              <a:t>_t</a:t>
            </a:r>
            <a:r>
              <a:rPr lang="en-US" altLang="en-US" sz="2200" dirty="0">
                <a:solidFill>
                  <a:srgbClr val="14304F"/>
                </a:solidFill>
              </a:rPr>
              <a:t>”, “</a:t>
            </a:r>
            <a:r>
              <a:rPr lang="en-US" altLang="en-US" sz="2200" i="1" dirty="0">
                <a:solidFill>
                  <a:srgbClr val="14304F"/>
                </a:solidFill>
              </a:rPr>
              <a:t>_c</a:t>
            </a:r>
            <a:r>
              <a:rPr lang="en-US" altLang="en-US" sz="2200" dirty="0">
                <a:solidFill>
                  <a:srgbClr val="14304F"/>
                </a:solidFill>
              </a:rPr>
              <a:t>”, “</a:t>
            </a:r>
            <a:r>
              <a:rPr lang="en-US" altLang="en-US" sz="2200" i="1" dirty="0">
                <a:solidFill>
                  <a:srgbClr val="14304F"/>
                </a:solidFill>
              </a:rPr>
              <a:t>_r</a:t>
            </a:r>
            <a:r>
              <a:rPr lang="en-US" altLang="en-US" sz="2200" dirty="0">
                <a:solidFill>
                  <a:srgbClr val="14304F"/>
                </a:solidFill>
              </a:rPr>
              <a:t>” to the appropriate ending in the DITA files folder.</a:t>
            </a:r>
            <a:endParaRPr lang="en-US" altLang="en-US" dirty="0"/>
          </a:p>
          <a:p>
            <a:pPr indent="-180000"/>
            <a:r>
              <a:rPr lang="en-US" altLang="en-US" sz="2400" dirty="0">
                <a:hlinkClick r:id="rId2"/>
              </a:rPr>
              <a:t>https://www.oxygenxml.com/doc/versions/19.1/ug-editor/topics/dita-convert-topics.html</a:t>
            </a:r>
            <a:endParaRPr lang="en-US" altLang="en-US" sz="24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08D3F-0EE5-4F2C-BF1C-6F66FF9687F8}"/>
              </a:ext>
            </a:extLst>
          </p:cNvPr>
          <p:cNvSpPr/>
          <p:nvPr/>
        </p:nvSpPr>
        <p:spPr>
          <a:xfrm>
            <a:off x="1339273" y="2660073"/>
            <a:ext cx="10343087" cy="13946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15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292963"/>
            <a:ext cx="5465173" cy="120032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600" dirty="0"/>
              <a:t>Creating multiple DITA topics at once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003604-32FF-4680-A0DC-1C6868B69A8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755217" y="5537982"/>
            <a:ext cx="10681566" cy="818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sz="9600" dirty="0">
                <a:hlinkClick r:id="rId2"/>
              </a:rPr>
              <a:t>https://www.oxygenxml.com/doc/versions/19.1/ug-editor/topics/fast-create-topics.html</a:t>
            </a:r>
            <a:endParaRPr lang="en-US" altLang="en-US" sz="96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altLang="en-US" sz="24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64BABC-43DE-4E00-900D-3C3418B34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51" y="292963"/>
            <a:ext cx="4393793" cy="47357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D0D0E7-76C5-422F-95E5-0CF835AA2D6E}"/>
              </a:ext>
            </a:extLst>
          </p:cNvPr>
          <p:cNvSpPr/>
          <p:nvPr/>
        </p:nvSpPr>
        <p:spPr>
          <a:xfrm>
            <a:off x="755217" y="2002589"/>
            <a:ext cx="6258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Right-click a node in the DITA Maps Manager </a:t>
            </a:r>
          </a:p>
          <a:p>
            <a:pPr marL="342900" indent="-342900">
              <a:buAutoNum type="arabicPeriod"/>
            </a:pPr>
            <a:r>
              <a:rPr lang="en-US" sz="2400" dirty="0"/>
              <a:t>Select Fast Create Topics </a:t>
            </a:r>
          </a:p>
          <a:p>
            <a:pPr marL="342900" indent="-342900">
              <a:buAutoNum type="arabicPeriod"/>
            </a:pPr>
            <a:r>
              <a:rPr lang="en-US" sz="2400" dirty="0"/>
              <a:t>In the Fast Create Topics dialog box that opens, configure the structure for the new topics</a:t>
            </a:r>
          </a:p>
        </p:txBody>
      </p:sp>
    </p:spTree>
    <p:extLst>
      <p:ext uri="{BB962C8B-B14F-4D97-AF65-F5344CB8AC3E}">
        <p14:creationId xmlns:p14="http://schemas.microsoft.com/office/powerpoint/2010/main" val="241087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E220FE-8E82-4998-A15F-0E17183A19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Duplicating a topic into the hierarchy as a sibling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93095-B082-4D55-98F4-18E056CDA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D955-59FB-4909-A885-98A011E3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61" y="1528698"/>
            <a:ext cx="4595258" cy="480101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E71351-496A-47EB-A84F-359AD800E9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9981" y="2637185"/>
            <a:ext cx="5512380" cy="369252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Right-click a node in the DITA Maps Manager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Select Duplicate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 the Duplicate dialog box that opens, name the file that will be newly created</a:t>
            </a:r>
          </a:p>
          <a:p>
            <a:r>
              <a:rPr lang="en-US" sz="2400" dirty="0"/>
              <a:t>The new topic – with the same type and content – appears in the </a:t>
            </a:r>
            <a:r>
              <a:rPr lang="en-US" sz="2400" dirty="0" err="1"/>
              <a:t>ditamap</a:t>
            </a:r>
            <a:r>
              <a:rPr lang="en-US" sz="2400" dirty="0"/>
              <a:t> as a direct sibling of the original topic.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5C172-04E8-46DF-975A-C95D8E70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81" y="1031549"/>
            <a:ext cx="492294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6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Refactoring: Extracting topics to a new DITA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rgbClr val="14304F"/>
                </a:solidFill>
              </a:rPr>
              <a:t>Create new DITA maps from parts of existing DITA maps using the </a:t>
            </a:r>
            <a:r>
              <a:rPr lang="en-US" sz="2400" b="1" dirty="0">
                <a:solidFill>
                  <a:srgbClr val="14304F"/>
                </a:solidFill>
              </a:rPr>
              <a:t>Extract to New DITA Map</a:t>
            </a:r>
            <a:r>
              <a:rPr lang="en-US" sz="2400" dirty="0">
                <a:solidFill>
                  <a:srgbClr val="14304F"/>
                </a:solidFill>
              </a:rPr>
              <a:t> refactoring action.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Right-click a node in the DITA Maps Manager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Select </a:t>
            </a:r>
            <a:r>
              <a:rPr lang="en-US" sz="2400" b="1" dirty="0">
                <a:solidFill>
                  <a:srgbClr val="14304F"/>
                </a:solidFill>
              </a:rPr>
              <a:t>Refactoring &gt; Extract to New DITA Map…</a:t>
            </a: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Select map type</a:t>
            </a:r>
          </a:p>
          <a:p>
            <a:pPr lvl="0"/>
            <a:r>
              <a:rPr lang="en-US" sz="2400" b="1" dirty="0">
                <a:solidFill>
                  <a:srgbClr val="14304F"/>
                </a:solidFill>
              </a:rPr>
              <a:t>Results:</a:t>
            </a: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srgbClr val="14304F"/>
                </a:solidFill>
              </a:rPr>
              <a:t>A new DITA map is created. </a:t>
            </a: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srgbClr val="14304F"/>
                </a:solidFill>
              </a:rPr>
              <a:t>The selected topic references are moved inside the new map.</a:t>
            </a:r>
          </a:p>
          <a:p>
            <a:pPr marL="342900" lvl="0" indent="-342900">
              <a:buFontTx/>
              <a:buChar char="-"/>
            </a:pPr>
            <a:r>
              <a:rPr lang="en-US" sz="2400" dirty="0">
                <a:solidFill>
                  <a:srgbClr val="14304F"/>
                </a:solidFill>
              </a:rPr>
              <a:t>The selected topic references from the initial map are replaced with a reference to the newly created map.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8902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18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1047210"/>
          </a:xfrm>
        </p:spPr>
        <p:txBody>
          <a:bodyPr/>
          <a:lstStyle/>
          <a:p>
            <a:r>
              <a:rPr lang="en-US" dirty="0"/>
              <a:t>Refactoring: Converting nested topics to new topics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003604-32FF-4680-A0DC-1C6868B69A8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882360" y="1584118"/>
            <a:ext cx="10246561" cy="4772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r>
              <a:rPr lang="en-US" altLang="en-US" sz="2600" dirty="0"/>
              <a:t>Nested topics 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You might stumble upon topics that contain nested &lt;topic&gt; (or &lt;concept&gt;, &lt;task&gt; , &lt;reference&gt; , and &lt;</a:t>
            </a:r>
            <a:r>
              <a:rPr lang="en-US" altLang="en-US" sz="1600" dirty="0" err="1"/>
              <a:t>glossentry</a:t>
            </a:r>
            <a:r>
              <a:rPr lang="en-US" altLang="en-US" sz="1600" dirty="0"/>
              <a:t>&gt;, which are specialized version of &lt;topic&gt;) elements.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Topics can be defined inside other topics. However, nesting requires special care because it can result in complex documents that are less usable and less reusable. 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Nesting may be appropriate for information that is first converted from desktop publishing or word processing files or for topics that are unusable independent from their parent or sibling topics.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The rules for topic nesting can be configured in a document-type shells. Nesting might be blocked altogether at document level.</a:t>
            </a:r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r>
              <a:rPr lang="en-US" altLang="en-US" sz="2600" dirty="0"/>
              <a:t>Converting nested topics to individual topic files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Use refactoring as described in previous slides and select </a:t>
            </a:r>
            <a:r>
              <a:rPr lang="en-US" altLang="en-US" sz="1600" b="1" dirty="0"/>
              <a:t>Convert nested topics to new topics… </a:t>
            </a:r>
            <a:r>
              <a:rPr lang="en-US" altLang="en-US" sz="1600" dirty="0"/>
              <a:t>. </a:t>
            </a:r>
          </a:p>
          <a:p>
            <a:pPr marL="645750" lvl="4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 dirty="0"/>
              <a:t>The new topics are added in the DITA Maps Manager as the first child topics of the original topic.</a:t>
            </a:r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altLang="en-US" sz="2400" dirty="0"/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747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How to smart paste pictures (from video)</a:t>
            </a:r>
          </a:p>
          <a:p>
            <a:r>
              <a:rPr lang="en-US" dirty="0"/>
              <a:t>What is schema aware</a:t>
            </a:r>
          </a:p>
          <a:p>
            <a:r>
              <a:rPr lang="en-US" dirty="0"/>
              <a:t>How to generate output</a:t>
            </a:r>
          </a:p>
          <a:p>
            <a:r>
              <a:rPr lang="en-US" dirty="0"/>
              <a:t>Oxygen xml editor vs author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… with subtitle</a:t>
            </a:r>
          </a:p>
        </p:txBody>
      </p:sp>
    </p:spTree>
    <p:extLst>
      <p:ext uri="{BB962C8B-B14F-4D97-AF65-F5344CB8AC3E}">
        <p14:creationId xmlns:p14="http://schemas.microsoft.com/office/powerpoint/2010/main" val="28280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 flip="none" rotWithShape="1">
            <a:gsLst>
              <a:gs pos="0">
                <a:schemeClr val="accent2"/>
              </a:gs>
              <a:gs pos="61000">
                <a:schemeClr val="accent3">
                  <a:lumMod val="60000"/>
                  <a:lumOff val="4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89000">
                <a:schemeClr val="accent4">
                  <a:lumMod val="40000"/>
                  <a:lumOff val="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/>
              <a:t>TASK: Testing new features – Block 1.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0" y="1671782"/>
            <a:ext cx="10800000" cy="4587755"/>
          </a:xfrm>
        </p:spPr>
        <p:txBody>
          <a:bodyPr>
            <a:normAutofit lnSpcReduction="10000"/>
          </a:bodyPr>
          <a:lstStyle/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Open the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testing_oxygen_21.ditamap </a:t>
            </a:r>
            <a:r>
              <a:rPr lang="en-US" sz="2400" dirty="0">
                <a:solidFill>
                  <a:srgbClr val="14304F"/>
                </a:solidFill>
              </a:rPr>
              <a:t>map file in the DITA Maps Manager of Oxygen XML Editor 21.1.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i="1" dirty="0">
                <a:solidFill>
                  <a:srgbClr val="14304F"/>
                </a:solidFill>
              </a:rPr>
              <a:t>System requirements</a:t>
            </a:r>
            <a:r>
              <a:rPr lang="en-US" sz="2400" dirty="0">
                <a:solidFill>
                  <a:srgbClr val="14304F"/>
                </a:solidFill>
              </a:rPr>
              <a:t>,</a:t>
            </a:r>
            <a:r>
              <a:rPr lang="en-US" sz="2400" i="1" dirty="0">
                <a:solidFill>
                  <a:srgbClr val="14304F"/>
                </a:solidFill>
              </a:rPr>
              <a:t> </a:t>
            </a:r>
            <a:r>
              <a:rPr lang="en-US" sz="2400" dirty="0">
                <a:solidFill>
                  <a:srgbClr val="14304F"/>
                </a:solidFill>
              </a:rPr>
              <a:t>highlight all typos (e.g. examples of “hardwire”) with red, the unordered list in the first cell with yellow, and the first note with green.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i="1" dirty="0">
                <a:solidFill>
                  <a:srgbClr val="14304F"/>
                </a:solidFill>
              </a:rPr>
              <a:t>Software matrix</a:t>
            </a:r>
            <a:r>
              <a:rPr lang="en-US" sz="2400" dirty="0">
                <a:solidFill>
                  <a:srgbClr val="14304F"/>
                </a:solidFill>
              </a:rPr>
              <a:t>, make “NSK” and “Linux” list items. Switch between them being an ordered and an unordered list.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In </a:t>
            </a:r>
            <a:r>
              <a:rPr lang="en-US" sz="2400" i="1" dirty="0">
                <a:solidFill>
                  <a:srgbClr val="14304F"/>
                </a:solidFill>
              </a:rPr>
              <a:t>Linux</a:t>
            </a:r>
            <a:r>
              <a:rPr lang="en-US" sz="2400" dirty="0">
                <a:solidFill>
                  <a:srgbClr val="14304F"/>
                </a:solidFill>
              </a:rPr>
              <a:t>, make the unordered list a CALS table with headings (“Series” and “Version”).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Convert the table to simple table.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rgbClr val="14304F"/>
                </a:solidFill>
              </a:rPr>
              <a:t>Copy the left column of the </a:t>
            </a:r>
            <a:r>
              <a:rPr lang="en-US" sz="2400" i="1" dirty="0">
                <a:solidFill>
                  <a:srgbClr val="14304F"/>
                </a:solidFill>
              </a:rPr>
              <a:t>OS version</a:t>
            </a:r>
            <a:r>
              <a:rPr lang="en-US" sz="2400" dirty="0">
                <a:solidFill>
                  <a:srgbClr val="14304F"/>
                </a:solidFill>
              </a:rPr>
              <a:t> table of the </a:t>
            </a:r>
            <a:r>
              <a:rPr lang="en-US" sz="2400" i="1" dirty="0">
                <a:solidFill>
                  <a:srgbClr val="14304F"/>
                </a:solidFill>
              </a:rPr>
              <a:t>NSK </a:t>
            </a:r>
            <a:r>
              <a:rPr lang="en-US" sz="2400" dirty="0">
                <a:solidFill>
                  <a:srgbClr val="14304F"/>
                </a:solidFill>
              </a:rPr>
              <a:t>file and paste it to the end of the </a:t>
            </a:r>
            <a:r>
              <a:rPr lang="en-US" sz="2400" i="1" dirty="0">
                <a:solidFill>
                  <a:srgbClr val="14304F"/>
                </a:solidFill>
              </a:rPr>
              <a:t>Linux </a:t>
            </a:r>
            <a:r>
              <a:rPr lang="en-US" sz="2400" dirty="0">
                <a:solidFill>
                  <a:srgbClr val="14304F"/>
                </a:solidFill>
              </a:rPr>
              <a:t>file (make it a two-column table with headings).</a:t>
            </a: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0876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0D805-F892-49E8-8D16-9E69F1F61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  <a:gradFill>
            <a:gsLst>
              <a:gs pos="17000">
                <a:schemeClr val="accent4">
                  <a:lumMod val="60000"/>
                  <a:lumOff val="40000"/>
                </a:schemeClr>
              </a:gs>
              <a:gs pos="74000">
                <a:schemeClr val="accent3">
                  <a:lumMod val="60000"/>
                  <a:lumOff val="40000"/>
                </a:schemeClr>
              </a:gs>
              <a:gs pos="90000">
                <a:schemeClr val="accent1">
                  <a:lumMod val="50000"/>
                  <a:lumOff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TASK: Testing new features – Block 1.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CC66-CD6E-4041-8642-82DE8B29A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2361" y="1246909"/>
            <a:ext cx="10800000" cy="493873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all the cells of the first table in </a:t>
            </a:r>
            <a:r>
              <a:rPr lang="en-US" sz="2400" i="1" dirty="0">
                <a:solidFill>
                  <a:srgbClr val="14304F"/>
                </a:solidFill>
              </a:rPr>
              <a:t>System requirements</a:t>
            </a:r>
            <a:r>
              <a:rPr lang="en-US" sz="2400" b="1" i="1" dirty="0">
                <a:solidFill>
                  <a:srgbClr val="14304F"/>
                </a:solidFill>
              </a:rPr>
              <a:t> </a:t>
            </a:r>
            <a:r>
              <a:rPr lang="en-US" sz="2400" dirty="0">
                <a:solidFill>
                  <a:srgbClr val="14304F"/>
                </a:solidFill>
              </a:rPr>
              <a:t>and paste them to </a:t>
            </a:r>
            <a:r>
              <a:rPr lang="en-US" sz="2400" i="1" dirty="0">
                <a:solidFill>
                  <a:srgbClr val="14304F"/>
                </a:solidFill>
              </a:rPr>
              <a:t>Collection Server Configuration </a:t>
            </a:r>
            <a:r>
              <a:rPr lang="en-US" sz="2400" dirty="0">
                <a:solidFill>
                  <a:srgbClr val="14304F"/>
                </a:solidFill>
              </a:rPr>
              <a:t>at the end of the content inside the 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sz="2400" dirty="0">
                <a:solidFill>
                  <a:srgbClr val="14304F"/>
                </a:solidFill>
              </a:rPr>
              <a:t> tag.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Create a new topic at the same level as and after </a:t>
            </a:r>
            <a:r>
              <a:rPr lang="en-US" sz="2400" i="1" dirty="0">
                <a:solidFill>
                  <a:srgbClr val="14304F"/>
                </a:solidFill>
              </a:rPr>
              <a:t>System requirements</a:t>
            </a:r>
            <a:r>
              <a:rPr lang="en-US" sz="2400" dirty="0">
                <a:solidFill>
                  <a:srgbClr val="14304F"/>
                </a:solidFill>
              </a:rPr>
              <a:t> and name it </a:t>
            </a:r>
            <a:r>
              <a:rPr lang="en-US" sz="2400" i="1" dirty="0">
                <a:solidFill>
                  <a:srgbClr val="14304F"/>
                </a:solidFill>
              </a:rPr>
              <a:t>Workflow Nodes</a:t>
            </a:r>
            <a:r>
              <a:rPr lang="en-US" sz="2400" dirty="0">
                <a:solidFill>
                  <a:srgbClr val="143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section </a:t>
            </a:r>
            <a:r>
              <a:rPr lang="en-US" sz="2400" i="1" dirty="0">
                <a:solidFill>
                  <a:srgbClr val="14304F"/>
                </a:solidFill>
              </a:rPr>
              <a:t>2.1.6 Workflow Nodes</a:t>
            </a:r>
            <a:r>
              <a:rPr lang="en-US" sz="2400" dirty="0">
                <a:solidFill>
                  <a:srgbClr val="14304F"/>
                </a:solidFill>
              </a:rPr>
              <a:t>  of</a:t>
            </a:r>
            <a:r>
              <a:rPr lang="en-US" sz="2400" dirty="0">
                <a:solidFill>
                  <a:srgbClr val="1430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Workflows.docx </a:t>
            </a:r>
            <a:r>
              <a:rPr lang="en-US" sz="2400" dirty="0">
                <a:solidFill>
                  <a:srgbClr val="14304F"/>
                </a:solidFill>
              </a:rPr>
              <a:t>including the subsections into this new topic.  (Note that code blocks and code phrases are not converted correctly from a DOCX file.)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sections </a:t>
            </a:r>
            <a:r>
              <a:rPr lang="en-US" sz="2400" b="1" dirty="0">
                <a:solidFill>
                  <a:srgbClr val="14304F"/>
                </a:solidFill>
              </a:rPr>
              <a:t>SUPPORT COMMUNICATION - SECURITY BULLETIN </a:t>
            </a:r>
            <a:r>
              <a:rPr lang="en-US" sz="2400" dirty="0">
                <a:solidFill>
                  <a:srgbClr val="14304F"/>
                </a:solidFill>
              </a:rPr>
              <a:t>through </a:t>
            </a:r>
            <a:r>
              <a:rPr lang="en-US" sz="2400" b="1" dirty="0">
                <a:solidFill>
                  <a:srgbClr val="14304F"/>
                </a:solidFill>
              </a:rPr>
              <a:t>BACKGROUND </a:t>
            </a:r>
            <a:r>
              <a:rPr lang="en-US" sz="2400" dirty="0">
                <a:solidFill>
                  <a:srgbClr val="14304F"/>
                </a:solidFill>
              </a:rPr>
              <a:t>from </a:t>
            </a:r>
            <a:r>
              <a:rPr lang="en-US" sz="2400" dirty="0">
                <a:solidFill>
                  <a:srgbClr val="14304F"/>
                </a:solidFill>
                <a:hlinkClick r:id="rId2"/>
              </a:rPr>
              <a:t>this HPE support page</a:t>
            </a:r>
            <a:r>
              <a:rPr lang="en-US" sz="2400" dirty="0">
                <a:solidFill>
                  <a:srgbClr val="14304F"/>
                </a:solidFill>
              </a:rPr>
              <a:t> and paste the contents to the </a:t>
            </a:r>
            <a:r>
              <a:rPr lang="en-US" sz="2400" i="1" dirty="0">
                <a:solidFill>
                  <a:srgbClr val="14304F"/>
                </a:solidFill>
              </a:rPr>
              <a:t>Support file </a:t>
            </a:r>
            <a:r>
              <a:rPr lang="en-US" sz="2400" dirty="0">
                <a:solidFill>
                  <a:srgbClr val="14304F"/>
                </a:solidFill>
              </a:rPr>
              <a:t>DITA file.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14304F"/>
                </a:solidFill>
              </a:rPr>
              <a:t>Copy and paste content from </a:t>
            </a:r>
            <a:r>
              <a:rPr lang="en-US" sz="2400" dirty="0">
                <a:solidFill>
                  <a:srgbClr val="14304F"/>
                </a:solidFill>
                <a:hlinkClick r:id="rId3"/>
              </a:rPr>
              <a:t>this GitHub issue </a:t>
            </a:r>
            <a:r>
              <a:rPr lang="en-US" sz="2400" dirty="0">
                <a:solidFill>
                  <a:srgbClr val="14304F"/>
                </a:solidFill>
              </a:rPr>
              <a:t>to the </a:t>
            </a:r>
            <a:r>
              <a:rPr lang="en-US" sz="2400" i="1" dirty="0">
                <a:solidFill>
                  <a:srgbClr val="14304F"/>
                </a:solidFill>
              </a:rPr>
              <a:t>From GitHub source </a:t>
            </a:r>
            <a:r>
              <a:rPr lang="en-US" sz="2400" dirty="0">
                <a:solidFill>
                  <a:srgbClr val="14304F"/>
                </a:solidFill>
              </a:rPr>
              <a:t>DITA file.</a:t>
            </a:r>
          </a:p>
          <a:p>
            <a:pPr marL="457200" lvl="0" indent="-457200">
              <a:buFont typeface="+mj-lt"/>
              <a:buAutoNum type="arabicPeriod" startAt="7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6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6"/>
            </a:pPr>
            <a:endParaRPr lang="en-US" sz="2400" dirty="0">
              <a:solidFill>
                <a:srgbClr val="14304F"/>
              </a:solidFill>
            </a:endParaRPr>
          </a:p>
          <a:p>
            <a:pPr marL="457200" lvl="0" indent="-457200">
              <a:buAutoNum type="arabicPeriod" startAt="6"/>
            </a:pPr>
            <a:endParaRPr lang="en-US" sz="2400" dirty="0">
              <a:solidFill>
                <a:srgbClr val="14304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37BE-A223-4CEE-817B-6F85B887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121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Multiple highlighting colors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assign different colors to different types of issues/comments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Available in author mode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Not visible in output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To remove, use Ctrl + A then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969" y="1044720"/>
            <a:ext cx="4821931" cy="4612160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932A83-3A0C-4847-B166-F386E9B2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20" y="3841155"/>
            <a:ext cx="2089056" cy="20257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CC89BB-5FA1-47E9-8232-8A1C58F6593E}"/>
              </a:ext>
            </a:extLst>
          </p:cNvPr>
          <p:cNvSpPr/>
          <p:nvPr/>
        </p:nvSpPr>
        <p:spPr>
          <a:xfrm>
            <a:off x="466947" y="5987018"/>
            <a:ext cx="11180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https://www.oxygenxml.com/doc/versions/21.1/ug-editor/topics/text-highlight.html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76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Converting paragraphs to 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53672" y="2938509"/>
            <a:ext cx="10728689" cy="3247137"/>
          </a:xfrm>
        </p:spPr>
        <p:txBody>
          <a:bodyPr/>
          <a:lstStyle/>
          <a:p>
            <a:endParaRPr lang="en-US" sz="2400" i="1" dirty="0"/>
          </a:p>
          <a:p>
            <a:r>
              <a:rPr lang="en-US" sz="2400" i="1" dirty="0"/>
              <a:t>Insert List Item</a:t>
            </a:r>
            <a:r>
              <a:rPr lang="en-US" sz="2400" dirty="0"/>
              <a:t> actions let you: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Convert paragraphs to list items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Toggle between unordered and ordered lists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671" y="1374749"/>
            <a:ext cx="10728689" cy="1257818"/>
          </a:xfrm>
        </p:spPr>
      </p:pic>
    </p:spTree>
    <p:extLst>
      <p:ext uri="{BB962C8B-B14F-4D97-AF65-F5344CB8AC3E}">
        <p14:creationId xmlns:p14="http://schemas.microsoft.com/office/powerpoint/2010/main" val="1118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Converting lists to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77528" y="1837810"/>
            <a:ext cx="4557857" cy="2817591"/>
          </a:xfrm>
        </p:spPr>
        <p:txBody>
          <a:bodyPr/>
          <a:lstStyle/>
          <a:p>
            <a:r>
              <a:rPr lang="en-US" sz="2400" dirty="0"/>
              <a:t>Use the </a:t>
            </a:r>
            <a:r>
              <a:rPr lang="en-US" sz="2400" b="1" dirty="0"/>
              <a:t>Insert a table </a:t>
            </a:r>
            <a:r>
              <a:rPr lang="en-US" sz="2400" dirty="0"/>
              <a:t>icons to convert selected list items or paragraphs to a table.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478" y="4655401"/>
            <a:ext cx="10441161" cy="1393056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95559-A819-4B0D-8008-207CFAF88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16" y="273729"/>
            <a:ext cx="3591312" cy="39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Converting CALS tables to simple 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79922" y="5782055"/>
            <a:ext cx="10799999" cy="765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3794D"/>
                </a:highlight>
              </a:rPr>
              <a:t>Make sure the CALS tables that you want to convert this way have no spans (i.e. merged cells).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https://youtu.be/yDLTZic2NZw?t=95</a:t>
            </a:r>
            <a:endParaRPr lang="en-US" sz="1800" dirty="0">
              <a:highlight>
                <a:srgbClr val="F3794D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BD349-0AE7-41A1-B95B-A9CB93E6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2" y="872114"/>
            <a:ext cx="5618086" cy="449309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051A606-5FCC-46E1-9F42-DBF54CDA30B4}"/>
              </a:ext>
            </a:extLst>
          </p:cNvPr>
          <p:cNvSpPr txBox="1">
            <a:spLocks/>
          </p:cNvSpPr>
          <p:nvPr/>
        </p:nvSpPr>
        <p:spPr>
          <a:xfrm>
            <a:off x="6138110" y="2882956"/>
            <a:ext cx="866372" cy="880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20000"/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3600" i="1" dirty="0"/>
              <a:t>OR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B4A46-A60B-4486-A9D8-E954CD83D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372" y="872114"/>
            <a:ext cx="4686706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7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7389CFA-B229-4D00-9749-B52C45F562AF}"/>
              </a:ext>
            </a:extLst>
          </p:cNvPr>
          <p:cNvSpPr txBox="1"/>
          <p:nvPr/>
        </p:nvSpPr>
        <p:spPr>
          <a:xfrm>
            <a:off x="9408948" y="6582474"/>
            <a:ext cx="2783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  <a:fld id="{3440A76D-8AFE-49AF-9528-2E9CFDFF6E25}" type="slidenum">
              <a:rPr lang="en-US" sz="1000" smtClean="0">
                <a:solidFill>
                  <a:schemeClr val="tx2"/>
                </a:solidFill>
                <a:latin typeface="Montserrat" panose="00000500000000000000" pitchFamily="50" charset="0"/>
              </a:rPr>
              <a:pPr algn="r"/>
              <a:t>8</a:t>
            </a:fld>
            <a:r>
              <a:rPr lang="en-US" sz="1000" dirty="0">
                <a:solidFill>
                  <a:schemeClr val="tx2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Copy-pasting parts of a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en-US" sz="2400" dirty="0"/>
              <a:t>Copy a multiple selection of table cells and paste them outside the table to create a new table. </a:t>
            </a:r>
          </a:p>
          <a:p>
            <a:pPr marL="450000" lvl="3" indent="0">
              <a:buClr>
                <a:schemeClr val="accent4"/>
              </a:buClr>
              <a:buSzPct val="120000"/>
              <a:buNone/>
            </a:pPr>
            <a:r>
              <a:rPr lang="en-US" sz="2400" b="1" dirty="0"/>
              <a:t>NOTE:</a:t>
            </a:r>
          </a:p>
          <a:p>
            <a:pPr marL="450000" lvl="3" indent="0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When pasting into space-preserved elements (e.g. code blocks), the cell content will be pasted as plain text.</a:t>
            </a:r>
          </a:p>
          <a:p>
            <a:pPr marL="285750" indent="-285750">
              <a:lnSpc>
                <a:spcPts val="2300"/>
              </a:lnSpc>
              <a:spcAft>
                <a:spcPts val="1200"/>
              </a:spcAft>
              <a:buFontTx/>
              <a:buChar char="-"/>
            </a:pP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Copyright 2017 DTC ENTERPRISE – The information contained herein is subject to change without notice.				.‹#›.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A7B86-F29B-46C0-A62B-1A8AC91F5786}"/>
              </a:ext>
            </a:extLst>
          </p:cNvPr>
          <p:cNvSpPr/>
          <p:nvPr/>
        </p:nvSpPr>
        <p:spPr>
          <a:xfrm>
            <a:off x="1293091" y="2429164"/>
            <a:ext cx="10389269" cy="11822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2361" y="310785"/>
            <a:ext cx="10800000" cy="576312"/>
          </a:xfrm>
        </p:spPr>
        <p:txBody>
          <a:bodyPr/>
          <a:lstStyle/>
          <a:p>
            <a:r>
              <a:rPr lang="en-US" dirty="0"/>
              <a:t>Smart pasting from sources outside of DITA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Copyright 2017 DTC ENTERPRISE – The information contained herein is subject to change without notice.				.‹#›.</a:t>
            </a:r>
            <a:endParaRPr lang="en-US" sz="9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7B304D-F670-43F3-9D6A-1F223057F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745" y="1265382"/>
            <a:ext cx="11665528" cy="50909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Copy content from various sources:</a:t>
            </a:r>
          </a:p>
          <a:p>
            <a:pPr marL="914400" indent="-342900">
              <a:buFontTx/>
              <a:buChar char="-"/>
            </a:pPr>
            <a:r>
              <a:rPr lang="en-US" dirty="0"/>
              <a:t>web pages</a:t>
            </a:r>
          </a:p>
          <a:p>
            <a:pPr marL="914400" indent="-342900">
              <a:buFontTx/>
              <a:buChar char="-"/>
            </a:pPr>
            <a:r>
              <a:rPr lang="en-US" dirty="0"/>
              <a:t>external applications (MS Office)</a:t>
            </a:r>
          </a:p>
          <a:p>
            <a:pPr marL="914400" indent="-342900">
              <a:buFontTx/>
              <a:buChar char="-"/>
            </a:pPr>
            <a:r>
              <a:rPr lang="en-US" dirty="0"/>
              <a:t>other documents in Oxygen XML Editor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Paste it into DITA, TEI, </a:t>
            </a:r>
            <a:r>
              <a:rPr lang="en-US" dirty="0" err="1"/>
              <a:t>DocBook</a:t>
            </a:r>
            <a:r>
              <a:rPr lang="en-US" dirty="0"/>
              <a:t>, JATS, and XHTML documents.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Original text styling is preserved.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https://www.oxygenxml.com/doc/versions/21.1/ug-editor/topics/smart-paste-support-x-modes2.html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540000" lvl="4" indent="-187200">
              <a:buNone/>
            </a:pPr>
            <a:r>
              <a:rPr lang="en-US" sz="2600" b="1" dirty="0"/>
              <a:t>NOTE:</a:t>
            </a:r>
          </a:p>
          <a:p>
            <a:pPr marL="360000" lvl="3" indent="0">
              <a:spcBef>
                <a:spcPts val="600"/>
              </a:spcBef>
              <a:buNone/>
            </a:pPr>
            <a:r>
              <a:rPr lang="en-US" sz="2600" dirty="0"/>
              <a:t>Check Schema Aware preferences at </a:t>
            </a:r>
            <a:r>
              <a:rPr lang="en-US" sz="2600" b="1" dirty="0"/>
              <a:t>Options &gt; Preferences &gt; Editor &gt; Edit modes &gt; Author &gt; Schema Aware</a:t>
            </a:r>
            <a:r>
              <a:rPr lang="en-US" sz="2600" dirty="0"/>
              <a:t>. Make sure </a:t>
            </a:r>
            <a:r>
              <a:rPr lang="en-US" sz="2600" b="1" dirty="0"/>
              <a:t>Convert even when pasting inside space-preserve elements</a:t>
            </a:r>
            <a:r>
              <a:rPr lang="en-US" sz="2600" dirty="0"/>
              <a:t> is NOT checked.</a:t>
            </a:r>
          </a:p>
          <a:p>
            <a:pPr marL="360000" lvl="3" indent="0">
              <a:spcBef>
                <a:spcPts val="600"/>
              </a:spcBef>
              <a:buNone/>
            </a:pPr>
            <a:endParaRPr lang="en-US" sz="2600" dirty="0"/>
          </a:p>
          <a:p>
            <a:pPr marL="360000" lvl="3" indent="0">
              <a:spcBef>
                <a:spcPts val="600"/>
              </a:spcBef>
              <a:buNone/>
            </a:pPr>
            <a:r>
              <a:rPr lang="en-US" sz="2600" dirty="0">
                <a:hlinkClick r:id="rId3"/>
              </a:rPr>
              <a:t>https://www.oxygenxml.com/doc/versions/21.1/ug-editor/topics/preferences-schema-aware.html#preferences-schema-aware__convert-even-space-preserve</a:t>
            </a:r>
            <a:endParaRPr lang="en-US" sz="2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A0804-7053-4EAB-A6F6-3A1058CEDE75}"/>
              </a:ext>
            </a:extLst>
          </p:cNvPr>
          <p:cNvSpPr/>
          <p:nvPr/>
        </p:nvSpPr>
        <p:spPr>
          <a:xfrm>
            <a:off x="683491" y="4221018"/>
            <a:ext cx="10998869" cy="18472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TC Enterprise">
      <a:dk1>
        <a:srgbClr val="14304F"/>
      </a:dk1>
      <a:lt1>
        <a:srgbClr val="FFFFFF"/>
      </a:lt1>
      <a:dk2>
        <a:srgbClr val="67798C"/>
      </a:dk2>
      <a:lt2>
        <a:srgbClr val="FFFFFF"/>
      </a:lt2>
      <a:accent1>
        <a:srgbClr val="14304F"/>
      </a:accent1>
      <a:accent2>
        <a:srgbClr val="C23D73"/>
      </a:accent2>
      <a:accent3>
        <a:srgbClr val="F3794D"/>
      </a:accent3>
      <a:accent4>
        <a:srgbClr val="6B2240"/>
      </a:accent4>
      <a:accent5>
        <a:srgbClr val="61888F"/>
      </a:accent5>
      <a:accent6>
        <a:srgbClr val="67798C"/>
      </a:accent6>
      <a:hlink>
        <a:srgbClr val="239BEB"/>
      </a:hlink>
      <a:folHlink>
        <a:srgbClr val="168BD8"/>
      </a:folHlink>
    </a:clrScheme>
    <a:fontScheme name="DTC-E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b" id="{B08B96AC-0AA0-4E6A-A4E9-AD56723B00BA}" vid="{3BA6AFDB-DE31-4531-8E0E-E6EF1AC8A5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501DDF1FDEE4B9689C3523DFB8DAE" ma:contentTypeVersion="8" ma:contentTypeDescription="Create a new document." ma:contentTypeScope="" ma:versionID="8ad20c20d31e442e1741bfd1b37d4918">
  <xsd:schema xmlns:xsd="http://www.w3.org/2001/XMLSchema" xmlns:xs="http://www.w3.org/2001/XMLSchema" xmlns:p="http://schemas.microsoft.com/office/2006/metadata/properties" xmlns:ns2="339a5cc5-e509-46cb-85d8-ad6fd57304a0" targetNamespace="http://schemas.microsoft.com/office/2006/metadata/properties" ma:root="true" ma:fieldsID="86cad227083843f8f5efac72ed825b16" ns2:_="">
    <xsd:import namespace="339a5cc5-e509-46cb-85d8-ad6fd5730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a5cc5-e509-46cb-85d8-ad6fd5730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A03083-A39B-46AC-95B4-1681637865D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39a5cc5-e509-46cb-85d8-ad6fd57304a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C747D9D-4156-4789-B325-2D2B7C3AA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9a5cc5-e509-46cb-85d8-ad6fd5730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848BD9-8F3E-4790-8484-57C58DC28D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1792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István Horváth</dc:creator>
  <cp:lastModifiedBy>Ákos Tolvaj</cp:lastModifiedBy>
  <cp:revision>155</cp:revision>
  <dcterms:created xsi:type="dcterms:W3CDTF">2017-07-02T09:06:59Z</dcterms:created>
  <dcterms:modified xsi:type="dcterms:W3CDTF">2020-02-06T14:53:12Z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0x01010007E501DDF1FDEE4B9689C3523DFB8DAE</vt:lpwstr>
  </property>
</Properties>
</file>