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1" r:id="rId5"/>
    <p:sldId id="368" r:id="rId6"/>
    <p:sldId id="370" r:id="rId7"/>
    <p:sldId id="358" r:id="rId8"/>
    <p:sldId id="357" r:id="rId9"/>
    <p:sldId id="359" r:id="rId10"/>
    <p:sldId id="340" r:id="rId11"/>
    <p:sldId id="288" r:id="rId12"/>
    <p:sldId id="360" r:id="rId13"/>
    <p:sldId id="367" r:id="rId14"/>
    <p:sldId id="369" r:id="rId15"/>
    <p:sldId id="371" r:id="rId16"/>
    <p:sldId id="362" r:id="rId17"/>
    <p:sldId id="364" r:id="rId18"/>
    <p:sldId id="363" r:id="rId19"/>
    <p:sldId id="366" r:id="rId20"/>
    <p:sldId id="365" r:id="rId21"/>
    <p:sldId id="3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F Version 1" id="{435FFD30-E315-4B18-8327-7BF114FC9EFB}">
          <p14:sldIdLst>
            <p14:sldId id="341"/>
            <p14:sldId id="368"/>
            <p14:sldId id="370"/>
            <p14:sldId id="358"/>
            <p14:sldId id="357"/>
            <p14:sldId id="359"/>
            <p14:sldId id="340"/>
            <p14:sldId id="288"/>
            <p14:sldId id="360"/>
            <p14:sldId id="367"/>
            <p14:sldId id="369"/>
            <p14:sldId id="371"/>
            <p14:sldId id="362"/>
            <p14:sldId id="364"/>
            <p14:sldId id="363"/>
            <p14:sldId id="366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éter Ács" initials="PÁ" lastIdx="11" clrIdx="0">
    <p:extLst>
      <p:ext uri="{19B8F6BF-5375-455C-9EA6-DF929625EA0E}">
        <p15:presenceInfo xmlns:p15="http://schemas.microsoft.com/office/powerpoint/2012/main" userId="Péter Ács" providerId="None"/>
      </p:ext>
    </p:extLst>
  </p:cmAuthor>
  <p:cmAuthor id="2" name="Ildikó Fehér" initials="IF" lastIdx="10" clrIdx="1">
    <p:extLst>
      <p:ext uri="{19B8F6BF-5375-455C-9EA6-DF929625EA0E}">
        <p15:presenceInfo xmlns:p15="http://schemas.microsoft.com/office/powerpoint/2012/main" userId="Ildikó Fehé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64D"/>
    <a:srgbClr val="C23D73"/>
    <a:srgbClr val="F3794D"/>
    <a:srgbClr val="FFFFFF"/>
    <a:srgbClr val="F5F7F9"/>
    <a:srgbClr val="6B2240"/>
    <a:srgbClr val="67798C"/>
    <a:srgbClr val="14304F"/>
    <a:srgbClr val="BF3C72"/>
    <a:srgbClr val="AD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5E66-84D3-48CD-A383-88814534B8DE}" v="21" dt="2020-01-23T12:40:11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51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3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822D6-1337-4E2C-A3A7-DD1C0415F2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F1BA-0078-48D2-B118-8965A6D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7B1A6-FEA2-440B-A62C-D94CE8C4FA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8F450-77AD-432A-8CC5-FB0D5273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/>
          <a:lstStyle/>
          <a:p>
            <a:fld id="{20C41140-7099-4231-9522-E622D949E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50F1D-C3BE-4E0A-9309-86C5A5DD5FA5}"/>
              </a:ext>
            </a:extLst>
          </p:cNvPr>
          <p:cNvSpPr/>
          <p:nvPr userDrawn="1"/>
        </p:nvSpPr>
        <p:spPr>
          <a:xfrm>
            <a:off x="5573928" y="1679496"/>
            <a:ext cx="108422" cy="2465912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FFCE30-84BB-4D99-A515-6B08780E9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46140"/>
            <a:ext cx="12192000" cy="2507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868F7-1CC4-4998-9CB7-5E6FAA59F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" y="827420"/>
            <a:ext cx="5075274" cy="2085032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51048" y="1572717"/>
            <a:ext cx="6120000" cy="1800000"/>
          </a:xfrm>
        </p:spPr>
        <p:txBody>
          <a:bodyPr>
            <a:no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presentation title here in 1-2-3 rows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51048" y="3479846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presentation subtitle here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851048" y="3900487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baseline="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presenter | date here</a:t>
            </a:r>
          </a:p>
        </p:txBody>
      </p:sp>
    </p:spTree>
    <p:extLst>
      <p:ext uri="{BB962C8B-B14F-4D97-AF65-F5344CB8AC3E}">
        <p14:creationId xmlns:p14="http://schemas.microsoft.com/office/powerpoint/2010/main" val="17381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267771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68546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</p:spTree>
    <p:extLst>
      <p:ext uri="{BB962C8B-B14F-4D97-AF65-F5344CB8AC3E}">
        <p14:creationId xmlns:p14="http://schemas.microsoft.com/office/powerpoint/2010/main" val="197977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Visualization…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41987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</p:spTree>
    <p:extLst>
      <p:ext uri="{BB962C8B-B14F-4D97-AF65-F5344CB8AC3E}">
        <p14:creationId xmlns:p14="http://schemas.microsoft.com/office/powerpoint/2010/main" val="164745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2…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tx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1384887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A&quot;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0BA9F04-676A-44CC-8A08-7EF93E62C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51B4B3-CDAA-41FD-84E5-4FD7CBBF810B}"/>
              </a:ext>
            </a:extLst>
          </p:cNvPr>
          <p:cNvSpPr/>
          <p:nvPr userDrawn="1"/>
        </p:nvSpPr>
        <p:spPr>
          <a:xfrm>
            <a:off x="-101981" y="-1"/>
            <a:ext cx="4412724" cy="68852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AFF3EDA5-1E0F-47A1-A70E-87661A973587}"/>
              </a:ext>
            </a:extLst>
          </p:cNvPr>
          <p:cNvSpPr/>
          <p:nvPr userDrawn="1"/>
        </p:nvSpPr>
        <p:spPr>
          <a:xfrm rot="3068841">
            <a:off x="-1214097" y="-2744337"/>
            <a:ext cx="3508745" cy="6432698"/>
          </a:xfrm>
          <a:prstGeom prst="moon">
            <a:avLst>
              <a:gd name="adj" fmla="val 72238"/>
            </a:avLst>
          </a:prstGeom>
          <a:solidFill>
            <a:srgbClr val="BF3C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F11BB342-3723-4EC2-9868-170BAA16A798}"/>
              </a:ext>
            </a:extLst>
          </p:cNvPr>
          <p:cNvSpPr/>
          <p:nvPr userDrawn="1"/>
        </p:nvSpPr>
        <p:spPr>
          <a:xfrm rot="10800000">
            <a:off x="-2626034" y="-1010653"/>
            <a:ext cx="3508745" cy="8855242"/>
          </a:xfrm>
          <a:prstGeom prst="moon">
            <a:avLst>
              <a:gd name="adj" fmla="val 72238"/>
            </a:avLst>
          </a:prstGeom>
          <a:solidFill>
            <a:srgbClr val="F3794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7374" y="1845143"/>
            <a:ext cx="3420000" cy="3420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0324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309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only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218144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94633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18105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663564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574071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910262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048377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723040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516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Title…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-180000">
              <a:defRPr>
                <a:solidFill>
                  <a:schemeClr val="tx1"/>
                </a:solidFill>
              </a:defRPr>
            </a:lvl2pPr>
            <a:lvl3pPr marL="450000" indent="-180000">
              <a:defRPr>
                <a:solidFill>
                  <a:schemeClr val="tx1"/>
                </a:solidFill>
              </a:defRPr>
            </a:lvl3pPr>
            <a:lvl4pPr marL="630000" indent="-180000">
              <a:defRPr>
                <a:solidFill>
                  <a:schemeClr val="tx1"/>
                </a:solidFill>
              </a:defRPr>
            </a:lvl4pPr>
            <a:lvl5pPr marL="810000" indent="-18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16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/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58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</p:spTree>
    <p:extLst>
      <p:ext uri="{BB962C8B-B14F-4D97-AF65-F5344CB8AC3E}">
        <p14:creationId xmlns:p14="http://schemas.microsoft.com/office/powerpoint/2010/main" val="17720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Agenda…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73777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45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…and subtitle</a:t>
            </a:r>
          </a:p>
        </p:txBody>
      </p:sp>
    </p:spTree>
    <p:extLst>
      <p:ext uri="{BB962C8B-B14F-4D97-AF65-F5344CB8AC3E}">
        <p14:creationId xmlns:p14="http://schemas.microsoft.com/office/powerpoint/2010/main" val="11441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4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50" r:id="rId4"/>
    <p:sldLayoutId id="2147483660" r:id="rId5"/>
    <p:sldLayoutId id="2147483669" r:id="rId6"/>
    <p:sldLayoutId id="2147483682" r:id="rId7"/>
    <p:sldLayoutId id="2147483661" r:id="rId8"/>
    <p:sldLayoutId id="2147483678" r:id="rId9"/>
    <p:sldLayoutId id="2147483666" r:id="rId10"/>
    <p:sldLayoutId id="2147483680" r:id="rId11"/>
    <p:sldLayoutId id="2147483675" r:id="rId12"/>
    <p:sldLayoutId id="2147483681" r:id="rId13"/>
    <p:sldLayoutId id="2147483662" r:id="rId14"/>
    <p:sldLayoutId id="2147483676" r:id="rId15"/>
    <p:sldLayoutId id="2147483665" r:id="rId16"/>
    <p:sldLayoutId id="2147483677" r:id="rId17"/>
    <p:sldLayoutId id="2147483668" r:id="rId18"/>
    <p:sldLayoutId id="2147483670" r:id="rId19"/>
    <p:sldLayoutId id="2147483671" r:id="rId20"/>
    <p:sldLayoutId id="2147483672" r:id="rId21"/>
    <p:sldLayoutId id="2147483684" r:id="rId22"/>
    <p:sldLayoutId id="2147483683" r:id="rId23"/>
    <p:sldLayoutId id="2147483685" r:id="rId24"/>
    <p:sldLayoutId id="2147483686" r:id="rId25"/>
    <p:sldLayoutId id="2147483687" r:id="rId26"/>
    <p:sldLayoutId id="2147483688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90000"/>
        </a:lnSpc>
        <a:spcBef>
          <a:spcPts val="500"/>
        </a:spcBef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50000" indent="-1800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0.0/ug-editor/topics/dita-maps-manager.html#dita-maps-manager__refactoring-dlentry" TargetMode="External"/><Relationship Id="rId2" Type="http://schemas.openxmlformats.org/officeDocument/2006/relationships/hyperlink" Target="https://www.oxygenxml.com/doc/versions/20.1/ug-editor/topics/dita-maps-manager.html#dita-maps-manag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yDLTZic2NZw?t=8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xygenxml.com/doc/versions/19.1/ug-editor/topics/dita-convert-topic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xygenxml.com/doc/versions/21.1/ug-editor/topics/text-highlight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hpe.com/hpsd/hpsd/issues/2041#issue-702009" TargetMode="External"/><Relationship Id="rId2" Type="http://schemas.openxmlformats.org/officeDocument/2006/relationships/hyperlink" Target="https://support.hpe.com/hpesc/public/docDisplay?docLocale=en_US&amp;docId=emr_na-hpesbmu03895en_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oxygenxml.com/doc/versions/21.1/ug-editor/topics/text-highligh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yDLTZic2NZw?t=9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1.1/ug-editor/topics/preferences-schema-aware.html#preferences-schema-aware__convert-even-space-preserve" TargetMode="External"/><Relationship Id="rId2" Type="http://schemas.openxmlformats.org/officeDocument/2006/relationships/hyperlink" Target="https://www.oxygenxml.com/doc/versions/21.1/ug-editor/topics/smart-paste-support-x-modes2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Oxygen 21.1 New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851048" y="3479846"/>
            <a:ext cx="6120000" cy="348557"/>
          </a:xfrm>
        </p:spPr>
        <p:txBody>
          <a:bodyPr/>
          <a:lstStyle/>
          <a:p>
            <a:r>
              <a:rPr lang="en-US" dirty="0"/>
              <a:t>Basic features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Tolvaj Ákos</a:t>
            </a:r>
          </a:p>
        </p:txBody>
      </p:sp>
    </p:spTree>
    <p:extLst>
      <p:ext uri="{BB962C8B-B14F-4D97-AF65-F5344CB8AC3E}">
        <p14:creationId xmlns:p14="http://schemas.microsoft.com/office/powerpoint/2010/main" val="26988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09291-8679-483C-8645-011D7AFE3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B70A-CA17-45E5-B4AA-93761949A4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B53F-EC96-41DA-B5DD-2EC4EABE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7510-47EE-4374-B0EB-9C0E63E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48" y="639248"/>
            <a:ext cx="5579504" cy="55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 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 click </a:t>
            </a:r>
            <a:r>
              <a:rPr lang="en-US" sz="2400" i="1" dirty="0">
                <a:solidFill>
                  <a:srgbClr val="14304F"/>
                </a:solidFill>
              </a:rPr>
              <a:t>Workflow Nodes </a:t>
            </a:r>
            <a:r>
              <a:rPr lang="en-US" sz="2400" dirty="0">
                <a:solidFill>
                  <a:srgbClr val="14304F"/>
                </a:solidFill>
              </a:rPr>
              <a:t>in the DITA map and select </a:t>
            </a:r>
            <a:r>
              <a:rPr lang="en-US" sz="2400" b="1" dirty="0">
                <a:solidFill>
                  <a:srgbClr val="14304F"/>
                </a:solidFill>
              </a:rPr>
              <a:t>Refactoring &gt; Convert sections to new topics… </a:t>
            </a:r>
            <a:r>
              <a:rPr lang="en-US" sz="2400" dirty="0">
                <a:solidFill>
                  <a:srgbClr val="14304F"/>
                </a:solidFill>
              </a:rPr>
              <a:t>Promote and demote topics to get the same structure as in section </a:t>
            </a:r>
            <a:r>
              <a:rPr lang="en-US" sz="2400" i="1" dirty="0">
                <a:solidFill>
                  <a:srgbClr val="14304F"/>
                </a:solidFill>
              </a:rPr>
              <a:t>2.1.6 </a:t>
            </a: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Workflows.docx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type of the files nested under </a:t>
            </a:r>
            <a:r>
              <a:rPr lang="en-US" sz="2400" i="1" dirty="0">
                <a:solidFill>
                  <a:srgbClr val="14304F"/>
                </a:solidFill>
              </a:rPr>
              <a:t>Sample configuration </a:t>
            </a:r>
            <a:r>
              <a:rPr lang="en-US" sz="2400" dirty="0">
                <a:solidFill>
                  <a:srgbClr val="14304F"/>
                </a:solidFill>
              </a:rPr>
              <a:t>to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92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3000">
                <a:schemeClr val="accent4">
                  <a:lumMod val="60000"/>
                  <a:lumOff val="40000"/>
                </a:schemeClr>
              </a:gs>
              <a:gs pos="69000">
                <a:schemeClr val="accent2"/>
              </a:gs>
              <a:gs pos="9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14304F"/>
                </a:solidFill>
              </a:rPr>
              <a:t>Create the following hierarchy of DITA files as the following sibling of the </a:t>
            </a:r>
            <a:r>
              <a:rPr lang="en-US" sz="2400" i="1" dirty="0">
                <a:solidFill>
                  <a:srgbClr val="14304F"/>
                </a:solidFill>
              </a:rPr>
              <a:t>Workflow node </a:t>
            </a:r>
            <a:r>
              <a:rPr lang="en-US" sz="2400" dirty="0">
                <a:solidFill>
                  <a:srgbClr val="14304F"/>
                </a:solidFill>
              </a:rPr>
              <a:t>DITA file: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Hierarchy subsection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IV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	Third level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Duplicate the </a:t>
            </a:r>
            <a:r>
              <a:rPr lang="en-US" sz="2000" i="1" dirty="0">
                <a:solidFill>
                  <a:srgbClr val="14304F"/>
                </a:solidFill>
              </a:rPr>
              <a:t>Third level </a:t>
            </a:r>
            <a:r>
              <a:rPr lang="en-US" sz="2000" dirty="0">
                <a:solidFill>
                  <a:srgbClr val="14304F"/>
                </a:solidFill>
              </a:rPr>
              <a:t>file and name the new file </a:t>
            </a:r>
            <a:r>
              <a:rPr lang="en-US" sz="2000" i="1" dirty="0">
                <a:solidFill>
                  <a:srgbClr val="14304F"/>
                </a:solidFill>
              </a:rPr>
              <a:t>Third level II</a:t>
            </a:r>
            <a:r>
              <a:rPr lang="en-US" sz="2000" dirty="0">
                <a:solidFill>
                  <a:srgbClr val="14304F"/>
                </a:solidFill>
              </a:rPr>
              <a:t>.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Extract </a:t>
            </a:r>
            <a:r>
              <a:rPr lang="en-US" sz="2000" i="1" dirty="0">
                <a:solidFill>
                  <a:srgbClr val="14304F"/>
                </a:solidFill>
              </a:rPr>
              <a:t>Hierarchy subsection </a:t>
            </a:r>
            <a:r>
              <a:rPr lang="en-US" sz="2000" dirty="0">
                <a:solidFill>
                  <a:srgbClr val="14304F"/>
                </a:solidFill>
              </a:rPr>
              <a:t>(with all its children) to a new map. Check what the original map looks like afterwards.</a:t>
            </a: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AD802-0B35-4697-B182-96CE2A63885C}"/>
              </a:ext>
            </a:extLst>
          </p:cNvPr>
          <p:cNvSpPr/>
          <p:nvPr/>
        </p:nvSpPr>
        <p:spPr>
          <a:xfrm>
            <a:off x="3158836" y="1902691"/>
            <a:ext cx="3445164" cy="211512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13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Converting sections to new topics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sections to new topics (available from the contextual menu of editable maps/nodes in the </a:t>
            </a:r>
            <a:r>
              <a:rPr lang="en-US" altLang="en-US" sz="2400" dirty="0">
                <a:hlinkClick r:id="rId2"/>
              </a:rPr>
              <a:t>DITA Maps Manager</a:t>
            </a:r>
            <a:r>
              <a:rPr lang="en-US" altLang="en-US" sz="2400" dirty="0"/>
              <a:t>).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 this operation on topics that contain multiple sections to convert each section to a new topic. 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The new topics are added in the DITA Maps Manager as the first child topics of the original topic.</a:t>
            </a:r>
          </a:p>
          <a:p>
            <a:pPr lvl="2"/>
            <a:endParaRPr lang="en-US" altLang="en-US" dirty="0"/>
          </a:p>
          <a:p>
            <a:pPr marL="10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https://www.oxygenxml.com/doc/versions/20.0/ug-editor/topics/dita-maps-manager.html#dita-maps-manager__refactoring-dlentry</a:t>
            </a:r>
            <a:endParaRPr 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https://youtu.be/yDLTZic2NZw?t=82</a:t>
            </a:r>
            <a:endParaRPr lang="en-US" sz="2400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14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DITA topics to another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selected topics to another type. </a:t>
            </a:r>
          </a:p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Works with multiple topics when using multiselect.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sz="2200" b="1" dirty="0">
                <a:solidFill>
                  <a:srgbClr val="14304F"/>
                </a:solidFill>
              </a:rPr>
              <a:t>NOTE: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altLang="en-US" sz="2200" dirty="0">
                <a:solidFill>
                  <a:srgbClr val="14304F"/>
                </a:solidFill>
              </a:rPr>
              <a:t>The filename does not change with this operation. If you want to keep the file-names consistent, change the appended “</a:t>
            </a:r>
            <a:r>
              <a:rPr lang="en-US" altLang="en-US" sz="2200" i="1" dirty="0">
                <a:solidFill>
                  <a:srgbClr val="14304F"/>
                </a:solidFill>
              </a:rPr>
              <a:t>_t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_c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_r</a:t>
            </a:r>
            <a:r>
              <a:rPr lang="en-US" altLang="en-US" sz="2200" dirty="0">
                <a:solidFill>
                  <a:srgbClr val="14304F"/>
                </a:solidFill>
              </a:rPr>
              <a:t>” to the appropriate ending in the DITA files folder.</a:t>
            </a:r>
            <a:endParaRPr lang="en-US" altLang="en-US" dirty="0"/>
          </a:p>
          <a:p>
            <a:pPr indent="-180000"/>
            <a:r>
              <a:rPr lang="en-US" altLang="en-US" sz="2400" dirty="0">
                <a:hlinkClick r:id="rId2"/>
              </a:rPr>
              <a:t>https://www.oxygenxml.com/doc/versions/19.1/ug-editor/topics/dita-convert-topics.html</a:t>
            </a: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08D3F-0EE5-4F2C-BF1C-6F66FF9687F8}"/>
              </a:ext>
            </a:extLst>
          </p:cNvPr>
          <p:cNvSpPr/>
          <p:nvPr/>
        </p:nvSpPr>
        <p:spPr>
          <a:xfrm>
            <a:off x="1339273" y="2660073"/>
            <a:ext cx="10343087" cy="13946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15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292963"/>
            <a:ext cx="5465173" cy="120032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600" dirty="0"/>
              <a:t>Creating multiple DITA topics at once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755217" y="5537982"/>
            <a:ext cx="10681566" cy="818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9600" dirty="0">
                <a:hlinkClick r:id="rId2"/>
              </a:rPr>
              <a:t>https://www.oxygenxml.com/doc/versions/19.1/ug-editor/topics/fast-create-topics.html</a:t>
            </a:r>
            <a:endParaRPr lang="en-US" altLang="en-US" sz="96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64BABC-43DE-4E00-900D-3C3418B3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51" y="292963"/>
            <a:ext cx="4393793" cy="4735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D0D0E7-76C5-422F-95E5-0CF835AA2D6E}"/>
              </a:ext>
            </a:extLst>
          </p:cNvPr>
          <p:cNvSpPr/>
          <p:nvPr/>
        </p:nvSpPr>
        <p:spPr>
          <a:xfrm>
            <a:off x="755217" y="2002589"/>
            <a:ext cx="6258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AutoNum type="arabicPeriod"/>
            </a:pPr>
            <a:r>
              <a:rPr lang="en-US" sz="2400" dirty="0"/>
              <a:t>Select Fast Create Topics 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Fast Create Topics dialog box that opens, configure the structure for the new topics</a:t>
            </a:r>
          </a:p>
        </p:txBody>
      </p:sp>
    </p:spTree>
    <p:extLst>
      <p:ext uri="{BB962C8B-B14F-4D97-AF65-F5344CB8AC3E}">
        <p14:creationId xmlns:p14="http://schemas.microsoft.com/office/powerpoint/2010/main" val="24108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220FE-8E82-4998-A15F-0E17183A1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Duplicating a topic into the hierarchy as a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3095-B082-4D55-98F4-18E056CDA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D955-59FB-4909-A885-98A011E3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61" y="1528698"/>
            <a:ext cx="4595258" cy="480101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71351-496A-47EB-A84F-359AD800E9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9981" y="2637185"/>
            <a:ext cx="5512380" cy="36925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Duplicate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 the Duplicate dialog box that opens, name the file that will be newly created</a:t>
            </a:r>
          </a:p>
          <a:p>
            <a:r>
              <a:rPr lang="en-US" sz="2400" dirty="0"/>
              <a:t>The new topic – with the same type and content – appears in the </a:t>
            </a:r>
            <a:r>
              <a:rPr lang="en-US" sz="2400" dirty="0" err="1"/>
              <a:t>ditamap</a:t>
            </a:r>
            <a:r>
              <a:rPr lang="en-US" sz="2400" dirty="0"/>
              <a:t> as a direct sibling of the original topic.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5C172-04E8-46DF-975A-C95D8E70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1" y="1031549"/>
            <a:ext cx="492294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Extracting topics to a new DITA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14304F"/>
                </a:solidFill>
              </a:rPr>
              <a:t>Create new DITA maps from parts of existing DITA maps using the </a:t>
            </a:r>
            <a:r>
              <a:rPr lang="en-US" sz="2400" b="1" dirty="0">
                <a:solidFill>
                  <a:srgbClr val="14304F"/>
                </a:solidFill>
              </a:rPr>
              <a:t>Extract to New DITA Map</a:t>
            </a:r>
            <a:r>
              <a:rPr lang="en-US" sz="2400" dirty="0">
                <a:solidFill>
                  <a:srgbClr val="14304F"/>
                </a:solidFill>
              </a:rPr>
              <a:t> refactoring action.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Right-click a node in the DITA Maps Manager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</a:t>
            </a:r>
            <a:r>
              <a:rPr lang="en-US" sz="2400" b="1" dirty="0">
                <a:solidFill>
                  <a:srgbClr val="14304F"/>
                </a:solidFill>
              </a:rPr>
              <a:t>Refactoring &gt; Extract to New DITA Map…</a:t>
            </a: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map type</a:t>
            </a:r>
          </a:p>
          <a:p>
            <a:pPr lvl="0"/>
            <a:r>
              <a:rPr lang="en-US" sz="2400" b="1" dirty="0">
                <a:solidFill>
                  <a:srgbClr val="14304F"/>
                </a:solidFill>
              </a:rPr>
              <a:t>Results: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A new DITA map is created. 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are moved inside the new map.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from the initial map are replaced with a reference to the newly created map.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8902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nested topics to new topics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882360" y="1584118"/>
            <a:ext cx="10246561" cy="477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Nested topics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You might stumble upon topics that contain nested &lt;topic&gt; (or &lt;concept&gt;, &lt;task&gt; , &lt;reference&gt; , and &lt;</a:t>
            </a:r>
            <a:r>
              <a:rPr lang="en-US" altLang="en-US" sz="1600" dirty="0" err="1"/>
              <a:t>glossentry</a:t>
            </a:r>
            <a:r>
              <a:rPr lang="en-US" altLang="en-US" sz="1600" dirty="0"/>
              <a:t>&gt;, which are specialized version of &lt;topic&gt;) elements.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Topics can be defined inside other topics. However, nesting requires special care because it can result in complex documents that are less usable and less reusable.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Nesting may be appropriate for information that is first converted from desktop publishing or word processing files or for topics that are unusable independent from their parent or sibling topics.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rules for topic nesting can be configured in a document-type shells. Nesting might be blocked altogether at document level.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Converting nested topics to individual topic files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Use refactoring as described in previous slides and select </a:t>
            </a:r>
            <a:r>
              <a:rPr lang="en-US" altLang="en-US" sz="1600" b="1" dirty="0"/>
              <a:t>Convert nested topics to new topics… </a:t>
            </a:r>
            <a:r>
              <a:rPr lang="en-US" altLang="en-US" sz="1600" dirty="0"/>
              <a:t>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new topics are added in the DITA Maps Manager as the first child topics of the original topic.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4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 flip="none" rotWithShape="1">
            <a:gsLst>
              <a:gs pos="0">
                <a:schemeClr val="accent2"/>
              </a:gs>
              <a:gs pos="61000">
                <a:schemeClr val="accent3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9000">
                <a:schemeClr val="accent4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TASK: Testing new features – Block 1.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0" y="1671782"/>
            <a:ext cx="10800000" cy="4587755"/>
          </a:xfrm>
        </p:spPr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,</a:t>
            </a:r>
            <a:r>
              <a:rPr lang="en-US" sz="2400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highlight all typos (e.g. examples of “hardwire”) with red, the unordered list in the first cell with yellow, and the first note with green.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Software matrix</a:t>
            </a:r>
            <a:r>
              <a:rPr lang="en-US" sz="2400" dirty="0">
                <a:solidFill>
                  <a:srgbClr val="14304F"/>
                </a:solidFill>
              </a:rPr>
              <a:t>, make “NSK” and “Linux” list items. Switch between them being an ordered and an unordered list.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Linux</a:t>
            </a:r>
            <a:r>
              <a:rPr lang="en-US" sz="2400" dirty="0">
                <a:solidFill>
                  <a:srgbClr val="14304F"/>
                </a:solidFill>
              </a:rPr>
              <a:t>, make the unordered list a CALS table with headings (“Series” and “Version”).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table to simple table.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Copy the left column of the </a:t>
            </a:r>
            <a:r>
              <a:rPr lang="en-US" sz="2400" i="1" dirty="0">
                <a:solidFill>
                  <a:srgbClr val="14304F"/>
                </a:solidFill>
              </a:rPr>
              <a:t>OS version</a:t>
            </a:r>
            <a:r>
              <a:rPr lang="en-US" sz="2400" dirty="0">
                <a:solidFill>
                  <a:srgbClr val="14304F"/>
                </a:solidFill>
              </a:rPr>
              <a:t> table of the </a:t>
            </a:r>
            <a:r>
              <a:rPr lang="en-US" sz="2400" i="1" dirty="0">
                <a:solidFill>
                  <a:srgbClr val="14304F"/>
                </a:solidFill>
              </a:rPr>
              <a:t>NSK </a:t>
            </a:r>
            <a:r>
              <a:rPr lang="en-US" sz="2400" dirty="0">
                <a:solidFill>
                  <a:srgbClr val="14304F"/>
                </a:solidFill>
              </a:rPr>
              <a:t>file and paste it to the end of the </a:t>
            </a:r>
            <a:r>
              <a:rPr lang="en-US" sz="2400" i="1" dirty="0">
                <a:solidFill>
                  <a:srgbClr val="14304F"/>
                </a:solidFill>
              </a:rPr>
              <a:t>Linux </a:t>
            </a:r>
            <a:r>
              <a:rPr lang="en-US" sz="2400" dirty="0">
                <a:solidFill>
                  <a:srgbClr val="14304F"/>
                </a:solidFill>
              </a:rPr>
              <a:t>file (make it a two-column table with headings).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087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17000">
                <a:schemeClr val="accent4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90000">
                <a:schemeClr val="accent1">
                  <a:lumMod val="50000"/>
                  <a:lumOff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TASK: Testing new features – Block 1.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all the cells of the first table 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b="1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and paste them to </a:t>
            </a:r>
            <a:r>
              <a:rPr lang="en-US" sz="2400" i="1" dirty="0">
                <a:solidFill>
                  <a:srgbClr val="14304F"/>
                </a:solidFill>
              </a:rPr>
              <a:t>Collection Server Configuration </a:t>
            </a:r>
            <a:r>
              <a:rPr lang="en-US" sz="2400" dirty="0">
                <a:solidFill>
                  <a:srgbClr val="14304F"/>
                </a:solidFill>
              </a:rPr>
              <a:t>at the end of the content inside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sz="2400" dirty="0">
                <a:solidFill>
                  <a:srgbClr val="14304F"/>
                </a:solidFill>
              </a:rPr>
              <a:t> tag.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Create a new topic at the same level as and after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 and name it </a:t>
            </a:r>
            <a:r>
              <a:rPr lang="en-US" sz="2400" i="1" dirty="0">
                <a:solidFill>
                  <a:srgbClr val="14304F"/>
                </a:solidFill>
              </a:rPr>
              <a:t>Workflow Nodes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 </a:t>
            </a:r>
            <a:r>
              <a:rPr lang="en-US" sz="2400" i="1" dirty="0">
                <a:solidFill>
                  <a:srgbClr val="14304F"/>
                </a:solidFill>
              </a:rPr>
              <a:t>2.1.6 Workflow Nodes</a:t>
            </a:r>
            <a:r>
              <a:rPr lang="en-US" sz="2400" dirty="0">
                <a:solidFill>
                  <a:srgbClr val="14304F"/>
                </a:solidFill>
              </a:rPr>
              <a:t>  of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Workflows.docx </a:t>
            </a:r>
            <a:r>
              <a:rPr lang="en-US" sz="2400" dirty="0">
                <a:solidFill>
                  <a:srgbClr val="14304F"/>
                </a:solidFill>
              </a:rPr>
              <a:t>including the subsections into this new topic.  (Note that code blocks and code phrases are not converted correctly from a DOCX file.)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sections </a:t>
            </a:r>
            <a:r>
              <a:rPr lang="en-US" sz="2400" b="1" dirty="0">
                <a:solidFill>
                  <a:srgbClr val="14304F"/>
                </a:solidFill>
              </a:rPr>
              <a:t>SUPPORT COMMUNICATION - SECURITY BULLETIN </a:t>
            </a:r>
            <a:r>
              <a:rPr lang="en-US" sz="2400" dirty="0">
                <a:solidFill>
                  <a:srgbClr val="14304F"/>
                </a:solidFill>
              </a:rPr>
              <a:t>through </a:t>
            </a:r>
            <a:r>
              <a:rPr lang="en-US" sz="2400" b="1" dirty="0">
                <a:solidFill>
                  <a:srgbClr val="14304F"/>
                </a:solidFill>
              </a:rPr>
              <a:t>BACKGROUND </a:t>
            </a:r>
            <a:r>
              <a:rPr lang="en-US" sz="2400" dirty="0">
                <a:solidFill>
                  <a:srgbClr val="14304F"/>
                </a:solidFill>
              </a:rPr>
              <a:t>from </a:t>
            </a:r>
            <a:r>
              <a:rPr lang="en-US" sz="2400" dirty="0">
                <a:solidFill>
                  <a:srgbClr val="14304F"/>
                </a:solidFill>
                <a:hlinkClick r:id="rId2"/>
              </a:rPr>
              <a:t>this HPE support page</a:t>
            </a:r>
            <a:r>
              <a:rPr lang="en-US" sz="2400" dirty="0">
                <a:solidFill>
                  <a:srgbClr val="14304F"/>
                </a:solidFill>
              </a:rPr>
              <a:t> and paste the contents to the </a:t>
            </a:r>
            <a:r>
              <a:rPr lang="en-US" sz="2400" i="1" dirty="0">
                <a:solidFill>
                  <a:srgbClr val="14304F"/>
                </a:solidFill>
              </a:rPr>
              <a:t>Support file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and paste content from </a:t>
            </a:r>
            <a:r>
              <a:rPr lang="en-US" sz="2400" dirty="0">
                <a:solidFill>
                  <a:srgbClr val="14304F"/>
                </a:solidFill>
                <a:hlinkClick r:id="rId3"/>
              </a:rPr>
              <a:t>this GitHub issue </a:t>
            </a:r>
            <a:r>
              <a:rPr lang="en-US" sz="2400" dirty="0">
                <a:solidFill>
                  <a:srgbClr val="14304F"/>
                </a:solidFill>
              </a:rPr>
              <a:t>to the </a:t>
            </a:r>
            <a:r>
              <a:rPr lang="en-US" sz="2400" i="1" dirty="0">
                <a:solidFill>
                  <a:srgbClr val="14304F"/>
                </a:solidFill>
              </a:rPr>
              <a:t>From GitHub source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2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Multiple highlighting colors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assign different colors to different types of issues/comments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Available in author mode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visible in output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To remove, use Ctrl + A then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9" y="1044720"/>
            <a:ext cx="4821931" cy="4612160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932A83-3A0C-4847-B166-F386E9B2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20" y="3841155"/>
            <a:ext cx="2089056" cy="202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CC89BB-5FA1-47E9-8232-8A1C58F6593E}"/>
              </a:ext>
            </a:extLst>
          </p:cNvPr>
          <p:cNvSpPr/>
          <p:nvPr/>
        </p:nvSpPr>
        <p:spPr>
          <a:xfrm>
            <a:off x="466947" y="5987018"/>
            <a:ext cx="11180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https://www.oxygenxml.com/doc/versions/21.1/ug-editor/topics/text-highlight.html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7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paragraphs to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3672" y="2938509"/>
            <a:ext cx="10728689" cy="3247137"/>
          </a:xfrm>
        </p:spPr>
        <p:txBody>
          <a:bodyPr/>
          <a:lstStyle/>
          <a:p>
            <a:endParaRPr lang="en-US" sz="2400" i="1" dirty="0"/>
          </a:p>
          <a:p>
            <a:r>
              <a:rPr lang="en-US" sz="2400" i="1" dirty="0"/>
              <a:t>Insert List Item</a:t>
            </a:r>
            <a:r>
              <a:rPr lang="en-US" sz="2400" dirty="0"/>
              <a:t> actions let you: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Convert paragraphs to list items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Toggle between unordered and ordered lists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671" y="1374749"/>
            <a:ext cx="10728689" cy="1257818"/>
          </a:xfrm>
        </p:spPr>
      </p:pic>
    </p:spTree>
    <p:extLst>
      <p:ext uri="{BB962C8B-B14F-4D97-AF65-F5344CB8AC3E}">
        <p14:creationId xmlns:p14="http://schemas.microsoft.com/office/powerpoint/2010/main" val="1118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lists to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77528" y="1837810"/>
            <a:ext cx="4557857" cy="2817591"/>
          </a:xfrm>
        </p:spPr>
        <p:txBody>
          <a:bodyPr/>
          <a:lstStyle/>
          <a:p>
            <a:r>
              <a:rPr lang="en-US" sz="2400" dirty="0"/>
              <a:t>Use the </a:t>
            </a:r>
            <a:r>
              <a:rPr lang="en-US" sz="2400" b="1" dirty="0"/>
              <a:t>Insert a table </a:t>
            </a:r>
            <a:r>
              <a:rPr lang="en-US" sz="2400" dirty="0"/>
              <a:t>icons to convert selected list items or paragraphs to a table.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78" y="4655401"/>
            <a:ext cx="10441161" cy="1393056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95559-A819-4B0D-8008-207CFAF8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16" y="273729"/>
            <a:ext cx="3591312" cy="39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CALS tables to simple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79922" y="5782055"/>
            <a:ext cx="10799999" cy="76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3794D"/>
                </a:highlight>
              </a:rPr>
              <a:t>Make sure the CALS tables that you want to convert this way have no spans (i.e. merged cells).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https://youtu.be/yDLTZic2NZw?t=95</a:t>
            </a:r>
            <a:endParaRPr lang="en-US" sz="1800" dirty="0">
              <a:highlight>
                <a:srgbClr val="F3794D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BD349-0AE7-41A1-B95B-A9CB93E6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2" y="872114"/>
            <a:ext cx="5618086" cy="449309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051A606-5FCC-46E1-9F42-DBF54CDA30B4}"/>
              </a:ext>
            </a:extLst>
          </p:cNvPr>
          <p:cNvSpPr txBox="1">
            <a:spLocks/>
          </p:cNvSpPr>
          <p:nvPr/>
        </p:nvSpPr>
        <p:spPr>
          <a:xfrm>
            <a:off x="6138110" y="2882956"/>
            <a:ext cx="866372" cy="880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3600" i="1" dirty="0"/>
              <a:t>OR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B4A46-A60B-4486-A9D8-E954CD83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72" y="872114"/>
            <a:ext cx="468670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Copy-pasting parts of a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2400" dirty="0"/>
              <a:t>Copy a multiple selection of table cells and paste them outside the table to create a new table. </a:t>
            </a:r>
          </a:p>
          <a:p>
            <a:pPr marL="450000" lvl="3" indent="0">
              <a:buClr>
                <a:schemeClr val="accent4"/>
              </a:buClr>
              <a:buSzPct val="120000"/>
              <a:buNone/>
            </a:pPr>
            <a:r>
              <a:rPr lang="en-US" sz="2400" b="1" dirty="0"/>
              <a:t>NOTE:</a:t>
            </a:r>
          </a:p>
          <a:p>
            <a:pPr marL="450000" lvl="3" indent="0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When pasting into space-preserved elements (e.g. code blocks), the cell content will be pasted as plain text.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A7B86-F29B-46C0-A62B-1A8AC91F5786}"/>
              </a:ext>
            </a:extLst>
          </p:cNvPr>
          <p:cNvSpPr/>
          <p:nvPr/>
        </p:nvSpPr>
        <p:spPr>
          <a:xfrm>
            <a:off x="1293091" y="2429164"/>
            <a:ext cx="10389269" cy="1182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Smart pasting from sources outside of DITA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7B304D-F670-43F3-9D6A-1F223057F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745" y="1265382"/>
            <a:ext cx="11665528" cy="50909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 content from various sources:</a:t>
            </a:r>
          </a:p>
          <a:p>
            <a:pPr marL="914400" indent="-342900">
              <a:buFontTx/>
              <a:buChar char="-"/>
            </a:pPr>
            <a:r>
              <a:rPr lang="en-US" dirty="0"/>
              <a:t>web pages</a:t>
            </a:r>
          </a:p>
          <a:p>
            <a:pPr marL="914400" indent="-342900">
              <a:buFontTx/>
              <a:buChar char="-"/>
            </a:pPr>
            <a:r>
              <a:rPr lang="en-US" dirty="0"/>
              <a:t>external applications (MS Office)</a:t>
            </a:r>
          </a:p>
          <a:p>
            <a:pPr marL="914400" indent="-342900">
              <a:buFontTx/>
              <a:buChar char="-"/>
            </a:pPr>
            <a:r>
              <a:rPr lang="en-US" dirty="0"/>
              <a:t>other documents in Oxygen XML Editor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Paste it into DITA, TEI, </a:t>
            </a:r>
            <a:r>
              <a:rPr lang="en-US" dirty="0" err="1"/>
              <a:t>DocBook</a:t>
            </a:r>
            <a:r>
              <a:rPr lang="en-US" dirty="0"/>
              <a:t>, JATS, and XHTML documents.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 text styling is preserved.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https://www.oxygenxml.com/doc/versions/21.1/ug-editor/topics/smart-paste-support-x-modes2.html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40000" lvl="4" indent="-187200">
              <a:buNone/>
            </a:pPr>
            <a:r>
              <a:rPr lang="en-US" sz="2600" b="1" dirty="0"/>
              <a:t>NOTE:</a:t>
            </a:r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/>
              <a:t>Check Schema Aware preferences at </a:t>
            </a:r>
            <a:r>
              <a:rPr lang="en-US" sz="2600" b="1" dirty="0"/>
              <a:t>Options &gt; Preferences &gt; Editor &gt; Edit modes &gt; Author &gt; Schema Aware</a:t>
            </a:r>
            <a:r>
              <a:rPr lang="en-US" sz="2600" dirty="0"/>
              <a:t>. Make sure </a:t>
            </a:r>
            <a:r>
              <a:rPr lang="en-US" sz="2600" b="1" dirty="0"/>
              <a:t>Convert even when pasting inside space-preserve elements</a:t>
            </a:r>
            <a:r>
              <a:rPr lang="en-US" sz="2600" dirty="0"/>
              <a:t> is NOT checked.</a:t>
            </a:r>
          </a:p>
          <a:p>
            <a:pPr marL="360000" lvl="3" indent="0">
              <a:spcBef>
                <a:spcPts val="600"/>
              </a:spcBef>
              <a:buNone/>
            </a:pPr>
            <a:endParaRPr lang="en-US" sz="2600" dirty="0"/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>
                <a:hlinkClick r:id="rId3"/>
              </a:rPr>
              <a:t>https://www.oxygenxml.com/doc/versions/21.1/ug-editor/topics/preferences-schema-aware.html#preferences-schema-aware__convert-even-space-preserve</a:t>
            </a: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A0804-7053-4EAB-A6F6-3A1058CEDE75}"/>
              </a:ext>
            </a:extLst>
          </p:cNvPr>
          <p:cNvSpPr/>
          <p:nvPr/>
        </p:nvSpPr>
        <p:spPr>
          <a:xfrm>
            <a:off x="683491" y="4221018"/>
            <a:ext cx="10998869" cy="18472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TC Enterprise">
      <a:dk1>
        <a:srgbClr val="14304F"/>
      </a:dk1>
      <a:lt1>
        <a:srgbClr val="FFFFFF"/>
      </a:lt1>
      <a:dk2>
        <a:srgbClr val="67798C"/>
      </a:dk2>
      <a:lt2>
        <a:srgbClr val="FFFFFF"/>
      </a:lt2>
      <a:accent1>
        <a:srgbClr val="14304F"/>
      </a:accent1>
      <a:accent2>
        <a:srgbClr val="C23D73"/>
      </a:accent2>
      <a:accent3>
        <a:srgbClr val="F3794D"/>
      </a:accent3>
      <a:accent4>
        <a:srgbClr val="6B2240"/>
      </a:accent4>
      <a:accent5>
        <a:srgbClr val="61888F"/>
      </a:accent5>
      <a:accent6>
        <a:srgbClr val="67798C"/>
      </a:accent6>
      <a:hlink>
        <a:srgbClr val="239BEB"/>
      </a:hlink>
      <a:folHlink>
        <a:srgbClr val="168BD8"/>
      </a:folHlink>
    </a:clrScheme>
    <a:fontScheme name="DTC-E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b" id="{B08B96AC-0AA0-4E6A-A4E9-AD56723B00BA}" vid="{3BA6AFDB-DE31-4531-8E0E-E6EF1AC8A5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501DDF1FDEE4B9689C3523DFB8DAE" ma:contentTypeVersion="8" ma:contentTypeDescription="Create a new document." ma:contentTypeScope="" ma:versionID="8ad20c20d31e442e1741bfd1b37d4918">
  <xsd:schema xmlns:xsd="http://www.w3.org/2001/XMLSchema" xmlns:xs="http://www.w3.org/2001/XMLSchema" xmlns:p="http://schemas.microsoft.com/office/2006/metadata/properties" xmlns:ns2="339a5cc5-e509-46cb-85d8-ad6fd57304a0" targetNamespace="http://schemas.microsoft.com/office/2006/metadata/properties" ma:root="true" ma:fieldsID="86cad227083843f8f5efac72ed825b16" ns2:_="">
    <xsd:import namespace="339a5cc5-e509-46cb-85d8-ad6fd5730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5cc5-e509-46cb-85d8-ad6fd5730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848BD9-8F3E-4790-8484-57C58DC28D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747D9D-4156-4789-B325-2D2B7C3AA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9a5cc5-e509-46cb-85d8-ad6fd5730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A03083-A39B-46AC-95B4-1681637865D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39a5cc5-e509-46cb-85d8-ad6fd57304a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1744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István Horváth</dc:creator>
  <cp:lastModifiedBy>Ákos Tolvaj</cp:lastModifiedBy>
  <cp:revision>156</cp:revision>
  <dcterms:created xsi:type="dcterms:W3CDTF">2017-07-02T09:06:59Z</dcterms:created>
  <dcterms:modified xsi:type="dcterms:W3CDTF">2020-02-07T10:49:28Z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0x01010007E501DDF1FDEE4B9689C3523DFB8DAE</vt:lpwstr>
  </property>
</Properties>
</file>