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/>
    <p:restoredTop sz="94710"/>
  </p:normalViewPr>
  <p:slideViewPr>
    <p:cSldViewPr snapToGrid="0">
      <p:cViewPr varScale="1">
        <p:scale>
          <a:sx n="141" d="100"/>
          <a:sy n="141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F89A-FC58-8F13-0153-998DC3C0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F8D08-B813-D459-5F40-AF62E284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7631-2B0B-FA25-45EE-7C15DE7C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CEA-730D-F418-8935-C0A21989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93CD-6AB5-F40F-32CD-A6F51CA1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68B1-F6B7-0E19-B2C4-A33FF998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3B501-7703-FA9F-83D6-B3F860D1F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7DD2-E394-757D-2C32-F70A0C96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5E43-B10B-47A7-A316-00AD6CA0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3384-AC07-9959-4173-9E9E8D5C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7C126-AC7F-8226-935C-9D085EFD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4AD3-9398-CD65-9D6B-0DF4C8D1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EDB1-DDA9-9442-E2F2-4714291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6294-378B-F822-C8DF-7354FEC2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F19B-53FB-1B3F-FEFC-89B7390D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808A-5C67-6604-E13E-05D7668F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5D48-ECDB-02B1-B403-5B0B0C9D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E7F2-332C-5153-66EC-10D5B297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3BDB-E80C-AABE-36D1-BD2F3F8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77A3-9EC4-255F-B3C0-DD516F25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FEBA-F925-6526-AFE5-90BBAF25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5F1F-FCF3-B14F-4F43-EB178C30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F5B5-9CED-9233-F8BC-6E56A63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8559-80FB-2CAF-4D36-73EDBE46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BA44-A290-4186-A9D6-16E0AA98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9FB6-E219-3519-4BB9-0042B70B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DAC2-54E5-4DB3-CB11-0B2D9856E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E139A-0CA5-711E-DD0F-12707FCA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090-7B8E-DF96-8D57-2D2728B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1A5C-BAB5-4763-2A4B-8F1A623C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5B4B4-E423-25A0-01BD-F8A5F64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699-9F54-590B-DF64-06976FCF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686E-26EB-911F-91C5-E61A0824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8DA6-2BAB-D171-23DA-9636A274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2C832-155C-8E9C-523B-6D842968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8686-F8AD-C747-A2BD-48A278C91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A2F3B-B3CB-FCEB-22A5-CFBA3E7B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1AB6-B53F-FD71-95B1-D51F51F6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C4D6-C61F-EDC8-6827-D4895301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9161-CB6A-FE72-1066-6E8745AA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12B12-CE29-D3B1-04CE-2B6499A3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789BB-89AC-4578-8A8C-14503AB8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C204F-3A97-92F4-4CC4-05D9736A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6DBC3-0735-1D87-8E1E-4E7B9708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74C2B-1751-231E-7657-05A48B79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DEBC1-7AC7-987C-8DBE-9E3F523E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E158-C777-9C7B-8B8E-E2118C19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EA9B-78F0-8F91-C71A-55860740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D395-2B4A-7D5C-DB61-28A92303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C864E-9F7C-EF68-2667-E2AA4E9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B0409-B9F0-FDFC-510E-A4E9041A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9C6DB-B1B2-5E81-590F-1816C7E1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BC80-A269-CC94-0D65-B9C2B6B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AAAAB-D846-CDA4-D5F7-47635CDF3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1055E-855A-B5BA-81E6-CA936D39D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8815-07FA-735A-6FBA-6FCC610D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312B-3F74-AAC5-8C5C-680B76F9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7C6B-20D6-EDC7-5254-4030334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B2069-A493-1FA7-2B75-529458FF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2EDD-B60E-7A06-BDD0-D330693E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56A1-4ADD-F537-D276-A2A6B0989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C9ED9-9853-D747-94D2-0DE655416D2F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B03D-A7C7-8471-2504-83029FFAC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97958-8A48-31F8-59A3-E40855E03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51231-B8D0-BC4D-B23F-0648F3A3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gwa.onlinelibrary.wiley.com/doi/10.1111/gwat.134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B428-7953-9898-4533-204DE3BD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little </a:t>
            </a:r>
            <a:r>
              <a:rPr lang="en-US" dirty="0" err="1"/>
              <a:t>maths</a:t>
            </a:r>
            <a:r>
              <a:rPr lang="en-US" dirty="0"/>
              <a:t> journey behind the GLM algorithm</a:t>
            </a:r>
          </a:p>
        </p:txBody>
      </p:sp>
    </p:spTree>
    <p:extLst>
      <p:ext uri="{BB962C8B-B14F-4D97-AF65-F5344CB8AC3E}">
        <p14:creationId xmlns:p14="http://schemas.microsoft.com/office/powerpoint/2010/main" val="335163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21AFBE-5F70-25B6-54B5-FBC66BD9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75" y="6224775"/>
            <a:ext cx="5308654" cy="42668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708B83-A96A-1F61-8DD6-1DBC6C9BF3FB}"/>
              </a:ext>
            </a:extLst>
          </p:cNvPr>
          <p:cNvGrpSpPr/>
          <p:nvPr/>
        </p:nvGrpSpPr>
        <p:grpSpPr>
          <a:xfrm>
            <a:off x="70414" y="0"/>
            <a:ext cx="3988471" cy="4285689"/>
            <a:chOff x="58869" y="698599"/>
            <a:chExt cx="3296257" cy="35418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4304F5-8490-55E9-3350-4BC900C320C9}"/>
                </a:ext>
              </a:extLst>
            </p:cNvPr>
            <p:cNvGrpSpPr/>
            <p:nvPr/>
          </p:nvGrpSpPr>
          <p:grpSpPr>
            <a:xfrm>
              <a:off x="183624" y="698599"/>
              <a:ext cx="3046748" cy="3053917"/>
              <a:chOff x="425450" y="250666"/>
              <a:chExt cx="3351423" cy="335930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C339B24-CC6A-3BAB-827B-A7D0B66CD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450" y="250666"/>
                <a:ext cx="3351423" cy="3359309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FF57B-06AA-8662-825B-1AA3A430A2BC}"/>
                  </a:ext>
                </a:extLst>
              </p:cNvPr>
              <p:cNvSpPr/>
              <p:nvPr/>
            </p:nvSpPr>
            <p:spPr>
              <a:xfrm>
                <a:off x="1036948" y="250666"/>
                <a:ext cx="263951" cy="286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DD7E826-C0DB-1B1C-B530-B013E6EE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69" y="3876341"/>
              <a:ext cx="3296257" cy="36415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59D9F6-B745-6A7E-B144-EF8FE20012E7}"/>
              </a:ext>
            </a:extLst>
          </p:cNvPr>
          <p:cNvGrpSpPr/>
          <p:nvPr/>
        </p:nvGrpSpPr>
        <p:grpSpPr>
          <a:xfrm>
            <a:off x="4810946" y="5636343"/>
            <a:ext cx="2570107" cy="486179"/>
            <a:chOff x="3962763" y="4819069"/>
            <a:chExt cx="2336461" cy="44198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8CC9145-7B68-EAA4-197B-595824B91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587"/>
            <a:stretch/>
          </p:blipFill>
          <p:spPr>
            <a:xfrm>
              <a:off x="3962763" y="4876672"/>
              <a:ext cx="2336461" cy="273269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C93B88-4536-49C3-BB42-8CAA5D4D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138367" y="4819069"/>
              <a:ext cx="584462" cy="4136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511C58-1444-3AA2-CD2F-48D459ABE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794" y="4819072"/>
              <a:ext cx="584462" cy="441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1E3309-4400-C46C-7983-EB9BE33783C2}"/>
              </a:ext>
            </a:extLst>
          </p:cNvPr>
          <p:cNvGrpSpPr/>
          <p:nvPr/>
        </p:nvGrpSpPr>
        <p:grpSpPr>
          <a:xfrm>
            <a:off x="4597504" y="33226"/>
            <a:ext cx="3686565" cy="6110872"/>
            <a:chOff x="4597504" y="33226"/>
            <a:chExt cx="3686565" cy="61108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1CD79D-6798-2092-9B3E-AE3FD52BA150}"/>
                </a:ext>
              </a:extLst>
            </p:cNvPr>
            <p:cNvGrpSpPr/>
            <p:nvPr/>
          </p:nvGrpSpPr>
          <p:grpSpPr>
            <a:xfrm>
              <a:off x="4597504" y="33226"/>
              <a:ext cx="3686565" cy="3695238"/>
              <a:chOff x="4420289" y="1749346"/>
              <a:chExt cx="3351423" cy="335930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5C01978-1D79-E3FB-AB4F-E4CEEF44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0289" y="1749346"/>
                <a:ext cx="3351423" cy="3359309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5E25A2-9411-150C-F582-1DF3C2E076CA}"/>
                  </a:ext>
                </a:extLst>
              </p:cNvPr>
              <p:cNvSpPr/>
              <p:nvPr/>
            </p:nvSpPr>
            <p:spPr>
              <a:xfrm>
                <a:off x="4969498" y="1788807"/>
                <a:ext cx="263951" cy="286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1035D8-F43E-731B-A20F-2C083B120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8414"/>
            <a:stretch/>
          </p:blipFill>
          <p:spPr>
            <a:xfrm>
              <a:off x="4885718" y="5264767"/>
              <a:ext cx="2738548" cy="30059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A2B955-B62B-2AE2-9B11-789BCAD97D3B}"/>
                </a:ext>
              </a:extLst>
            </p:cNvPr>
            <p:cNvSpPr/>
            <p:nvPr/>
          </p:nvSpPr>
          <p:spPr>
            <a:xfrm>
              <a:off x="4774437" y="5206415"/>
              <a:ext cx="2961111" cy="9376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49C131-B38A-ADC0-B4E1-48A63582BC8B}"/>
                </a:ext>
              </a:extLst>
            </p:cNvPr>
            <p:cNvSpPr txBox="1"/>
            <p:nvPr/>
          </p:nvSpPr>
          <p:spPr>
            <a:xfrm>
              <a:off x="5182924" y="3715479"/>
              <a:ext cx="2602601" cy="1899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Knocks out the</a:t>
              </a:r>
            </a:p>
            <a:p>
              <a:r>
                <a:rPr lang="en-US" sz="2400" dirty="0"/>
                <a:t>Curvature. </a:t>
              </a:r>
            </a:p>
            <a:p>
              <a:r>
                <a:rPr lang="en-US" sz="2400" dirty="0"/>
                <a:t>All gradient.</a:t>
              </a:r>
            </a:p>
            <a:p>
              <a:r>
                <a:rPr lang="en-US" sz="2400" dirty="0"/>
                <a:t>Small steps.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55D04D-017D-88FB-644F-745E0E9825C5}"/>
              </a:ext>
            </a:extLst>
          </p:cNvPr>
          <p:cNvGrpSpPr/>
          <p:nvPr/>
        </p:nvGrpSpPr>
        <p:grpSpPr>
          <a:xfrm>
            <a:off x="8434614" y="107447"/>
            <a:ext cx="3686565" cy="4888386"/>
            <a:chOff x="6421493" y="721847"/>
            <a:chExt cx="3046748" cy="40399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5EC337-74C1-3E99-2405-03415BCC6CE4}"/>
                </a:ext>
              </a:extLst>
            </p:cNvPr>
            <p:cNvGrpSpPr/>
            <p:nvPr/>
          </p:nvGrpSpPr>
          <p:grpSpPr>
            <a:xfrm>
              <a:off x="6421493" y="721847"/>
              <a:ext cx="3046748" cy="3053917"/>
              <a:chOff x="8186495" y="537328"/>
              <a:chExt cx="3351423" cy="335930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2680D25-0F7E-03E4-3CF4-6173F6790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6495" y="537328"/>
                <a:ext cx="3351423" cy="3359309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EDE4B4-69CA-7421-2C3B-F51C4203CA57}"/>
                  </a:ext>
                </a:extLst>
              </p:cNvPr>
              <p:cNvSpPr/>
              <p:nvPr/>
            </p:nvSpPr>
            <p:spPr>
              <a:xfrm>
                <a:off x="8608243" y="619883"/>
                <a:ext cx="263951" cy="2866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92683D-5D96-F15E-7795-CABCF5B8DB0D}"/>
                </a:ext>
              </a:extLst>
            </p:cNvPr>
            <p:cNvSpPr txBox="1"/>
            <p:nvPr/>
          </p:nvSpPr>
          <p:spPr>
            <a:xfrm>
              <a:off x="6924877" y="3769828"/>
              <a:ext cx="1905480" cy="99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Nice balance.</a:t>
              </a:r>
            </a:p>
            <a:p>
              <a:r>
                <a:rPr lang="en-US" sz="2400" dirty="0"/>
                <a:t>Happy medium.</a:t>
              </a:r>
            </a:p>
            <a:p>
              <a:r>
                <a:rPr lang="en-US" sz="2400" dirty="0"/>
                <a:t>World peace.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519F8E-E03E-FC9B-0616-4756A2588A09}"/>
              </a:ext>
            </a:extLst>
          </p:cNvPr>
          <p:cNvCxnSpPr>
            <a:cxnSpLocks/>
          </p:cNvCxnSpPr>
          <p:nvPr/>
        </p:nvCxnSpPr>
        <p:spPr>
          <a:xfrm>
            <a:off x="4775177" y="6224772"/>
            <a:ext cx="642908" cy="455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B032DD-223E-C541-6E51-FC9897839447}"/>
              </a:ext>
            </a:extLst>
          </p:cNvPr>
          <p:cNvCxnSpPr>
            <a:cxnSpLocks/>
          </p:cNvCxnSpPr>
          <p:nvPr/>
        </p:nvCxnSpPr>
        <p:spPr>
          <a:xfrm flipH="1">
            <a:off x="4785547" y="6224775"/>
            <a:ext cx="642908" cy="486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21AFBE-5F70-25B6-54B5-FBC66BD9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75" y="6224775"/>
            <a:ext cx="5308654" cy="426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10321D-4A40-73C7-47DE-6A76A3154AC7}"/>
              </a:ext>
            </a:extLst>
          </p:cNvPr>
          <p:cNvSpPr txBox="1"/>
          <p:nvPr/>
        </p:nvSpPr>
        <p:spPr>
          <a:xfrm>
            <a:off x="1341454" y="240130"/>
            <a:ext cx="10654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Sweet! So lambda is useful. What’s the right value?</a:t>
            </a:r>
          </a:p>
          <a:p>
            <a:pPr algn="ctr"/>
            <a:r>
              <a:rPr lang="en-US" sz="2800" dirty="0"/>
              <a:t>We need heuristics – basically smart grid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0F1D2-0C43-BCFE-2D8E-436B1CAD6605}"/>
              </a:ext>
            </a:extLst>
          </p:cNvPr>
          <p:cNvSpPr txBox="1"/>
          <p:nvPr/>
        </p:nvSpPr>
        <p:spPr>
          <a:xfrm>
            <a:off x="853396" y="4210188"/>
            <a:ext cx="101822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/>
              <a:t>🤷‍♂️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6ACA89-AF25-A005-B122-4A25C6CAC963}"/>
              </a:ext>
            </a:extLst>
          </p:cNvPr>
          <p:cNvGrpSpPr/>
          <p:nvPr/>
        </p:nvGrpSpPr>
        <p:grpSpPr>
          <a:xfrm>
            <a:off x="195927" y="675140"/>
            <a:ext cx="2289067" cy="2294452"/>
            <a:chOff x="195927" y="675140"/>
            <a:chExt cx="2289067" cy="229445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65FB307-33CB-24CD-372A-A4E56592B21E}"/>
                </a:ext>
              </a:extLst>
            </p:cNvPr>
            <p:cNvGrpSpPr/>
            <p:nvPr/>
          </p:nvGrpSpPr>
          <p:grpSpPr>
            <a:xfrm>
              <a:off x="195927" y="675140"/>
              <a:ext cx="2289067" cy="2294452"/>
              <a:chOff x="195927" y="675140"/>
              <a:chExt cx="2289067" cy="229445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D8ABC88-9797-4031-31D8-D043A0184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27" y="675140"/>
                <a:ext cx="2289067" cy="229445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2836D2-C27A-E9CE-47E8-0940A40C3A17}"/>
                  </a:ext>
                </a:extLst>
              </p:cNvPr>
              <p:cNvSpPr/>
              <p:nvPr/>
            </p:nvSpPr>
            <p:spPr>
              <a:xfrm>
                <a:off x="682942" y="729759"/>
                <a:ext cx="136113" cy="1655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79150E-6F5C-00D1-BC7A-1B026D670A2B}"/>
                </a:ext>
              </a:extLst>
            </p:cNvPr>
            <p:cNvSpPr/>
            <p:nvPr/>
          </p:nvSpPr>
          <p:spPr>
            <a:xfrm>
              <a:off x="1952786" y="895350"/>
              <a:ext cx="532208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D296F8-F4BD-6861-EB16-271B1C16BA68}"/>
              </a:ext>
            </a:extLst>
          </p:cNvPr>
          <p:cNvGrpSpPr/>
          <p:nvPr/>
        </p:nvGrpSpPr>
        <p:grpSpPr>
          <a:xfrm>
            <a:off x="1952786" y="2027388"/>
            <a:ext cx="2289067" cy="2294451"/>
            <a:chOff x="2360741" y="1948912"/>
            <a:chExt cx="2289067" cy="22944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A6E68C-5730-4126-893D-1F31ADF67334}"/>
                </a:ext>
              </a:extLst>
            </p:cNvPr>
            <p:cNvGrpSpPr/>
            <p:nvPr/>
          </p:nvGrpSpPr>
          <p:grpSpPr>
            <a:xfrm>
              <a:off x="2360741" y="1948912"/>
              <a:ext cx="2289067" cy="2294451"/>
              <a:chOff x="1216208" y="2969592"/>
              <a:chExt cx="2289067" cy="229445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50A682-C825-32C5-0D4B-0CD21D9FF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208" y="2969592"/>
                <a:ext cx="2289067" cy="2294451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F30263-A61F-934E-B2D0-0F78742A8807}"/>
                  </a:ext>
                </a:extLst>
              </p:cNvPr>
              <p:cNvSpPr/>
              <p:nvPr/>
            </p:nvSpPr>
            <p:spPr>
              <a:xfrm>
                <a:off x="1661409" y="2969592"/>
                <a:ext cx="136113" cy="1655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438172-FD01-C04F-F3BE-0929AB5280D8}"/>
                </a:ext>
              </a:extLst>
            </p:cNvPr>
            <p:cNvSpPr/>
            <p:nvPr/>
          </p:nvSpPr>
          <p:spPr>
            <a:xfrm>
              <a:off x="4076104" y="2172212"/>
              <a:ext cx="532208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E195DD-E220-66B4-6A61-60FA0C9DCB0C}"/>
              </a:ext>
            </a:extLst>
          </p:cNvPr>
          <p:cNvGrpSpPr/>
          <p:nvPr/>
        </p:nvGrpSpPr>
        <p:grpSpPr>
          <a:xfrm>
            <a:off x="3704214" y="3062962"/>
            <a:ext cx="2322920" cy="2294453"/>
            <a:chOff x="3704214" y="3062962"/>
            <a:chExt cx="2322920" cy="22944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14AEF1-2C0B-46DD-D831-3FAE843F944C}"/>
                </a:ext>
              </a:extLst>
            </p:cNvPr>
            <p:cNvGrpSpPr/>
            <p:nvPr/>
          </p:nvGrpSpPr>
          <p:grpSpPr>
            <a:xfrm>
              <a:off x="3704214" y="3062962"/>
              <a:ext cx="2289067" cy="2294453"/>
              <a:chOff x="9133363" y="2281773"/>
              <a:chExt cx="2289067" cy="2294453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2927C29-D71A-DD17-ABE1-B72CE0C57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3363" y="2281773"/>
                <a:ext cx="2289067" cy="229445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BB8A42-33B3-B3DC-0DA5-8FAD89F766D4}"/>
                  </a:ext>
                </a:extLst>
              </p:cNvPr>
              <p:cNvSpPr/>
              <p:nvPr/>
            </p:nvSpPr>
            <p:spPr>
              <a:xfrm>
                <a:off x="9477491" y="2325591"/>
                <a:ext cx="136113" cy="1655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CBAC91-6336-63C9-A51E-C10C774B4970}"/>
                </a:ext>
              </a:extLst>
            </p:cNvPr>
            <p:cNvSpPr/>
            <p:nvPr/>
          </p:nvSpPr>
          <p:spPr>
            <a:xfrm>
              <a:off x="5494926" y="3272371"/>
              <a:ext cx="532208" cy="1847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E360-5498-9419-77CD-B287C0CD5CF0}"/>
              </a:ext>
            </a:extLst>
          </p:cNvPr>
          <p:cNvGrpSpPr/>
          <p:nvPr/>
        </p:nvGrpSpPr>
        <p:grpSpPr>
          <a:xfrm>
            <a:off x="5587474" y="1306411"/>
            <a:ext cx="4460744" cy="4918364"/>
            <a:chOff x="3865627" y="1657001"/>
            <a:chExt cx="4460744" cy="44712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72F74C-A4F5-D84B-3918-1C80A5815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5627" y="1657001"/>
              <a:ext cx="4460744" cy="44712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4352B-BE05-9910-95B0-1FB77AFD58D4}"/>
                </a:ext>
              </a:extLst>
            </p:cNvPr>
            <p:cNvSpPr/>
            <p:nvPr/>
          </p:nvSpPr>
          <p:spPr>
            <a:xfrm>
              <a:off x="3981450" y="1714500"/>
              <a:ext cx="419100" cy="342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7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7C5B-DE1B-F7EC-F72F-9C34B7FC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7765"/>
            <a:ext cx="10515600" cy="2999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Cool, but this was all about a deterministic approach and the cools kids keep talking about ensembles.</a:t>
            </a:r>
          </a:p>
        </p:txBody>
      </p:sp>
    </p:spTree>
    <p:extLst>
      <p:ext uri="{BB962C8B-B14F-4D97-AF65-F5344CB8AC3E}">
        <p14:creationId xmlns:p14="http://schemas.microsoft.com/office/powerpoint/2010/main" val="395068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19C1-F861-2630-533E-15F0D6B5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let’s go back to the gradients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4CCC57-7E2A-7526-84E1-86E1B697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629" y="1448028"/>
            <a:ext cx="7239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4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0321D-4A40-73C7-47DE-6A76A3154AC7}"/>
              </a:ext>
            </a:extLst>
          </p:cNvPr>
          <p:cNvSpPr txBox="1"/>
          <p:nvPr/>
        </p:nvSpPr>
        <p:spPr>
          <a:xfrm>
            <a:off x="0" y="166369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Want more details?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Paper in </a:t>
            </a:r>
            <a:r>
              <a:rPr lang="en-US" sz="2800" i="1" dirty="0"/>
              <a:t>Groundwater</a:t>
            </a:r>
          </a:p>
          <a:p>
            <a:pPr algn="ctr"/>
            <a:endParaRPr lang="en-US" sz="2800" i="1" dirty="0"/>
          </a:p>
          <a:p>
            <a:pPr algn="ctr"/>
            <a:r>
              <a:rPr lang="en-US" sz="2800" dirty="0"/>
              <a:t>Fienen, White, Hayek (2024)</a:t>
            </a:r>
            <a:r>
              <a:rPr lang="en-US" sz="2800" i="1" dirty="0"/>
              <a:t> Methods Brief/ Parameter </a:t>
            </a:r>
            <a:r>
              <a:rPr lang="en-US" sz="2800" i="1" dirty="0" err="1"/>
              <a:t>ESTimation</a:t>
            </a:r>
            <a:r>
              <a:rPr lang="en-US" sz="2800" i="1" dirty="0"/>
              <a:t> with the Gauss Levenberg Marquardt algorithm: an intuitive guide. </a:t>
            </a:r>
            <a:r>
              <a:rPr lang="en-US" sz="2800" dirty="0"/>
              <a:t>Groundwater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hlinkClick r:id="rId2"/>
              </a:rPr>
              <a:t>https://ngwa.onlinelibrary.wiley.com/doi/10.1111/gwat.13433</a:t>
            </a:r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6" name="Picture 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FE142C89-18AB-256C-0D20-A65DB8E6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24" y="4254500"/>
            <a:ext cx="2603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01DE0-940B-D3FB-70AD-F21FF6D3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3219450"/>
            <a:ext cx="1587500" cy="4191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B1F078C-7630-7E87-0739-E620D44F328A}"/>
              </a:ext>
            </a:extLst>
          </p:cNvPr>
          <p:cNvGrpSpPr/>
          <p:nvPr/>
        </p:nvGrpSpPr>
        <p:grpSpPr>
          <a:xfrm>
            <a:off x="3961962" y="3720662"/>
            <a:ext cx="1587500" cy="1713186"/>
            <a:chOff x="3961962" y="3720662"/>
            <a:chExt cx="1587500" cy="17131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78B8F6-FFD7-6D78-3315-F36FF12ECE8A}"/>
                </a:ext>
              </a:extLst>
            </p:cNvPr>
            <p:cNvCxnSpPr/>
            <p:nvPr/>
          </p:nvCxnSpPr>
          <p:spPr>
            <a:xfrm flipV="1">
              <a:off x="4834759" y="3720662"/>
              <a:ext cx="467491" cy="987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3787F9-D9C8-9D93-146C-6A1231B95B60}"/>
                </a:ext>
              </a:extLst>
            </p:cNvPr>
            <p:cNvSpPr/>
            <p:nvPr/>
          </p:nvSpPr>
          <p:spPr>
            <a:xfrm>
              <a:off x="3961962" y="4687614"/>
              <a:ext cx="1587500" cy="74623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Field observations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4565EE-0F2D-1136-D060-EA5713E8D27F}"/>
              </a:ext>
            </a:extLst>
          </p:cNvPr>
          <p:cNvGrpSpPr/>
          <p:nvPr/>
        </p:nvGrpSpPr>
        <p:grpSpPr>
          <a:xfrm>
            <a:off x="5628509" y="3638550"/>
            <a:ext cx="1587500" cy="1795298"/>
            <a:chOff x="5628509" y="3638550"/>
            <a:chExt cx="1587500" cy="179529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1FDEBC-DC35-905E-DBEC-6C233A878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2259" y="3638550"/>
              <a:ext cx="79047" cy="10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C1EF93-70AD-0637-66F4-667632F1FB7C}"/>
                </a:ext>
              </a:extLst>
            </p:cNvPr>
            <p:cNvSpPr/>
            <p:nvPr/>
          </p:nvSpPr>
          <p:spPr>
            <a:xfrm>
              <a:off x="5628509" y="4687614"/>
              <a:ext cx="1587500" cy="746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Forward model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14C41F-1E00-3C52-FDC1-49141DBEA613}"/>
              </a:ext>
            </a:extLst>
          </p:cNvPr>
          <p:cNvGrpSpPr/>
          <p:nvPr/>
        </p:nvGrpSpPr>
        <p:grpSpPr>
          <a:xfrm>
            <a:off x="6889750" y="3638550"/>
            <a:ext cx="1992806" cy="1795298"/>
            <a:chOff x="6889750" y="3638550"/>
            <a:chExt cx="1992806" cy="179529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0790D9-5ED7-0AD0-E51D-701059A42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9750" y="3638550"/>
              <a:ext cx="1278103" cy="1091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2284FB-C46B-515A-8D7F-0CBDB8650D03}"/>
                </a:ext>
              </a:extLst>
            </p:cNvPr>
            <p:cNvSpPr/>
            <p:nvPr/>
          </p:nvSpPr>
          <p:spPr>
            <a:xfrm>
              <a:off x="7295056" y="4687614"/>
              <a:ext cx="1587500" cy="746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Model input parameters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01633-B737-0786-86CD-24AD967DCF93}"/>
              </a:ext>
            </a:extLst>
          </p:cNvPr>
          <p:cNvGrpSpPr/>
          <p:nvPr/>
        </p:nvGrpSpPr>
        <p:grpSpPr>
          <a:xfrm>
            <a:off x="5756492" y="1258779"/>
            <a:ext cx="2076451" cy="1856225"/>
            <a:chOff x="5756492" y="1258779"/>
            <a:chExt cx="2076451" cy="185622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211358-8EBE-989E-5458-428B17F6E56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6584512" y="2005013"/>
              <a:ext cx="210206" cy="110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C2F0A8-FB7D-078C-D99A-7931BC41C6A6}"/>
                </a:ext>
              </a:extLst>
            </p:cNvPr>
            <p:cNvSpPr/>
            <p:nvPr/>
          </p:nvSpPr>
          <p:spPr>
            <a:xfrm>
              <a:off x="5756492" y="1258779"/>
              <a:ext cx="2076451" cy="74623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Together: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Model outputs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52FB8AA-E05A-FEFC-50F7-E601C2A5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41" y="5599221"/>
            <a:ext cx="7239000" cy="1104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F18CC3F-ADA2-394C-CF0E-8E48F4E8FC90}"/>
              </a:ext>
            </a:extLst>
          </p:cNvPr>
          <p:cNvSpPr/>
          <p:nvPr/>
        </p:nvSpPr>
        <p:spPr>
          <a:xfrm>
            <a:off x="6034008" y="3115004"/>
            <a:ext cx="1120009" cy="523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C7A177-6776-7693-C957-7EE3E171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71" y="854624"/>
            <a:ext cx="23749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72DD6-4B9F-7B06-60B2-728C14D7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27" y="4717940"/>
            <a:ext cx="2362200" cy="41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19739C-6C32-D8BC-68A5-5ACBFA67DF64}"/>
              </a:ext>
            </a:extLst>
          </p:cNvPr>
          <p:cNvCxnSpPr/>
          <p:nvPr/>
        </p:nvCxnSpPr>
        <p:spPr>
          <a:xfrm flipV="1">
            <a:off x="4067504" y="1355836"/>
            <a:ext cx="467491" cy="98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0DFFF81-3632-13E3-EFD1-F4082F64A77D}"/>
              </a:ext>
            </a:extLst>
          </p:cNvPr>
          <p:cNvSpPr/>
          <p:nvPr/>
        </p:nvSpPr>
        <p:spPr>
          <a:xfrm>
            <a:off x="3194707" y="2322788"/>
            <a:ext cx="1587500" cy="74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observations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ABE6E-C900-A85A-DBEB-FB5F09BAFC24}"/>
              </a:ext>
            </a:extLst>
          </p:cNvPr>
          <p:cNvCxnSpPr>
            <a:cxnSpLocks/>
          </p:cNvCxnSpPr>
          <p:nvPr/>
        </p:nvCxnSpPr>
        <p:spPr>
          <a:xfrm flipH="1" flipV="1">
            <a:off x="5655004" y="1273724"/>
            <a:ext cx="79047" cy="10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DE2AE2-AE3D-686C-AF6D-EA099742163F}"/>
              </a:ext>
            </a:extLst>
          </p:cNvPr>
          <p:cNvSpPr/>
          <p:nvPr/>
        </p:nvSpPr>
        <p:spPr>
          <a:xfrm>
            <a:off x="4861254" y="2322788"/>
            <a:ext cx="1587500" cy="746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Forward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E0ECD-28D6-A1AB-001D-15258042A4BC}"/>
              </a:ext>
            </a:extLst>
          </p:cNvPr>
          <p:cNvCxnSpPr>
            <a:cxnSpLocks/>
          </p:cNvCxnSpPr>
          <p:nvPr/>
        </p:nvCxnSpPr>
        <p:spPr>
          <a:xfrm flipH="1" flipV="1">
            <a:off x="6122495" y="1273724"/>
            <a:ext cx="1278103" cy="10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CFFCD-2D3E-40E3-3AA0-F390D2CAEC66}"/>
              </a:ext>
            </a:extLst>
          </p:cNvPr>
          <p:cNvSpPr/>
          <p:nvPr/>
        </p:nvSpPr>
        <p:spPr>
          <a:xfrm>
            <a:off x="6527801" y="2322788"/>
            <a:ext cx="1587500" cy="746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input parameters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65E5D8-3C51-73AE-28F6-0A73B74F06C0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 flipV="1">
            <a:off x="6999671" y="1064174"/>
            <a:ext cx="1115630" cy="66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3BD02-6EDE-E602-18CC-5F8BD955AD3A}"/>
              </a:ext>
            </a:extLst>
          </p:cNvPr>
          <p:cNvSpPr/>
          <p:nvPr/>
        </p:nvSpPr>
        <p:spPr>
          <a:xfrm>
            <a:off x="8115301" y="1355836"/>
            <a:ext cx="1587500" cy="7462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250AF-FBF5-1830-B100-6E8CAAD5040D}"/>
              </a:ext>
            </a:extLst>
          </p:cNvPr>
          <p:cNvSpPr txBox="1"/>
          <p:nvPr/>
        </p:nvSpPr>
        <p:spPr>
          <a:xfrm>
            <a:off x="4666159" y="3731116"/>
            <a:ext cx="233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rearranging….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39998-82C2-746A-13F6-33A555E282F8}"/>
              </a:ext>
            </a:extLst>
          </p:cNvPr>
          <p:cNvSpPr/>
          <p:nvPr/>
        </p:nvSpPr>
        <p:spPr>
          <a:xfrm>
            <a:off x="6351373" y="802564"/>
            <a:ext cx="970178" cy="506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5B1C3-703E-12AC-737C-ECD39186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427" y="1108682"/>
            <a:ext cx="2362200" cy="41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56716-46D7-8480-027E-78813FDA0A59}"/>
              </a:ext>
            </a:extLst>
          </p:cNvPr>
          <p:cNvSpPr txBox="1"/>
          <p:nvPr/>
        </p:nvSpPr>
        <p:spPr>
          <a:xfrm>
            <a:off x="2854903" y="211566"/>
            <a:ext cx="659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 we should minimize these errors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C7A51-E473-A099-53DF-6C7A8D8F7E12}"/>
              </a:ext>
            </a:extLst>
          </p:cNvPr>
          <p:cNvSpPr txBox="1"/>
          <p:nvPr/>
        </p:nvSpPr>
        <p:spPr>
          <a:xfrm>
            <a:off x="816193" y="1963233"/>
            <a:ext cx="10559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 nice </a:t>
            </a:r>
            <a:r>
              <a:rPr lang="en-US" sz="2800" dirty="0" err="1"/>
              <a:t>mathy</a:t>
            </a:r>
            <a:r>
              <a:rPr lang="en-US" sz="2800" dirty="0"/>
              <a:t> reasons, easier to minimize the square, </a:t>
            </a:r>
          </a:p>
          <a:p>
            <a:pPr algn="ctr"/>
            <a:r>
              <a:rPr lang="en-US" sz="2800" dirty="0"/>
              <a:t>so let’s define an</a:t>
            </a:r>
            <a:r>
              <a:rPr lang="en-US" sz="2800" b="1" dirty="0"/>
              <a:t> objective function </a:t>
            </a:r>
            <a:r>
              <a:rPr lang="en-US" sz="2800" dirty="0"/>
              <a:t>as the “sum of squared errors”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D55C0-05E0-F331-0BF6-673D2D38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" y="2830561"/>
            <a:ext cx="11379570" cy="1576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9FEE12-B52E-9AD1-AAB8-9C153741C5A6}"/>
              </a:ext>
            </a:extLst>
          </p:cNvPr>
          <p:cNvSpPr txBox="1"/>
          <p:nvPr/>
        </p:nvSpPr>
        <p:spPr>
          <a:xfrm>
            <a:off x="-25418" y="4574627"/>
            <a:ext cx="1224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But….should each observation be reproduced with equal quality by the model?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888EF-4FC3-A827-01D6-D391ECD3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04" y="5204017"/>
            <a:ext cx="11379570" cy="142995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071D18-1414-25F0-E6EE-4B00F8638F74}"/>
              </a:ext>
            </a:extLst>
          </p:cNvPr>
          <p:cNvSpPr/>
          <p:nvPr/>
        </p:nvSpPr>
        <p:spPr>
          <a:xfrm>
            <a:off x="9300932" y="6012123"/>
            <a:ext cx="667245" cy="6290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46DE0E-46BB-B250-56C4-0A14450276E1}"/>
              </a:ext>
            </a:extLst>
          </p:cNvPr>
          <p:cNvSpPr/>
          <p:nvPr/>
        </p:nvSpPr>
        <p:spPr>
          <a:xfrm>
            <a:off x="3848964" y="5698845"/>
            <a:ext cx="606586" cy="5718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99FAB-ABA0-E13A-9F4E-1B64572B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42" y="2675013"/>
            <a:ext cx="4163060" cy="4177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4ABB6-80BC-099E-862A-019C6D55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25" y="621210"/>
            <a:ext cx="1587500" cy="4191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814919-2D42-B874-B7D2-24262BCEEDA8}"/>
              </a:ext>
            </a:extLst>
          </p:cNvPr>
          <p:cNvGrpSpPr/>
          <p:nvPr/>
        </p:nvGrpSpPr>
        <p:grpSpPr>
          <a:xfrm>
            <a:off x="6635925" y="1040310"/>
            <a:ext cx="2918972" cy="737805"/>
            <a:chOff x="6635925" y="776844"/>
            <a:chExt cx="2918972" cy="7378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22EB3A-1DDA-0B79-178D-AB74CA6431F3}"/>
                </a:ext>
              </a:extLst>
            </p:cNvPr>
            <p:cNvSpPr txBox="1"/>
            <p:nvPr/>
          </p:nvSpPr>
          <p:spPr>
            <a:xfrm>
              <a:off x="8336294" y="1037595"/>
              <a:ext cx="1218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K and 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6AFB795-44DE-E34C-0D51-F64D06A947B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635925" y="776844"/>
              <a:ext cx="2309671" cy="260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15AD7C-0A5A-03B5-DEC5-0439A26E2621}"/>
              </a:ext>
            </a:extLst>
          </p:cNvPr>
          <p:cNvGrpSpPr/>
          <p:nvPr/>
        </p:nvGrpSpPr>
        <p:grpSpPr>
          <a:xfrm>
            <a:off x="5564501" y="1011696"/>
            <a:ext cx="2309671" cy="1151139"/>
            <a:chOff x="5564501" y="748230"/>
            <a:chExt cx="2309671" cy="11511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A644AA-D5BA-4866-DD92-D6A230C4D0CF}"/>
                </a:ext>
              </a:extLst>
            </p:cNvPr>
            <p:cNvSpPr txBox="1"/>
            <p:nvPr/>
          </p:nvSpPr>
          <p:spPr>
            <a:xfrm>
              <a:off x="5564501" y="1037595"/>
              <a:ext cx="23096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MODFLOW GW</a:t>
              </a:r>
            </a:p>
            <a:p>
              <a:r>
                <a:rPr lang="en-US" sz="2500" dirty="0"/>
                <a:t>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961F26-9AB6-7CDD-2517-9089E97BC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298" y="748230"/>
              <a:ext cx="0" cy="35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48A47C-88B8-9D0C-EB9A-E8BC922D8390}"/>
              </a:ext>
            </a:extLst>
          </p:cNvPr>
          <p:cNvGrpSpPr/>
          <p:nvPr/>
        </p:nvGrpSpPr>
        <p:grpSpPr>
          <a:xfrm>
            <a:off x="1973332" y="842515"/>
            <a:ext cx="3459152" cy="1243129"/>
            <a:chOff x="2096900" y="607415"/>
            <a:chExt cx="3459152" cy="12431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008D6-ACAC-D9FE-ACEB-A4411265F5A5}"/>
                </a:ext>
              </a:extLst>
            </p:cNvPr>
            <p:cNvSpPr txBox="1"/>
            <p:nvPr/>
          </p:nvSpPr>
          <p:spPr>
            <a:xfrm>
              <a:off x="2096900" y="988770"/>
              <a:ext cx="345915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Groundwater levels and</a:t>
              </a:r>
            </a:p>
            <a:p>
              <a:r>
                <a:rPr lang="en-US" sz="2500" dirty="0" err="1"/>
                <a:t>Streamflows</a:t>
              </a:r>
              <a:r>
                <a:rPr lang="en-US" sz="2500" dirty="0"/>
                <a:t> ….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613DB2-B74C-2C61-30EA-AE5651AA8F37}"/>
                </a:ext>
              </a:extLst>
            </p:cNvPr>
            <p:cNvCxnSpPr>
              <a:cxnSpLocks/>
              <a:stCxn id="7" idx="0"/>
              <a:endCxn id="5" idx="1"/>
            </p:cNvCxnSpPr>
            <p:nvPr/>
          </p:nvCxnSpPr>
          <p:spPr>
            <a:xfrm flipV="1">
              <a:off x="3826476" y="607415"/>
              <a:ext cx="1345517" cy="38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37D6EE4-19C7-115B-5D8B-E2B295317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875" y="2139623"/>
            <a:ext cx="6070600" cy="571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851A6F-6ED3-463A-77CD-F86DAEA500BA}"/>
              </a:ext>
            </a:extLst>
          </p:cNvPr>
          <p:cNvSpPr txBox="1"/>
          <p:nvPr/>
        </p:nvSpPr>
        <p:spPr>
          <a:xfrm>
            <a:off x="6817632" y="3061847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AF0EFA-CE02-0021-D3B2-8063B3E3A58A}"/>
              </a:ext>
            </a:extLst>
          </p:cNvPr>
          <p:cNvCxnSpPr>
            <a:cxnSpLocks/>
          </p:cNvCxnSpPr>
          <p:nvPr/>
        </p:nvCxnSpPr>
        <p:spPr>
          <a:xfrm flipH="1">
            <a:off x="4924857" y="3336097"/>
            <a:ext cx="2036404" cy="1730173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00D750-B834-D345-1961-CEF3CCBBC0BB}"/>
              </a:ext>
            </a:extLst>
          </p:cNvPr>
          <p:cNvSpPr txBox="1"/>
          <p:nvPr/>
        </p:nvSpPr>
        <p:spPr>
          <a:xfrm>
            <a:off x="5728674" y="3950334"/>
            <a:ext cx="28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31D0A-F9C3-F2B6-A12D-2C4A51038016}"/>
              </a:ext>
            </a:extLst>
          </p:cNvPr>
          <p:cNvSpPr txBox="1"/>
          <p:nvPr/>
        </p:nvSpPr>
        <p:spPr>
          <a:xfrm>
            <a:off x="1919137" y="131922"/>
            <a:ext cx="790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about a simple groundwater-based example?</a:t>
            </a:r>
          </a:p>
        </p:txBody>
      </p:sp>
    </p:spTree>
    <p:extLst>
      <p:ext uri="{BB962C8B-B14F-4D97-AF65-F5344CB8AC3E}">
        <p14:creationId xmlns:p14="http://schemas.microsoft.com/office/powerpoint/2010/main" val="3456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7BB44-4A69-5C9A-108E-7742FADD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" y="2643899"/>
            <a:ext cx="4519295" cy="3547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AF658-9E49-671E-7012-F2C9D1F8E24D}"/>
              </a:ext>
            </a:extLst>
          </p:cNvPr>
          <p:cNvSpPr txBox="1"/>
          <p:nvPr/>
        </p:nvSpPr>
        <p:spPr>
          <a:xfrm>
            <a:off x="3219322" y="2669757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533AA-5758-9933-AA9F-2088CB7DA417}"/>
              </a:ext>
            </a:extLst>
          </p:cNvPr>
          <p:cNvCxnSpPr>
            <a:cxnSpLocks/>
          </p:cNvCxnSpPr>
          <p:nvPr/>
        </p:nvCxnSpPr>
        <p:spPr>
          <a:xfrm flipH="1">
            <a:off x="2241460" y="3026732"/>
            <a:ext cx="1059706" cy="1327772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E08CCE-54C8-C7CE-EE1C-F10C04BC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718646"/>
            <a:ext cx="6070600" cy="57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01C0B3-56DD-6154-623B-C29435667FB7}"/>
              </a:ext>
            </a:extLst>
          </p:cNvPr>
          <p:cNvSpPr txBox="1"/>
          <p:nvPr/>
        </p:nvSpPr>
        <p:spPr>
          <a:xfrm>
            <a:off x="3029816" y="226108"/>
            <a:ext cx="6479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How can we find the minimum of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8FC8F-CC59-C434-5A65-CB92F5E9BCB6}"/>
              </a:ext>
            </a:extLst>
          </p:cNvPr>
          <p:cNvSpPr txBox="1"/>
          <p:nvPr/>
        </p:nvSpPr>
        <p:spPr>
          <a:xfrm>
            <a:off x="2780044" y="366090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🧑‍🍳🤌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1114D-7CC8-5395-9581-812ECE15A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52" y="1888603"/>
            <a:ext cx="2015206" cy="1165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62AC6-6854-5A26-CB8F-72C459F7F736}"/>
              </a:ext>
            </a:extLst>
          </p:cNvPr>
          <p:cNvSpPr txBox="1"/>
          <p:nvPr/>
        </p:nvSpPr>
        <p:spPr>
          <a:xfrm>
            <a:off x="3060700" y="1348605"/>
            <a:ext cx="6014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Take the derivative and set it to zero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EF889-BD33-4C1E-8D12-B23266161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768" y="3972434"/>
            <a:ext cx="42672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29E61-FBF6-9791-8E85-29E8021B2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138" y="5094931"/>
            <a:ext cx="5054600" cy="977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BDE28CB-689F-801C-AA68-D69B000E79AD}"/>
              </a:ext>
            </a:extLst>
          </p:cNvPr>
          <p:cNvGrpSpPr/>
          <p:nvPr/>
        </p:nvGrpSpPr>
        <p:grpSpPr>
          <a:xfrm>
            <a:off x="10317295" y="2251808"/>
            <a:ext cx="1826975" cy="2682850"/>
            <a:chOff x="9712709" y="3522328"/>
            <a:chExt cx="1826975" cy="26828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56A52B-99B8-10F7-C89B-7846CA9C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70457" y="3522328"/>
              <a:ext cx="1669227" cy="22211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F40838-1FFD-434C-304C-EF1E39D5367D}"/>
                </a:ext>
              </a:extLst>
            </p:cNvPr>
            <p:cNvSpPr txBox="1"/>
            <p:nvPr/>
          </p:nvSpPr>
          <p:spPr>
            <a:xfrm>
              <a:off x="9712709" y="5743513"/>
              <a:ext cx="1826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Al-Khwarizmi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830DD37-8A1E-C510-2ECA-407351F2B066}"/>
              </a:ext>
            </a:extLst>
          </p:cNvPr>
          <p:cNvSpPr txBox="1"/>
          <p:nvPr/>
        </p:nvSpPr>
        <p:spPr>
          <a:xfrm>
            <a:off x="6144043" y="2981164"/>
            <a:ext cx="4252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…through the magic of algebra </a:t>
            </a:r>
          </a:p>
          <a:p>
            <a:r>
              <a:rPr lang="en-US" sz="2400" i="1" dirty="0"/>
              <a:t>(thanks Al-Khwarizmi!)</a:t>
            </a:r>
          </a:p>
        </p:txBody>
      </p:sp>
    </p:spTree>
    <p:extLst>
      <p:ext uri="{BB962C8B-B14F-4D97-AF65-F5344CB8AC3E}">
        <p14:creationId xmlns:p14="http://schemas.microsoft.com/office/powerpoint/2010/main" val="41061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301C0B3-56DD-6154-623B-C29435667FB7}"/>
              </a:ext>
            </a:extLst>
          </p:cNvPr>
          <p:cNvSpPr txBox="1"/>
          <p:nvPr/>
        </p:nvSpPr>
        <p:spPr>
          <a:xfrm>
            <a:off x="4184258" y="130510"/>
            <a:ext cx="442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 this is usually nonlinear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2B6F6A-0870-5D3F-6717-C6D4B879DB89}"/>
              </a:ext>
            </a:extLst>
          </p:cNvPr>
          <p:cNvGrpSpPr/>
          <p:nvPr/>
        </p:nvGrpSpPr>
        <p:grpSpPr>
          <a:xfrm>
            <a:off x="476483" y="774101"/>
            <a:ext cx="4433455" cy="4893231"/>
            <a:chOff x="5317018" y="2245729"/>
            <a:chExt cx="3330921" cy="367635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1E0F32-246A-F09D-E8BE-C529FC834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7"/>
            <a:stretch/>
          </p:blipFill>
          <p:spPr>
            <a:xfrm>
              <a:off x="5317018" y="2245729"/>
              <a:ext cx="3330921" cy="367635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9E5D19-C08C-5283-D113-4C0BE12C7366}"/>
                </a:ext>
              </a:extLst>
            </p:cNvPr>
            <p:cNvSpPr/>
            <p:nvPr/>
          </p:nvSpPr>
          <p:spPr>
            <a:xfrm>
              <a:off x="5982461" y="2245729"/>
              <a:ext cx="2002506" cy="415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D28106C-23E6-1D14-4462-785AA3C5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65" y="1412052"/>
            <a:ext cx="4177355" cy="80818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FDB1F3C-D41E-1A5A-C05F-786DEE9F6F1A}"/>
              </a:ext>
            </a:extLst>
          </p:cNvPr>
          <p:cNvGrpSpPr/>
          <p:nvPr/>
        </p:nvGrpSpPr>
        <p:grpSpPr>
          <a:xfrm>
            <a:off x="5636597" y="1497495"/>
            <a:ext cx="3026881" cy="3008194"/>
            <a:chOff x="5636597" y="1497495"/>
            <a:chExt cx="3026881" cy="3008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697666-2284-16C1-53AB-9651253F671D}"/>
                </a:ext>
              </a:extLst>
            </p:cNvPr>
            <p:cNvSpPr txBox="1"/>
            <p:nvPr/>
          </p:nvSpPr>
          <p:spPr>
            <a:xfrm>
              <a:off x="5636597" y="3551582"/>
              <a:ext cx="24947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Curvature</a:t>
              </a:r>
            </a:p>
            <a:p>
              <a:pPr algn="ctr"/>
              <a:r>
                <a:rPr lang="en-US" sz="2800" dirty="0"/>
                <a:t>(2</a:t>
              </a:r>
              <a:r>
                <a:rPr lang="en-US" sz="2800" baseline="30000" dirty="0"/>
                <a:t>nd</a:t>
              </a:r>
              <a:r>
                <a:rPr lang="en-US" sz="2800" dirty="0"/>
                <a:t> derivative)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097C0-D7AC-2E81-5ACE-53EDF4BFB28D}"/>
                </a:ext>
              </a:extLst>
            </p:cNvPr>
            <p:cNvSpPr/>
            <p:nvPr/>
          </p:nvSpPr>
          <p:spPr>
            <a:xfrm>
              <a:off x="7103165" y="1497495"/>
              <a:ext cx="1560313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A4D3954-C5B1-EFC5-0DFD-F826F8709A5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6883958" y="2220234"/>
              <a:ext cx="858391" cy="133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7D86FC-2C7D-C721-D10A-D94D36B97FBF}"/>
              </a:ext>
            </a:extLst>
          </p:cNvPr>
          <p:cNvGrpSpPr/>
          <p:nvPr/>
        </p:nvGrpSpPr>
        <p:grpSpPr>
          <a:xfrm>
            <a:off x="8857979" y="1491464"/>
            <a:ext cx="2526076" cy="3014226"/>
            <a:chOff x="8857979" y="1491464"/>
            <a:chExt cx="2526076" cy="301422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369289-6D86-5738-D6E6-5E58E50F11BE}"/>
                </a:ext>
              </a:extLst>
            </p:cNvPr>
            <p:cNvSpPr txBox="1"/>
            <p:nvPr/>
          </p:nvSpPr>
          <p:spPr>
            <a:xfrm>
              <a:off x="8857979" y="3551583"/>
              <a:ext cx="25260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Gradient/Slope</a:t>
              </a:r>
            </a:p>
            <a:p>
              <a:pPr algn="ctr"/>
              <a:r>
                <a:rPr lang="en-US" sz="2800" dirty="0"/>
                <a:t>(1</a:t>
              </a:r>
              <a:r>
                <a:rPr lang="en-US" sz="2800" baseline="30000" dirty="0"/>
                <a:t>st</a:t>
              </a:r>
              <a:r>
                <a:rPr lang="en-US" sz="2800" dirty="0"/>
                <a:t> derivative)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C8682A-6234-B8A0-F47D-0C401DBDB27F}"/>
                </a:ext>
              </a:extLst>
            </p:cNvPr>
            <p:cNvSpPr/>
            <p:nvPr/>
          </p:nvSpPr>
          <p:spPr>
            <a:xfrm>
              <a:off x="9051235" y="1491464"/>
              <a:ext cx="689113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260DD4-5903-76ED-7033-051AB731CFE9}"/>
                </a:ext>
              </a:extLst>
            </p:cNvPr>
            <p:cNvCxnSpPr>
              <a:cxnSpLocks/>
              <a:stCxn id="39" idx="0"/>
              <a:endCxn id="42" idx="2"/>
            </p:cNvCxnSpPr>
            <p:nvPr/>
          </p:nvCxnSpPr>
          <p:spPr>
            <a:xfrm flipH="1" flipV="1">
              <a:off x="9395792" y="2140821"/>
              <a:ext cx="725225" cy="141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B4041EE7-796A-D377-D9EC-3350B6B8A3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2" t="10569" r="23065" b="10207"/>
          <a:stretch/>
        </p:blipFill>
        <p:spPr>
          <a:xfrm>
            <a:off x="1116142" y="1341482"/>
            <a:ext cx="3047839" cy="378773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A764FE-C004-B76D-6B3E-A76AB25620DA}"/>
              </a:ext>
            </a:extLst>
          </p:cNvPr>
          <p:cNvCxnSpPr>
            <a:cxnSpLocks/>
          </p:cNvCxnSpPr>
          <p:nvPr/>
        </p:nvCxnSpPr>
        <p:spPr>
          <a:xfrm flipH="1">
            <a:off x="1537252" y="1412052"/>
            <a:ext cx="2490270" cy="1808664"/>
          </a:xfrm>
          <a:prstGeom prst="straightConnector1">
            <a:avLst/>
          </a:prstGeom>
          <a:ln w="412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301C0B3-56DD-6154-623B-C29435667FB7}"/>
              </a:ext>
            </a:extLst>
          </p:cNvPr>
          <p:cNvSpPr txBox="1"/>
          <p:nvPr/>
        </p:nvSpPr>
        <p:spPr>
          <a:xfrm>
            <a:off x="4184258" y="130510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So……let’s iterate!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2B6F6A-0870-5D3F-6717-C6D4B879DB89}"/>
              </a:ext>
            </a:extLst>
          </p:cNvPr>
          <p:cNvGrpSpPr/>
          <p:nvPr/>
        </p:nvGrpSpPr>
        <p:grpSpPr>
          <a:xfrm>
            <a:off x="90707" y="774101"/>
            <a:ext cx="4433455" cy="4893231"/>
            <a:chOff x="5317018" y="2245729"/>
            <a:chExt cx="3330921" cy="367635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1E0F32-246A-F09D-E8BE-C529FC834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7"/>
            <a:stretch/>
          </p:blipFill>
          <p:spPr>
            <a:xfrm>
              <a:off x="5317018" y="2245729"/>
              <a:ext cx="3330921" cy="3676357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9E5D19-C08C-5283-D113-4C0BE12C7366}"/>
                </a:ext>
              </a:extLst>
            </p:cNvPr>
            <p:cNvSpPr/>
            <p:nvPr/>
          </p:nvSpPr>
          <p:spPr>
            <a:xfrm>
              <a:off x="5982461" y="2245729"/>
              <a:ext cx="2002506" cy="415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B40518-3C96-DE35-E9C6-EBF967FD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893" y="2999678"/>
            <a:ext cx="7772400" cy="858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E8DCE0-CAC2-B4ED-CD07-5D7EE3CF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050" y="1318471"/>
            <a:ext cx="4177355" cy="80818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94ED4-92A9-71D3-0A7A-DBCB20B468FC}"/>
              </a:ext>
            </a:extLst>
          </p:cNvPr>
          <p:cNvGrpSpPr/>
          <p:nvPr/>
        </p:nvGrpSpPr>
        <p:grpSpPr>
          <a:xfrm>
            <a:off x="4138681" y="3075704"/>
            <a:ext cx="2230995" cy="3008194"/>
            <a:chOff x="5900324" y="1497495"/>
            <a:chExt cx="2230995" cy="30081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97C87F-16E1-AE3C-2265-0DDDA09D7B00}"/>
                </a:ext>
              </a:extLst>
            </p:cNvPr>
            <p:cNvSpPr txBox="1"/>
            <p:nvPr/>
          </p:nvSpPr>
          <p:spPr>
            <a:xfrm>
              <a:off x="5900324" y="3551582"/>
              <a:ext cx="1967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Previous</a:t>
              </a:r>
            </a:p>
            <a:p>
              <a:pPr algn="ctr"/>
              <a:r>
                <a:rPr lang="en-US" sz="2800" dirty="0"/>
                <a:t>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854B6D-1911-A1F4-142C-40CAA754B592}"/>
                </a:ext>
              </a:extLst>
            </p:cNvPr>
            <p:cNvSpPr/>
            <p:nvPr/>
          </p:nvSpPr>
          <p:spPr>
            <a:xfrm>
              <a:off x="7519506" y="1497495"/>
              <a:ext cx="611813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D274CF-E1F0-05A9-2770-0834C49E65D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6883959" y="2220234"/>
              <a:ext cx="858390" cy="133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12CB1-95D9-351A-F6B1-6CDBA4B97DB6}"/>
              </a:ext>
            </a:extLst>
          </p:cNvPr>
          <p:cNvGrpSpPr/>
          <p:nvPr/>
        </p:nvGrpSpPr>
        <p:grpSpPr>
          <a:xfrm>
            <a:off x="6629400" y="3075704"/>
            <a:ext cx="3205582" cy="2577307"/>
            <a:chOff x="4925738" y="1497495"/>
            <a:chExt cx="3205582" cy="25773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8C651-984E-6C7C-CA21-A85D71F3BB6B}"/>
                </a:ext>
              </a:extLst>
            </p:cNvPr>
            <p:cNvSpPr txBox="1"/>
            <p:nvPr/>
          </p:nvSpPr>
          <p:spPr>
            <a:xfrm>
              <a:off x="6134941" y="3551582"/>
              <a:ext cx="1498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Upgrade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0C826A-92DB-64FC-95E4-B10A33B43669}"/>
                </a:ext>
              </a:extLst>
            </p:cNvPr>
            <p:cNvSpPr/>
            <p:nvPr/>
          </p:nvSpPr>
          <p:spPr>
            <a:xfrm>
              <a:off x="4925738" y="1497495"/>
              <a:ext cx="3205582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886EA8-CBCB-D5CE-1085-D5221F9B922F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6811322" y="2280112"/>
              <a:ext cx="72639" cy="1271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80101D-A20D-FE76-978F-29493E412B0D}"/>
              </a:ext>
            </a:extLst>
          </p:cNvPr>
          <p:cNvGrpSpPr/>
          <p:nvPr/>
        </p:nvGrpSpPr>
        <p:grpSpPr>
          <a:xfrm>
            <a:off x="9931909" y="3075704"/>
            <a:ext cx="2041016" cy="2993811"/>
            <a:chOff x="7490930" y="1497495"/>
            <a:chExt cx="2041016" cy="29938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EB867-9273-786F-AC09-1542717A4778}"/>
                </a:ext>
              </a:extLst>
            </p:cNvPr>
            <p:cNvSpPr txBox="1"/>
            <p:nvPr/>
          </p:nvSpPr>
          <p:spPr>
            <a:xfrm>
              <a:off x="7665781" y="3537199"/>
              <a:ext cx="137076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Current</a:t>
              </a:r>
            </a:p>
            <a:p>
              <a:pPr algn="ctr"/>
              <a:r>
                <a:rPr lang="en-US" sz="2800" dirty="0"/>
                <a:t>misfit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1B8EF-94A4-7522-2A8B-495A032CDD84}"/>
                </a:ext>
              </a:extLst>
            </p:cNvPr>
            <p:cNvSpPr/>
            <p:nvPr/>
          </p:nvSpPr>
          <p:spPr>
            <a:xfrm>
              <a:off x="7490930" y="1497495"/>
              <a:ext cx="2041016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36D1C2-D07C-294E-F9AF-9F6539903411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51161" y="2146852"/>
              <a:ext cx="0" cy="1390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301C0B3-56DD-6154-623B-C29435667FB7}"/>
              </a:ext>
            </a:extLst>
          </p:cNvPr>
          <p:cNvSpPr txBox="1"/>
          <p:nvPr/>
        </p:nvSpPr>
        <p:spPr>
          <a:xfrm>
            <a:off x="4184258" y="130510"/>
            <a:ext cx="3481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we improve this?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40518-3C96-DE35-E9C6-EBF967FD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51" y="775667"/>
            <a:ext cx="7772400" cy="8586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240484-3B38-6DB4-ED38-A64B11AE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9" y="3263250"/>
            <a:ext cx="10345064" cy="8314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7B7396-781F-84A8-3AF6-FB1C83F61E35}"/>
              </a:ext>
            </a:extLst>
          </p:cNvPr>
          <p:cNvGrpSpPr/>
          <p:nvPr/>
        </p:nvGrpSpPr>
        <p:grpSpPr>
          <a:xfrm>
            <a:off x="1863934" y="923931"/>
            <a:ext cx="4005501" cy="2244023"/>
            <a:chOff x="4657977" y="1497495"/>
            <a:chExt cx="4005501" cy="22440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990262-FE8D-27F7-21E9-32209205BBB8}"/>
                </a:ext>
              </a:extLst>
            </p:cNvPr>
            <p:cNvSpPr txBox="1"/>
            <p:nvPr/>
          </p:nvSpPr>
          <p:spPr>
            <a:xfrm>
              <a:off x="4657977" y="2787411"/>
              <a:ext cx="24947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Curvature</a:t>
              </a:r>
            </a:p>
            <a:p>
              <a:pPr algn="ctr"/>
              <a:r>
                <a:rPr lang="en-US" sz="2800" dirty="0"/>
                <a:t>(2</a:t>
              </a:r>
              <a:r>
                <a:rPr lang="en-US" sz="2800" baseline="30000" dirty="0"/>
                <a:t>nd</a:t>
              </a:r>
              <a:r>
                <a:rPr lang="en-US" sz="2800" dirty="0"/>
                <a:t> derivative)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D728D8-325F-968B-D7D4-4565C112E045}"/>
                </a:ext>
              </a:extLst>
            </p:cNvPr>
            <p:cNvSpPr/>
            <p:nvPr/>
          </p:nvSpPr>
          <p:spPr>
            <a:xfrm>
              <a:off x="7103165" y="1497495"/>
              <a:ext cx="1560313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3EE916-6303-3C4A-E75B-7710A16A9A97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905338" y="2207874"/>
              <a:ext cx="1960768" cy="579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936D19-2F58-3681-81F6-82F49B07344F}"/>
              </a:ext>
            </a:extLst>
          </p:cNvPr>
          <p:cNvGrpSpPr/>
          <p:nvPr/>
        </p:nvGrpSpPr>
        <p:grpSpPr>
          <a:xfrm>
            <a:off x="6429153" y="964100"/>
            <a:ext cx="2526076" cy="2143683"/>
            <a:chOff x="9051235" y="1491464"/>
            <a:chExt cx="2526076" cy="21436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532E70-B4D4-DC7B-9C1A-C35633C972AE}"/>
                </a:ext>
              </a:extLst>
            </p:cNvPr>
            <p:cNvSpPr txBox="1"/>
            <p:nvPr/>
          </p:nvSpPr>
          <p:spPr>
            <a:xfrm>
              <a:off x="9051235" y="2681040"/>
              <a:ext cx="25260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Gradient/Slope</a:t>
              </a:r>
            </a:p>
            <a:p>
              <a:pPr algn="ctr"/>
              <a:r>
                <a:rPr lang="en-US" sz="2800" dirty="0"/>
                <a:t>(1</a:t>
              </a:r>
              <a:r>
                <a:rPr lang="en-US" sz="2800" baseline="30000" dirty="0"/>
                <a:t>st</a:t>
              </a:r>
              <a:r>
                <a:rPr lang="en-US" sz="2800" dirty="0"/>
                <a:t> derivative)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FDB8D-A2ED-9300-63FB-B73FFD14AB16}"/>
                </a:ext>
              </a:extLst>
            </p:cNvPr>
            <p:cNvSpPr/>
            <p:nvPr/>
          </p:nvSpPr>
          <p:spPr>
            <a:xfrm>
              <a:off x="9051235" y="1491464"/>
              <a:ext cx="689113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4F7379-A011-CBC4-CAAE-BB90F81DA235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H="1" flipV="1">
              <a:off x="9395792" y="2140821"/>
              <a:ext cx="918481" cy="54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9537B-555E-FA89-835D-5F343B6AE036}"/>
              </a:ext>
            </a:extLst>
          </p:cNvPr>
          <p:cNvGrpSpPr/>
          <p:nvPr/>
        </p:nvGrpSpPr>
        <p:grpSpPr>
          <a:xfrm>
            <a:off x="3545928" y="3354318"/>
            <a:ext cx="4146263" cy="3384766"/>
            <a:chOff x="5084010" y="1497495"/>
            <a:chExt cx="4146263" cy="33847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195E0C-76C6-722A-19AD-CE6A1DD05F66}"/>
                </a:ext>
              </a:extLst>
            </p:cNvPr>
            <p:cNvSpPr txBox="1"/>
            <p:nvPr/>
          </p:nvSpPr>
          <p:spPr>
            <a:xfrm>
              <a:off x="5084010" y="3497266"/>
              <a:ext cx="414626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Lambda – a way to adjust </a:t>
              </a:r>
            </a:p>
            <a:p>
              <a:pPr algn="ctr"/>
              <a:r>
                <a:rPr lang="en-US" sz="2800" dirty="0"/>
                <a:t>the tradeoff of slope</a:t>
              </a:r>
            </a:p>
            <a:p>
              <a:pPr algn="ctr"/>
              <a:r>
                <a:rPr lang="en-US" sz="2800" dirty="0"/>
                <a:t>And curvature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737AD2-4026-BC56-A55D-2E1DA043E777}"/>
                </a:ext>
              </a:extLst>
            </p:cNvPr>
            <p:cNvSpPr/>
            <p:nvPr/>
          </p:nvSpPr>
          <p:spPr>
            <a:xfrm>
              <a:off x="6295551" y="1497495"/>
              <a:ext cx="2367927" cy="6493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3C7580-95B2-EA62-2D08-C877798D5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164" y="2146852"/>
              <a:ext cx="0" cy="141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298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 little maths journey behind the GLM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let’s go back to the gradients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Fienen, Michael N</dc:creator>
  <cp:lastModifiedBy>Fienen, Michael N</cp:lastModifiedBy>
  <cp:revision>18</cp:revision>
  <dcterms:created xsi:type="dcterms:W3CDTF">2024-06-01T13:07:36Z</dcterms:created>
  <dcterms:modified xsi:type="dcterms:W3CDTF">2024-09-16T20:18:28Z</dcterms:modified>
</cp:coreProperties>
</file>