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7" r:id="rId2"/>
    <p:sldId id="269" r:id="rId3"/>
    <p:sldId id="257" r:id="rId4"/>
    <p:sldId id="258" r:id="rId5"/>
    <p:sldId id="263" r:id="rId6"/>
    <p:sldId id="260"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D3E8"/>
    <a:srgbClr val="4472C4"/>
    <a:srgbClr val="A47BB3"/>
    <a:srgbClr val="DAE3F3"/>
    <a:srgbClr val="AAB5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80" d="100"/>
          <a:sy n="80" d="100"/>
        </p:scale>
        <p:origin x="-782" y="-2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C44229-FEFA-4675-9389-D07BCD3E2E48}" type="datetimeFigureOut">
              <a:rPr lang="en-US" smtClean="0"/>
              <a:pPr/>
              <a:t>5/3/2024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EEA49-093B-4A58-895D-3B478C31D0C7}" type="slidenum">
              <a:rPr lang="en-US" smtClean="0"/>
              <a:pPr/>
              <a:t>‹#›</a:t>
            </a:fld>
            <a:endParaRPr lang="en-US"/>
          </a:p>
        </p:txBody>
      </p:sp>
    </p:spTree>
    <p:extLst>
      <p:ext uri="{BB962C8B-B14F-4D97-AF65-F5344CB8AC3E}">
        <p14:creationId xmlns:p14="http://schemas.microsoft.com/office/powerpoint/2010/main" val="172498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pPr/>
              <a:t>2</a:t>
            </a:fld>
            <a:endParaRPr lang="en-US"/>
          </a:p>
        </p:txBody>
      </p:sp>
    </p:spTree>
    <p:extLst>
      <p:ext uri="{BB962C8B-B14F-4D97-AF65-F5344CB8AC3E}">
        <p14:creationId xmlns:p14="http://schemas.microsoft.com/office/powerpoint/2010/main" val="372390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6BD186-8197-BCED-1618-40F1C41D7B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28213C9-A685-64CE-E14A-128B9E513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59B39B0-0CAA-7829-A25F-18938049FF37}"/>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5" name="Footer Placeholder 4">
            <a:extLst>
              <a:ext uri="{FF2B5EF4-FFF2-40B4-BE49-F238E27FC236}">
                <a16:creationId xmlns="" xmlns:a16="http://schemas.microsoft.com/office/drawing/2014/main" id="{55E62FF4-7285-D709-B1E9-851A2BAAC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200ACAB-D21F-CC27-16B6-CD367FB2184F}"/>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3058194292"/>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19788-6EEF-5F5C-8CC0-CAE9BB5DAF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5325555-AB69-DF60-159D-96DBFD985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667D9D-4EFA-A64A-6246-E7CCC28023CD}"/>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5" name="Footer Placeholder 4">
            <a:extLst>
              <a:ext uri="{FF2B5EF4-FFF2-40B4-BE49-F238E27FC236}">
                <a16:creationId xmlns="" xmlns:a16="http://schemas.microsoft.com/office/drawing/2014/main" id="{DFF5BA33-D656-ABE3-9B2B-2338E0B37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3A7AF1-528F-F1BE-5B94-3197B2BB9F4A}"/>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378729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8AD8BBE-88BF-7274-1F00-5880FEA3EA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5DDD9EC-0E2E-7A41-E385-769F815AF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484DC33-329D-50DF-D370-861A73D433FD}"/>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5" name="Footer Placeholder 4">
            <a:extLst>
              <a:ext uri="{FF2B5EF4-FFF2-40B4-BE49-F238E27FC236}">
                <a16:creationId xmlns="" xmlns:a16="http://schemas.microsoft.com/office/drawing/2014/main" id="{C1001365-D1A9-0C13-6216-9F7858C37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F48D44-AF39-2971-EE8C-5DE2BDB4C5D0}"/>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382270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254048-35D9-FD5A-7D3A-81A1C7A237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93EC86E-645D-5863-E541-738886FA4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690E7DC-2CCB-D07C-C090-49240234EB7A}"/>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5" name="Footer Placeholder 4">
            <a:extLst>
              <a:ext uri="{FF2B5EF4-FFF2-40B4-BE49-F238E27FC236}">
                <a16:creationId xmlns="" xmlns:a16="http://schemas.microsoft.com/office/drawing/2014/main" id="{8132C423-F962-A16D-A350-39DD85D1F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6D9A4A0-1AB2-D6E7-406D-4C396DED9DC8}"/>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141788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95189-E72A-0A03-E97C-5A34758A7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8E4DFBD-C81B-D8BD-4A37-4224307F5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F86CD32-3BDD-3E17-53D5-C9CAAC1EB90D}"/>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5" name="Footer Placeholder 4">
            <a:extLst>
              <a:ext uri="{FF2B5EF4-FFF2-40B4-BE49-F238E27FC236}">
                <a16:creationId xmlns="" xmlns:a16="http://schemas.microsoft.com/office/drawing/2014/main" id="{A597938C-2295-B7E1-FE4E-C86435CD50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F00A9FC-37A8-4485-C15E-9835FB6825DF}"/>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364385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5F26D-2FDB-29AF-C4AE-5124D0B79A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8C26230-8765-814A-0036-111AB5B5D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63FA9B67-A897-EA4E-1727-8C3D9E89F7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06F28A1-7989-DEA1-F07F-2D4B313E5015}"/>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6" name="Footer Placeholder 5">
            <a:extLst>
              <a:ext uri="{FF2B5EF4-FFF2-40B4-BE49-F238E27FC236}">
                <a16:creationId xmlns="" xmlns:a16="http://schemas.microsoft.com/office/drawing/2014/main" id="{BC5C9B33-F1F1-9617-14E9-DFAF256ADD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AE2A023-4531-60F6-988E-6D856BD05409}"/>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68770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EEE6B-75A7-854D-0D40-720F776940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B3E1183-AC2B-28C8-B15E-649519B49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CDF4AC0-1217-13BF-AEDA-4F1E4F14E2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EFDAFC1-3861-58DE-9BD7-C84A5728C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DE0901D-D423-0442-5E8F-F998D236A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B0D7C25-2D84-AEEA-C851-1F500E5E0ED3}"/>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8" name="Footer Placeholder 7">
            <a:extLst>
              <a:ext uri="{FF2B5EF4-FFF2-40B4-BE49-F238E27FC236}">
                <a16:creationId xmlns="" xmlns:a16="http://schemas.microsoft.com/office/drawing/2014/main" id="{2EC0796D-5DA4-47BA-8BCB-AD65784C1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D051E65-6A50-6069-17E4-74D03DB69945}"/>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380321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8CF140-80C4-AB96-0EAD-C03396000D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5DD97AB-A37A-6E2D-8A41-E25A67BE5518}"/>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4" name="Footer Placeholder 3">
            <a:extLst>
              <a:ext uri="{FF2B5EF4-FFF2-40B4-BE49-F238E27FC236}">
                <a16:creationId xmlns="" xmlns:a16="http://schemas.microsoft.com/office/drawing/2014/main" id="{28D4AD2D-259F-FA65-370B-6A74061434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B3BE392-D96A-5F3A-C710-FA7BE09F640A}"/>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190540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EB226DA-6E37-D1BC-D3C5-0FB98146AD4D}"/>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3" name="Footer Placeholder 2">
            <a:extLst>
              <a:ext uri="{FF2B5EF4-FFF2-40B4-BE49-F238E27FC236}">
                <a16:creationId xmlns="" xmlns:a16="http://schemas.microsoft.com/office/drawing/2014/main" id="{8FC8A7AD-127F-E0F6-5FDF-29CEFDB8E4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5618737E-138F-AE6A-531E-E3B3CABCE7F3}"/>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100943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6A4DF1-2135-4DC7-ABD4-93C8863D3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D575ACA-4970-7728-1B09-D1F48B5D5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589A7F9-5272-7F50-3C31-EA4D12E44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95B2E47-8610-B693-EF6E-221FAAC256DD}"/>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6" name="Footer Placeholder 5">
            <a:extLst>
              <a:ext uri="{FF2B5EF4-FFF2-40B4-BE49-F238E27FC236}">
                <a16:creationId xmlns="" xmlns:a16="http://schemas.microsoft.com/office/drawing/2014/main" id="{880C3A19-AB8B-D90C-5E01-4BB5E2926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36F06A3-B72B-E1FF-DA01-F9E109E395F4}"/>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180339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4426D3-AB16-0FFC-36B6-F97810F69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A091794-CAE7-6353-1A44-8A8F750A2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BD4F2209-F660-0F74-75D4-DC43B1886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738F68-289E-11ED-CD9F-75D4BB7E4F8B}"/>
              </a:ext>
            </a:extLst>
          </p:cNvPr>
          <p:cNvSpPr>
            <a:spLocks noGrp="1"/>
          </p:cNvSpPr>
          <p:nvPr>
            <p:ph type="dt" sz="half" idx="10"/>
          </p:nvPr>
        </p:nvSpPr>
        <p:spPr/>
        <p:txBody>
          <a:bodyPr/>
          <a:lstStyle/>
          <a:p>
            <a:fld id="{6D20B32C-557D-45B6-BB22-E933B9383831}" type="datetimeFigureOut">
              <a:rPr lang="en-IN" smtClean="0"/>
              <a:pPr/>
              <a:t>03-05-2024</a:t>
            </a:fld>
            <a:endParaRPr lang="en-IN"/>
          </a:p>
        </p:txBody>
      </p:sp>
      <p:sp>
        <p:nvSpPr>
          <p:cNvPr id="6" name="Footer Placeholder 5">
            <a:extLst>
              <a:ext uri="{FF2B5EF4-FFF2-40B4-BE49-F238E27FC236}">
                <a16:creationId xmlns="" xmlns:a16="http://schemas.microsoft.com/office/drawing/2014/main" id="{7A28DC8C-27B4-0E6E-067B-3A66697DA2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DF78782-1585-CA47-660A-558CCCB5D90C}"/>
              </a:ext>
            </a:extLst>
          </p:cNvPr>
          <p:cNvSpPr>
            <a:spLocks noGrp="1"/>
          </p:cNvSpPr>
          <p:nvPr>
            <p:ph type="sldNum" sz="quarter" idx="12"/>
          </p:nvPr>
        </p:nvSpPr>
        <p:spPr/>
        <p:txBody>
          <a:bodyPr/>
          <a:lstStyle/>
          <a:p>
            <a:fld id="{F3ECA1B5-C14D-44F8-ACB8-AAE035A9005C}" type="slidenum">
              <a:rPr lang="en-IN" smtClean="0"/>
              <a:pPr/>
              <a:t>‹#›</a:t>
            </a:fld>
            <a:endParaRPr lang="en-IN"/>
          </a:p>
        </p:txBody>
      </p:sp>
    </p:spTree>
    <p:extLst>
      <p:ext uri="{BB962C8B-B14F-4D97-AF65-F5344CB8AC3E}">
        <p14:creationId xmlns:p14="http://schemas.microsoft.com/office/powerpoint/2010/main" val="233555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62B1B-AC5B-605D-DC0D-432B45169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83DBE85-0743-B1F7-8C31-0D5A162C6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ED97163-4F82-AC89-7789-25A39B957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0B32C-557D-45B6-BB22-E933B9383831}" type="datetimeFigureOut">
              <a:rPr lang="en-IN" smtClean="0"/>
              <a:pPr/>
              <a:t>03-05-2024</a:t>
            </a:fld>
            <a:endParaRPr lang="en-IN"/>
          </a:p>
        </p:txBody>
      </p:sp>
      <p:sp>
        <p:nvSpPr>
          <p:cNvPr id="5" name="Footer Placeholder 4">
            <a:extLst>
              <a:ext uri="{FF2B5EF4-FFF2-40B4-BE49-F238E27FC236}">
                <a16:creationId xmlns="" xmlns:a16="http://schemas.microsoft.com/office/drawing/2014/main" id="{03CD9EC6-0F3E-E8E5-135F-E05D8CF795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BC334D8-41A3-4113-A40B-E028415DE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CA1B5-C14D-44F8-ACB8-AAE035A9005C}" type="slidenum">
              <a:rPr lang="en-IN" smtClean="0"/>
              <a:pPr/>
              <a:t>‹#›</a:t>
            </a:fld>
            <a:endParaRPr lang="en-IN"/>
          </a:p>
        </p:txBody>
      </p:sp>
    </p:spTree>
    <p:extLst>
      <p:ext uri="{BB962C8B-B14F-4D97-AF65-F5344CB8AC3E}">
        <p14:creationId xmlns:p14="http://schemas.microsoft.com/office/powerpoint/2010/main" val="223459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8" Type="http://schemas.openxmlformats.org/officeDocument/2006/relationships/image" Target="../media/image6.png"/><Relationship Id="rId3" Type="http://schemas.openxmlformats.org/officeDocument/2006/relationships/image" Target="../media/image2.jpeg"/><Relationship Id="rId21" Type="http://schemas.openxmlformats.org/officeDocument/2006/relationships/image" Target="../media/image9.png"/><Relationship Id="rId1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svg"/><Relationship Id="rId19"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imarcgroup.com/india-dietary-supplements-market" TargetMode="External"/><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prnewswire.com/news-releases/india-dietary-supplement-markets-report-2021-major-companies-are-investing-in-rd-and-launching-new-products-to-retain-their-share-in-the-competitive-market-301292756.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linkedin.com/pulse/india-dietary-supplements-market-report-2022-2027-size-matt-crown/?trk=pulse-article_more-articles_related-content-card" TargetMode="External"/><Relationship Id="rId5" Type="http://schemas.openxmlformats.org/officeDocument/2006/relationships/hyperlink" Target="https://yourstory.com/2022/11/key-trends-nutraceuticals-industry-india" TargetMode="External"/><Relationship Id="rId4" Type="http://schemas.openxmlformats.org/officeDocument/2006/relationships/hyperlink" Target="https://www.alliedmarketresearch.com/vegan-food-market"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10" Type="http://schemas.openxmlformats.org/officeDocument/2006/relationships/hyperlink" Target="https://www.prnewswire.com/news-releases/india-dietary-supplement-markets-report-2021-major-companies-are-investing-in-rd-and-launching-new-products-to-retain-their-share-in-the-competitive-market-301292756.html" TargetMode="External"/><Relationship Id="rId4" Type="http://schemas.openxmlformats.org/officeDocument/2006/relationships/image" Target="../media/image16.jpeg"/><Relationship Id="rId9" Type="http://schemas.openxmlformats.org/officeDocument/2006/relationships/hyperlink" Target="https://www.blueweaveconsulting.com/report/india-dietary-supplements-mark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yourstory.com/2020/02/india-health-nutraceuticals-industry-pharmaceutical"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www.bmj.com/content/361/bmj.k2426" TargetMode="External"/><Relationship Id="rId4" Type="http://schemas.openxmlformats.org/officeDocument/2006/relationships/hyperlink" Target="https://www.coherentmarketinsights.com/market-insight/india-medical-nutrition-market-451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mj.com/content/361/bmj.k2426"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vitafoodsinsights.com/market-trends/india-market-entry-challenges-and-opportunities" TargetMode="External"/><Relationship Id="rId5" Type="http://schemas.openxmlformats.org/officeDocument/2006/relationships/hyperlink" Target="https://www.marketsandmarkets.com/Market-Reports/dietary-supplements-market-973.html" TargetMode="External"/><Relationship Id="rId4" Type="http://schemas.openxmlformats.org/officeDocument/2006/relationships/hyperlink" Target="https://biomedpharmajournal.org/vol8octoberspledition/culture-and-its-influence-on-nutrition-and-oral-health/"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dabur.com/" TargetMode="External"/><Relationship Id="rId3" Type="http://schemas.openxmlformats.org/officeDocument/2006/relationships/image" Target="../media/image22.png"/><Relationship Id="rId7" Type="http://schemas.openxmlformats.org/officeDocument/2006/relationships/hyperlink" Target="https://www.amway.in/"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tofler.in/amway-india-enterprises-private-limited/company/U74120DL1995PTC071405" TargetMode="External"/><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hyperlink" Target="https://www.herbalife.co.in/"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dabur.com/press-releases/dabur-enters-health-food-drink-category-dabur-vita" TargetMode="External"/><Relationship Id="rId7"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hyperlink" Target="https://www.financialexpress.com/brandwagon/itcs-b-natural-teams-up-with-amway-india-to-strengthen-its-immunity-offerings/1973481/" TargetMode="External"/><Relationship Id="rId10" Type="http://schemas.openxmlformats.org/officeDocument/2006/relationships/image" Target="../media/image29.png"/><Relationship Id="rId4" Type="http://schemas.openxmlformats.org/officeDocument/2006/relationships/hyperlink" Target="https://economictimes.indiatimes.com/industry/energy/oil-gas/ioc-will-help-deliver-dabur-products-to-lpg-customers/articleshow/89783721.cms" TargetMode="External"/><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61183" y="2743200"/>
            <a:ext cx="4055166" cy="1569660"/>
          </a:xfrm>
          <a:prstGeom prst="rect">
            <a:avLst/>
          </a:prstGeom>
          <a:noFill/>
        </p:spPr>
        <p:txBody>
          <a:bodyPr wrap="square" rtlCol="0">
            <a:spAutoFit/>
          </a:bodyPr>
          <a:lstStyle/>
          <a:p>
            <a:r>
              <a:rPr lang="en-US" sz="4800" i="1" dirty="0" smtClean="0">
                <a:solidFill>
                  <a:schemeClr val="bg1"/>
                </a:solidFill>
              </a:rPr>
              <a:t>Adult nutrition market in India</a:t>
            </a:r>
            <a:endParaRPr lang="en-US" sz="4800" i="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 y="0"/>
            <a:ext cx="12194977" cy="6856326"/>
          </a:xfrm>
          <a:prstGeom prst="rect">
            <a:avLst/>
          </a:prstGeom>
          <a:ln>
            <a:noFill/>
          </a:ln>
          <a:effectLst>
            <a:outerShdw blurRad="190500" algn="tl" rotWithShape="0">
              <a:srgbClr val="000000">
                <a:alpha val="70000"/>
              </a:srgbClr>
            </a:outerShdw>
          </a:effectLst>
        </p:spPr>
      </p:pic>
      <p:sp>
        <p:nvSpPr>
          <p:cNvPr id="3" name="Rectangle 2"/>
          <p:cNvSpPr/>
          <p:nvPr/>
        </p:nvSpPr>
        <p:spPr>
          <a:xfrm>
            <a:off x="3362325" y="3743325"/>
            <a:ext cx="4781550" cy="1754326"/>
          </a:xfrm>
          <a:prstGeom prst="rect">
            <a:avLst/>
          </a:prstGeom>
          <a:noFill/>
        </p:spPr>
        <p:txBody>
          <a:bodyPr wrap="square" lIns="91440" tIns="45720" rIns="91440" bIns="45720">
            <a:spAutoFit/>
          </a:bodyPr>
          <a:lstStyle/>
          <a:p>
            <a:pPr algn="ctr"/>
            <a:r>
              <a:rPr lang="en-US" sz="5400" dirty="0" smtClean="0">
                <a:ln w="10160">
                  <a:solidFill>
                    <a:schemeClr val="accent1"/>
                  </a:solidFill>
                  <a:prstDash val="solid"/>
                </a:ln>
                <a:solidFill>
                  <a:srgbClr val="FFFFFF"/>
                </a:solidFill>
                <a:effectLst>
                  <a:outerShdw blurRad="38100" dist="32000" dir="5400000" algn="tl">
                    <a:srgbClr val="000000">
                      <a:alpha val="30000"/>
                    </a:srgbClr>
                  </a:outerShdw>
                </a:effectLst>
              </a:rPr>
              <a:t>Adult Nutrition  Market In India </a:t>
            </a:r>
            <a:endParaRPr lang="en-US" sz="5400" b="0" cap="none" spc="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Green Food Health E-commerce Literary Healthy Powerpoint Background For  Free Download - Slidesdocs"/>
          <p:cNvPicPr>
            <a:picLocks noChangeAspect="1" noChangeArrowheads="1"/>
          </p:cNvPicPr>
          <p:nvPr/>
        </p:nvPicPr>
        <p:blipFill>
          <a:blip r:embed="rId3" cstate="print"/>
          <a:srcRect/>
          <a:stretch>
            <a:fillRect/>
          </a:stretch>
        </p:blipFill>
        <p:spPr bwMode="auto">
          <a:xfrm>
            <a:off x="0" y="0"/>
            <a:ext cx="12192000" cy="6858000"/>
          </a:xfrm>
          <a:prstGeom prst="rect">
            <a:avLst/>
          </a:prstGeom>
          <a:noFill/>
        </p:spPr>
      </p:pic>
      <p:sp>
        <p:nvSpPr>
          <p:cNvPr id="2" name="Title 1">
            <a:extLst>
              <a:ext uri="{FF2B5EF4-FFF2-40B4-BE49-F238E27FC236}">
                <a16:creationId xmlns="" xmlns:a16="http://schemas.microsoft.com/office/drawing/2014/main" id="{2C2BFAE1-45D3-4B3B-81D2-0BF25FA84FB8}"/>
              </a:ext>
            </a:extLst>
          </p:cNvPr>
          <p:cNvSpPr>
            <a:spLocks noGrp="1"/>
          </p:cNvSpPr>
          <p:nvPr>
            <p:ph type="title"/>
          </p:nvPr>
        </p:nvSpPr>
        <p:spPr>
          <a:xfrm>
            <a:off x="2110409" y="206098"/>
            <a:ext cx="8464826" cy="721553"/>
          </a:xfrm>
        </p:spPr>
        <p:txBody>
          <a:bodyPr/>
          <a:lstStyle/>
          <a:p>
            <a:r>
              <a:rPr lang="en-IN" b="1" dirty="0" smtClean="0"/>
              <a:t>            Table of contents</a:t>
            </a:r>
            <a:endParaRPr lang="en-US" b="1" dirty="0"/>
          </a:p>
        </p:txBody>
      </p:sp>
      <p:sp>
        <p:nvSpPr>
          <p:cNvPr id="25" name="TextBox 24">
            <a:extLst>
              <a:ext uri="{FF2B5EF4-FFF2-40B4-BE49-F238E27FC236}">
                <a16:creationId xmlns="" xmlns:a16="http://schemas.microsoft.com/office/drawing/2014/main" id="{B81261B6-0FD2-A424-0B8F-E7A0A61B0708}"/>
              </a:ext>
            </a:extLst>
          </p:cNvPr>
          <p:cNvSpPr txBox="1"/>
          <p:nvPr/>
        </p:nvSpPr>
        <p:spPr>
          <a:xfrm>
            <a:off x="908227" y="4310370"/>
            <a:ext cx="2461946" cy="369332"/>
          </a:xfrm>
          <a:prstGeom prst="rect">
            <a:avLst/>
          </a:prstGeom>
          <a:noFill/>
        </p:spPr>
        <p:txBody>
          <a:bodyPr wrap="square" lIns="0" rIns="0" rtlCol="0" anchor="b">
            <a:spAutoFit/>
          </a:bodyPr>
          <a:lstStyle/>
          <a:p>
            <a:pPr algn="r"/>
            <a:r>
              <a:rPr lang="en-IN" b="1" noProof="1" smtClean="0"/>
              <a:t>Overview</a:t>
            </a:r>
            <a:endParaRPr lang="en-US" b="1" noProof="1"/>
          </a:p>
        </p:txBody>
      </p:sp>
      <p:sp>
        <p:nvSpPr>
          <p:cNvPr id="28" name="TextBox 27">
            <a:extLst>
              <a:ext uri="{FF2B5EF4-FFF2-40B4-BE49-F238E27FC236}">
                <a16:creationId xmlns="" xmlns:a16="http://schemas.microsoft.com/office/drawing/2014/main" id="{142E5A21-1FB2-8D84-1996-9A0B9E6B9DC8}"/>
              </a:ext>
            </a:extLst>
          </p:cNvPr>
          <p:cNvSpPr txBox="1"/>
          <p:nvPr/>
        </p:nvSpPr>
        <p:spPr>
          <a:xfrm>
            <a:off x="808691" y="1789881"/>
            <a:ext cx="2461946" cy="369332"/>
          </a:xfrm>
          <a:prstGeom prst="rect">
            <a:avLst/>
          </a:prstGeom>
          <a:noFill/>
        </p:spPr>
        <p:txBody>
          <a:bodyPr wrap="square" lIns="0" rIns="0" rtlCol="0" anchor="b">
            <a:spAutoFit/>
          </a:bodyPr>
          <a:lstStyle/>
          <a:p>
            <a:pPr algn="r"/>
            <a:r>
              <a:rPr lang="en-IN" b="1" noProof="1" smtClean="0"/>
              <a:t>Key Trends</a:t>
            </a:r>
            <a:endParaRPr lang="en-US" b="1" noProof="1"/>
          </a:p>
        </p:txBody>
      </p:sp>
      <p:sp>
        <p:nvSpPr>
          <p:cNvPr id="31" name="TextBox 30">
            <a:extLst>
              <a:ext uri="{FF2B5EF4-FFF2-40B4-BE49-F238E27FC236}">
                <a16:creationId xmlns="" xmlns:a16="http://schemas.microsoft.com/office/drawing/2014/main" id="{F2B0166E-CFEF-2FC8-0E85-626F9B588561}"/>
              </a:ext>
            </a:extLst>
          </p:cNvPr>
          <p:cNvSpPr txBox="1"/>
          <p:nvPr/>
        </p:nvSpPr>
        <p:spPr>
          <a:xfrm>
            <a:off x="360297" y="2530520"/>
            <a:ext cx="1693790" cy="646331"/>
          </a:xfrm>
          <a:prstGeom prst="rect">
            <a:avLst/>
          </a:prstGeom>
          <a:noFill/>
        </p:spPr>
        <p:txBody>
          <a:bodyPr wrap="square" lIns="0" rIns="0" rtlCol="0" anchor="b">
            <a:spAutoFit/>
          </a:bodyPr>
          <a:lstStyle/>
          <a:p>
            <a:pPr algn="r"/>
            <a:r>
              <a:rPr lang="en-IN" b="1" noProof="1" smtClean="0"/>
              <a:t>Key players and drivers</a:t>
            </a:r>
            <a:endParaRPr lang="en-US" b="1" noProof="1"/>
          </a:p>
        </p:txBody>
      </p:sp>
      <p:sp>
        <p:nvSpPr>
          <p:cNvPr id="34" name="TextBox 33">
            <a:extLst>
              <a:ext uri="{FF2B5EF4-FFF2-40B4-BE49-F238E27FC236}">
                <a16:creationId xmlns="" xmlns:a16="http://schemas.microsoft.com/office/drawing/2014/main" id="{0112F5B1-48D1-7C9E-AD5E-CD2B665F267A}"/>
              </a:ext>
            </a:extLst>
          </p:cNvPr>
          <p:cNvSpPr txBox="1"/>
          <p:nvPr/>
        </p:nvSpPr>
        <p:spPr>
          <a:xfrm>
            <a:off x="3752942" y="3156160"/>
            <a:ext cx="1385308" cy="369332"/>
          </a:xfrm>
          <a:prstGeom prst="rect">
            <a:avLst/>
          </a:prstGeom>
          <a:noFill/>
        </p:spPr>
        <p:txBody>
          <a:bodyPr wrap="square" lIns="0" rIns="0" rtlCol="0" anchor="b">
            <a:spAutoFit/>
          </a:bodyPr>
          <a:lstStyle/>
          <a:p>
            <a:pPr algn="r"/>
            <a:r>
              <a:rPr lang="en-IN" b="1" noProof="1" smtClean="0"/>
              <a:t>Restraints</a:t>
            </a:r>
            <a:endParaRPr lang="en-US" b="1" noProof="1"/>
          </a:p>
        </p:txBody>
      </p:sp>
      <p:sp>
        <p:nvSpPr>
          <p:cNvPr id="37" name="TextBox 36">
            <a:extLst>
              <a:ext uri="{FF2B5EF4-FFF2-40B4-BE49-F238E27FC236}">
                <a16:creationId xmlns="" xmlns:a16="http://schemas.microsoft.com/office/drawing/2014/main" id="{70722028-7055-BFD8-42DF-4B2F7EE99E3B}"/>
              </a:ext>
            </a:extLst>
          </p:cNvPr>
          <p:cNvSpPr txBox="1"/>
          <p:nvPr/>
        </p:nvSpPr>
        <p:spPr>
          <a:xfrm>
            <a:off x="10283688" y="2515538"/>
            <a:ext cx="1908312" cy="646331"/>
          </a:xfrm>
          <a:prstGeom prst="rect">
            <a:avLst/>
          </a:prstGeom>
          <a:noFill/>
        </p:spPr>
        <p:txBody>
          <a:bodyPr wrap="square" lIns="0" rIns="0" rtlCol="0" anchor="b">
            <a:spAutoFit/>
          </a:bodyPr>
          <a:lstStyle/>
          <a:p>
            <a:r>
              <a:rPr lang="en-IN" b="1" noProof="1" smtClean="0"/>
              <a:t>Key Players Assessment</a:t>
            </a:r>
            <a:endParaRPr lang="en-US" b="1" noProof="1"/>
          </a:p>
        </p:txBody>
      </p:sp>
      <p:sp>
        <p:nvSpPr>
          <p:cNvPr id="46" name="TextBox 45">
            <a:extLst>
              <a:ext uri="{FF2B5EF4-FFF2-40B4-BE49-F238E27FC236}">
                <a16:creationId xmlns="" xmlns:a16="http://schemas.microsoft.com/office/drawing/2014/main" id="{C313820C-C61C-EAD1-E5F7-875011DF8321}"/>
              </a:ext>
            </a:extLst>
          </p:cNvPr>
          <p:cNvSpPr txBox="1"/>
          <p:nvPr/>
        </p:nvSpPr>
        <p:spPr>
          <a:xfrm>
            <a:off x="9026319" y="1789881"/>
            <a:ext cx="2461946" cy="369332"/>
          </a:xfrm>
          <a:prstGeom prst="rect">
            <a:avLst/>
          </a:prstGeom>
          <a:noFill/>
        </p:spPr>
        <p:txBody>
          <a:bodyPr wrap="square" lIns="0" rIns="0" rtlCol="0" anchor="b">
            <a:spAutoFit/>
          </a:bodyPr>
          <a:lstStyle/>
          <a:p>
            <a:r>
              <a:rPr lang="en-IN" b="1" noProof="1" smtClean="0"/>
              <a:t>Key Collaboration</a:t>
            </a:r>
            <a:endParaRPr lang="en-US" b="1" noProof="1"/>
          </a:p>
        </p:txBody>
      </p:sp>
      <p:sp>
        <p:nvSpPr>
          <p:cNvPr id="49" name="TextBox 48">
            <a:extLst>
              <a:ext uri="{FF2B5EF4-FFF2-40B4-BE49-F238E27FC236}">
                <a16:creationId xmlns="" xmlns:a16="http://schemas.microsoft.com/office/drawing/2014/main" id="{778AA612-A643-41BD-D4A8-3D141E29A42D}"/>
              </a:ext>
            </a:extLst>
          </p:cNvPr>
          <p:cNvSpPr txBox="1"/>
          <p:nvPr/>
        </p:nvSpPr>
        <p:spPr>
          <a:xfrm>
            <a:off x="8956051" y="4304646"/>
            <a:ext cx="2461946" cy="369332"/>
          </a:xfrm>
          <a:prstGeom prst="rect">
            <a:avLst/>
          </a:prstGeom>
          <a:noFill/>
        </p:spPr>
        <p:txBody>
          <a:bodyPr wrap="square" lIns="0" rIns="0" rtlCol="0" anchor="b">
            <a:spAutoFit/>
          </a:bodyPr>
          <a:lstStyle/>
          <a:p>
            <a:r>
              <a:rPr lang="en-IN" b="1" noProof="1" smtClean="0"/>
              <a:t>Entry Barriers</a:t>
            </a:r>
            <a:endParaRPr lang="en-US" b="1" noProof="1"/>
          </a:p>
        </p:txBody>
      </p:sp>
      <p:sp>
        <p:nvSpPr>
          <p:cNvPr id="23" name="Oval 22">
            <a:extLst>
              <a:ext uri="{FF2B5EF4-FFF2-40B4-BE49-F238E27FC236}">
                <a16:creationId xmlns="" xmlns:a16="http://schemas.microsoft.com/office/drawing/2014/main" id="{EBD34324-A544-7908-8556-B97ED0F5A1B3}"/>
              </a:ext>
            </a:extLst>
          </p:cNvPr>
          <p:cNvSpPr/>
          <p:nvPr/>
        </p:nvSpPr>
        <p:spPr>
          <a:xfrm>
            <a:off x="7050093" y="1672723"/>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 xmlns:a16="http://schemas.microsoft.com/office/drawing/2014/main" id="{7CBEFC49-6BEF-ECC2-A143-ECE670A94BFD}"/>
              </a:ext>
            </a:extLst>
          </p:cNvPr>
          <p:cNvSpPr/>
          <p:nvPr/>
        </p:nvSpPr>
        <p:spPr>
          <a:xfrm>
            <a:off x="3773659" y="1677832"/>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0" name="Oval 39">
            <a:extLst>
              <a:ext uri="{FF2B5EF4-FFF2-40B4-BE49-F238E27FC236}">
                <a16:creationId xmlns="" xmlns:a16="http://schemas.microsoft.com/office/drawing/2014/main" id="{66A771BF-F92E-C6E6-F57A-DB54A758CC6B}"/>
              </a:ext>
            </a:extLst>
          </p:cNvPr>
          <p:cNvSpPr/>
          <p:nvPr/>
        </p:nvSpPr>
        <p:spPr>
          <a:xfrm>
            <a:off x="8685500" y="2905829"/>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Oval 40">
            <a:extLst>
              <a:ext uri="{FF2B5EF4-FFF2-40B4-BE49-F238E27FC236}">
                <a16:creationId xmlns="" xmlns:a16="http://schemas.microsoft.com/office/drawing/2014/main" id="{E2085EA5-A079-31A1-6FAF-BC37AA775EAA}"/>
              </a:ext>
            </a:extLst>
          </p:cNvPr>
          <p:cNvSpPr/>
          <p:nvPr/>
        </p:nvSpPr>
        <p:spPr>
          <a:xfrm>
            <a:off x="5399372" y="2911255"/>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2" name="Oval 41">
            <a:extLst>
              <a:ext uri="{FF2B5EF4-FFF2-40B4-BE49-F238E27FC236}">
                <a16:creationId xmlns="" xmlns:a16="http://schemas.microsoft.com/office/drawing/2014/main" id="{30FFD0B4-755E-830B-B92C-9B193148D99C}"/>
              </a:ext>
            </a:extLst>
          </p:cNvPr>
          <p:cNvSpPr/>
          <p:nvPr/>
        </p:nvSpPr>
        <p:spPr>
          <a:xfrm>
            <a:off x="2127455" y="2914650"/>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3" name="Oval 42">
            <a:extLst>
              <a:ext uri="{FF2B5EF4-FFF2-40B4-BE49-F238E27FC236}">
                <a16:creationId xmlns="" xmlns:a16="http://schemas.microsoft.com/office/drawing/2014/main" id="{06D1931C-350C-23A5-48DF-CF2E9F36D2F9}"/>
              </a:ext>
            </a:extLst>
          </p:cNvPr>
          <p:cNvSpPr/>
          <p:nvPr/>
        </p:nvSpPr>
        <p:spPr>
          <a:xfrm>
            <a:off x="3767584" y="4140435"/>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4" name="Oval 43">
            <a:extLst>
              <a:ext uri="{FF2B5EF4-FFF2-40B4-BE49-F238E27FC236}">
                <a16:creationId xmlns="" xmlns:a16="http://schemas.microsoft.com/office/drawing/2014/main" id="{52908E5B-02F5-D6F9-2162-4B6C541B71A1}"/>
              </a:ext>
            </a:extLst>
          </p:cNvPr>
          <p:cNvSpPr/>
          <p:nvPr/>
        </p:nvSpPr>
        <p:spPr>
          <a:xfrm>
            <a:off x="7051883" y="4131815"/>
            <a:ext cx="1371600" cy="10287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1" name="Freeform: Shape 50">
            <a:extLst>
              <a:ext uri="{FF2B5EF4-FFF2-40B4-BE49-F238E27FC236}">
                <a16:creationId xmlns="" xmlns:a16="http://schemas.microsoft.com/office/drawing/2014/main" id="{B4BE6F48-7E7B-BD41-55EA-A11B9BF9D566}"/>
              </a:ext>
            </a:extLst>
          </p:cNvPr>
          <p:cNvSpPr/>
          <p:nvPr/>
        </p:nvSpPr>
        <p:spPr>
          <a:xfrm>
            <a:off x="6905758" y="1563617"/>
            <a:ext cx="2645471" cy="1954037"/>
          </a:xfrm>
          <a:custGeom>
            <a:avLst/>
            <a:gdLst>
              <a:gd name="connsiteX0" fmla="*/ 828202 w 2645471"/>
              <a:gd name="connsiteY0" fmla="*/ 183576 h 2605382"/>
              <a:gd name="connsiteX1" fmla="*/ 371887 w 2645471"/>
              <a:gd name="connsiteY1" fmla="*/ 372963 h 2605382"/>
              <a:gd name="connsiteX2" fmla="*/ 371887 w 2645471"/>
              <a:gd name="connsiteY2" fmla="*/ 1285551 h 2605382"/>
              <a:gd name="connsiteX3" fmla="*/ 1284516 w 2645471"/>
              <a:gd name="connsiteY3" fmla="*/ 1285551 h 2605382"/>
              <a:gd name="connsiteX4" fmla="*/ 1284516 w 2645471"/>
              <a:gd name="connsiteY4" fmla="*/ 372963 h 2605382"/>
              <a:gd name="connsiteX5" fmla="*/ 828202 w 2645471"/>
              <a:gd name="connsiteY5" fmla="*/ 183576 h 2605382"/>
              <a:gd name="connsiteX6" fmla="*/ 828903 w 2645471"/>
              <a:gd name="connsiteY6" fmla="*/ 0 h 2605382"/>
              <a:gd name="connsiteX7" fmla="*/ 1415464 w 2645471"/>
              <a:gd name="connsiteY7" fmla="*/ 243258 h 2605382"/>
              <a:gd name="connsiteX8" fmla="*/ 1656363 w 2645471"/>
              <a:gd name="connsiteY8" fmla="*/ 780678 h 2605382"/>
              <a:gd name="connsiteX9" fmla="*/ 1657485 w 2645471"/>
              <a:gd name="connsiteY9" fmla="*/ 831662 h 2605382"/>
              <a:gd name="connsiteX10" fmla="*/ 1656363 w 2645471"/>
              <a:gd name="connsiteY10" fmla="*/ 865171 h 2605382"/>
              <a:gd name="connsiteX11" fmla="*/ 1897262 w 2645471"/>
              <a:gd name="connsiteY11" fmla="*/ 1402590 h 2605382"/>
              <a:gd name="connsiteX12" fmla="*/ 2434678 w 2645471"/>
              <a:gd name="connsiteY12" fmla="*/ 1643563 h 2605382"/>
              <a:gd name="connsiteX13" fmla="*/ 2491416 w 2645471"/>
              <a:gd name="connsiteY13" fmla="*/ 1643563 h 2605382"/>
              <a:gd name="connsiteX14" fmla="*/ 2519145 w 2645471"/>
              <a:gd name="connsiteY14" fmla="*/ 1644686 h 2605382"/>
              <a:gd name="connsiteX15" fmla="*/ 2645471 w 2645471"/>
              <a:gd name="connsiteY15" fmla="*/ 1663346 h 2605382"/>
              <a:gd name="connsiteX16" fmla="*/ 2527930 w 2645471"/>
              <a:gd name="connsiteY16" fmla="*/ 1739467 h 2605382"/>
              <a:gd name="connsiteX17" fmla="*/ 2375530 w 2645471"/>
              <a:gd name="connsiteY17" fmla="*/ 1748992 h 2605382"/>
              <a:gd name="connsiteX18" fmla="*/ 2113593 w 2645471"/>
              <a:gd name="connsiteY18" fmla="*/ 1834717 h 2605382"/>
              <a:gd name="connsiteX19" fmla="*/ 1927855 w 2645471"/>
              <a:gd name="connsiteY19" fmla="*/ 1949017 h 2605382"/>
              <a:gd name="connsiteX20" fmla="*/ 1799268 w 2645471"/>
              <a:gd name="connsiteY20" fmla="*/ 2139517 h 2605382"/>
              <a:gd name="connsiteX21" fmla="*/ 1737355 w 2645471"/>
              <a:gd name="connsiteY21" fmla="*/ 2382404 h 2605382"/>
              <a:gd name="connsiteX22" fmla="*/ 1718305 w 2645471"/>
              <a:gd name="connsiteY22" fmla="*/ 2572904 h 2605382"/>
              <a:gd name="connsiteX23" fmla="*/ 1656958 w 2645471"/>
              <a:gd name="connsiteY23" fmla="*/ 2605382 h 2605382"/>
              <a:gd name="connsiteX24" fmla="*/ 1643541 w 2645471"/>
              <a:gd name="connsiteY24" fmla="*/ 2494745 h 2605382"/>
              <a:gd name="connsiteX25" fmla="*/ 1643541 w 2645471"/>
              <a:gd name="connsiteY25" fmla="*/ 2493623 h 2605382"/>
              <a:gd name="connsiteX26" fmla="*/ 1643541 w 2645471"/>
              <a:gd name="connsiteY26" fmla="*/ 2463481 h 2605382"/>
              <a:gd name="connsiteX27" fmla="*/ 1401520 w 2645471"/>
              <a:gd name="connsiteY27" fmla="*/ 1899447 h 2605382"/>
              <a:gd name="connsiteX28" fmla="*/ 837498 w 2645471"/>
              <a:gd name="connsiteY28" fmla="*/ 1657352 h 2605382"/>
              <a:gd name="connsiteX29" fmla="*/ 815379 w 2645471"/>
              <a:gd name="connsiteY29" fmla="*/ 1657352 h 2605382"/>
              <a:gd name="connsiteX30" fmla="*/ 807365 w 2645471"/>
              <a:gd name="connsiteY30" fmla="*/ 1657352 h 2605382"/>
              <a:gd name="connsiteX31" fmla="*/ 243183 w 2645471"/>
              <a:gd name="connsiteY31" fmla="*/ 1415417 h 2605382"/>
              <a:gd name="connsiteX32" fmla="*/ 243183 w 2645471"/>
              <a:gd name="connsiteY32" fmla="*/ 243258 h 2605382"/>
              <a:gd name="connsiteX33" fmla="*/ 828903 w 2645471"/>
              <a:gd name="connsiteY33" fmla="*/ 0 h 26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45471" h="2605382">
                <a:moveTo>
                  <a:pt x="828202" y="183576"/>
                </a:moveTo>
                <a:cubicBezTo>
                  <a:pt x="663154" y="183576"/>
                  <a:pt x="498107" y="246705"/>
                  <a:pt x="371887" y="372963"/>
                </a:cubicBezTo>
                <a:cubicBezTo>
                  <a:pt x="119288" y="625480"/>
                  <a:pt x="119288" y="1033194"/>
                  <a:pt x="371887" y="1285551"/>
                </a:cubicBezTo>
                <a:cubicBezTo>
                  <a:pt x="624327" y="1536945"/>
                  <a:pt x="1033199" y="1536945"/>
                  <a:pt x="1284516" y="1285551"/>
                </a:cubicBezTo>
                <a:cubicBezTo>
                  <a:pt x="1536955" y="1033194"/>
                  <a:pt x="1536955" y="625480"/>
                  <a:pt x="1284516" y="372963"/>
                </a:cubicBezTo>
                <a:cubicBezTo>
                  <a:pt x="1158297" y="246705"/>
                  <a:pt x="993249" y="183576"/>
                  <a:pt x="828202" y="183576"/>
                </a:cubicBezTo>
                <a:close/>
                <a:moveTo>
                  <a:pt x="828903" y="0"/>
                </a:moveTo>
                <a:cubicBezTo>
                  <a:pt x="1041012" y="0"/>
                  <a:pt x="1253262" y="81086"/>
                  <a:pt x="1415464" y="243258"/>
                </a:cubicBezTo>
                <a:cubicBezTo>
                  <a:pt x="1564844" y="392684"/>
                  <a:pt x="1644663" y="584917"/>
                  <a:pt x="1656363" y="780678"/>
                </a:cubicBezTo>
                <a:cubicBezTo>
                  <a:pt x="1657485" y="797993"/>
                  <a:pt x="1657485" y="814186"/>
                  <a:pt x="1657485" y="831662"/>
                </a:cubicBezTo>
                <a:cubicBezTo>
                  <a:pt x="1657485" y="843206"/>
                  <a:pt x="1656363" y="853627"/>
                  <a:pt x="1656363" y="865171"/>
                </a:cubicBezTo>
                <a:cubicBezTo>
                  <a:pt x="1667903" y="1060931"/>
                  <a:pt x="1747882" y="1253165"/>
                  <a:pt x="1897262" y="1402590"/>
                </a:cubicBezTo>
                <a:cubicBezTo>
                  <a:pt x="2046642" y="1552016"/>
                  <a:pt x="2238977" y="1631859"/>
                  <a:pt x="2434678" y="1643563"/>
                </a:cubicBezTo>
                <a:cubicBezTo>
                  <a:pt x="2453270" y="1643563"/>
                  <a:pt x="2472824" y="1643563"/>
                  <a:pt x="2491416" y="1643563"/>
                </a:cubicBezTo>
                <a:cubicBezTo>
                  <a:pt x="2500713" y="1643563"/>
                  <a:pt x="2510009" y="1644686"/>
                  <a:pt x="2519145" y="1644686"/>
                </a:cubicBezTo>
                <a:lnTo>
                  <a:pt x="2645471" y="1663346"/>
                </a:lnTo>
                <a:lnTo>
                  <a:pt x="2527930" y="1739467"/>
                </a:lnTo>
                <a:lnTo>
                  <a:pt x="2375530" y="1748992"/>
                </a:lnTo>
                <a:lnTo>
                  <a:pt x="2113593" y="1834717"/>
                </a:lnTo>
                <a:lnTo>
                  <a:pt x="1927855" y="1949017"/>
                </a:lnTo>
                <a:lnTo>
                  <a:pt x="1799268" y="2139517"/>
                </a:lnTo>
                <a:lnTo>
                  <a:pt x="1737355" y="2382404"/>
                </a:lnTo>
                <a:lnTo>
                  <a:pt x="1718305" y="2572904"/>
                </a:lnTo>
                <a:lnTo>
                  <a:pt x="1656958" y="2605382"/>
                </a:lnTo>
                <a:lnTo>
                  <a:pt x="1643541" y="2494745"/>
                </a:lnTo>
                <a:cubicBezTo>
                  <a:pt x="1643541" y="2494745"/>
                  <a:pt x="1643541" y="2493623"/>
                  <a:pt x="1643541" y="2493623"/>
                </a:cubicBezTo>
                <a:cubicBezTo>
                  <a:pt x="1643541" y="2483202"/>
                  <a:pt x="1643541" y="2473903"/>
                  <a:pt x="1643541" y="2463481"/>
                </a:cubicBezTo>
                <a:cubicBezTo>
                  <a:pt x="1637771" y="2258582"/>
                  <a:pt x="1557792" y="2055767"/>
                  <a:pt x="1401520" y="1899447"/>
                </a:cubicBezTo>
                <a:cubicBezTo>
                  <a:pt x="1245087" y="1743127"/>
                  <a:pt x="1042495" y="1663123"/>
                  <a:pt x="837498" y="1657352"/>
                </a:cubicBezTo>
                <a:cubicBezTo>
                  <a:pt x="830446" y="1657352"/>
                  <a:pt x="822432" y="1657352"/>
                  <a:pt x="815379" y="1657352"/>
                </a:cubicBezTo>
                <a:cubicBezTo>
                  <a:pt x="812014" y="1657352"/>
                  <a:pt x="809609" y="1657352"/>
                  <a:pt x="807365" y="1657352"/>
                </a:cubicBezTo>
                <a:cubicBezTo>
                  <a:pt x="602369" y="1651580"/>
                  <a:pt x="399616" y="1571736"/>
                  <a:pt x="243183" y="1415417"/>
                </a:cubicBezTo>
                <a:cubicBezTo>
                  <a:pt x="-81061" y="1092195"/>
                  <a:pt x="-81061" y="567441"/>
                  <a:pt x="243183" y="243258"/>
                </a:cubicBezTo>
                <a:cubicBezTo>
                  <a:pt x="404825" y="81086"/>
                  <a:pt x="616794" y="0"/>
                  <a:pt x="828903" y="0"/>
                </a:cubicBezTo>
                <a:close/>
              </a:path>
            </a:pathLst>
          </a:custGeom>
          <a:solidFill>
            <a:schemeClr val="accent5"/>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52" name="Freeform: Shape 51">
            <a:extLst>
              <a:ext uri="{FF2B5EF4-FFF2-40B4-BE49-F238E27FC236}">
                <a16:creationId xmlns="" xmlns:a16="http://schemas.microsoft.com/office/drawing/2014/main" id="{E19F3011-4D29-7179-F98B-90EE1C2FF538}"/>
              </a:ext>
            </a:extLst>
          </p:cNvPr>
          <p:cNvSpPr/>
          <p:nvPr/>
        </p:nvSpPr>
        <p:spPr>
          <a:xfrm>
            <a:off x="2730825" y="3332864"/>
            <a:ext cx="2557707" cy="1942350"/>
          </a:xfrm>
          <a:custGeom>
            <a:avLst/>
            <a:gdLst>
              <a:gd name="connsiteX0" fmla="*/ 1728243 w 2557706"/>
              <a:gd name="connsiteY0" fmla="*/ 1114862 h 2589800"/>
              <a:gd name="connsiteX1" fmla="*/ 1271929 w 2557706"/>
              <a:gd name="connsiteY1" fmla="*/ 1304250 h 2589800"/>
              <a:gd name="connsiteX2" fmla="*/ 1271929 w 2557706"/>
              <a:gd name="connsiteY2" fmla="*/ 2216837 h 2589800"/>
              <a:gd name="connsiteX3" fmla="*/ 2184557 w 2557706"/>
              <a:gd name="connsiteY3" fmla="*/ 2216837 h 2589800"/>
              <a:gd name="connsiteX4" fmla="*/ 2184557 w 2557706"/>
              <a:gd name="connsiteY4" fmla="*/ 1304250 h 2589800"/>
              <a:gd name="connsiteX5" fmla="*/ 1728243 w 2557706"/>
              <a:gd name="connsiteY5" fmla="*/ 1114862 h 2589800"/>
              <a:gd name="connsiteX6" fmla="*/ 914941 w 2557706"/>
              <a:gd name="connsiteY6" fmla="*/ 126740 h 2589800"/>
              <a:gd name="connsiteX7" fmla="*/ 914026 w 2557706"/>
              <a:gd name="connsiteY7" fmla="*/ 154056 h 2589800"/>
              <a:gd name="connsiteX8" fmla="*/ 1154925 w 2557706"/>
              <a:gd name="connsiteY8" fmla="*/ 691476 h 2589800"/>
              <a:gd name="connsiteX9" fmla="*/ 1692340 w 2557706"/>
              <a:gd name="connsiteY9" fmla="*/ 932449 h 2589800"/>
              <a:gd name="connsiteX10" fmla="*/ 1749079 w 2557706"/>
              <a:gd name="connsiteY10" fmla="*/ 932449 h 2589800"/>
              <a:gd name="connsiteX11" fmla="*/ 1776807 w 2557706"/>
              <a:gd name="connsiteY11" fmla="*/ 933571 h 2589800"/>
              <a:gd name="connsiteX12" fmla="*/ 2314383 w 2557706"/>
              <a:gd name="connsiteY12" fmla="*/ 1174384 h 2589800"/>
              <a:gd name="connsiteX13" fmla="*/ 2315505 w 2557706"/>
              <a:gd name="connsiteY13" fmla="*/ 2346542 h 2589800"/>
              <a:gd name="connsiteX14" fmla="*/ 1143385 w 2557706"/>
              <a:gd name="connsiteY14" fmla="*/ 2346542 h 2589800"/>
              <a:gd name="connsiteX15" fmla="*/ 901204 w 2557706"/>
              <a:gd name="connsiteY15" fmla="*/ 1783630 h 2589800"/>
              <a:gd name="connsiteX16" fmla="*/ 901204 w 2557706"/>
              <a:gd name="connsiteY16" fmla="*/ 1782508 h 2589800"/>
              <a:gd name="connsiteX17" fmla="*/ 901204 w 2557706"/>
              <a:gd name="connsiteY17" fmla="*/ 1752366 h 2589800"/>
              <a:gd name="connsiteX18" fmla="*/ 659183 w 2557706"/>
              <a:gd name="connsiteY18" fmla="*/ 1188332 h 2589800"/>
              <a:gd name="connsiteX19" fmla="*/ 95161 w 2557706"/>
              <a:gd name="connsiteY19" fmla="*/ 946237 h 2589800"/>
              <a:gd name="connsiteX20" fmla="*/ 73043 w 2557706"/>
              <a:gd name="connsiteY20" fmla="*/ 946237 h 2589800"/>
              <a:gd name="connsiteX21" fmla="*/ 65029 w 2557706"/>
              <a:gd name="connsiteY21" fmla="*/ 946237 h 2589800"/>
              <a:gd name="connsiteX22" fmla="*/ 35558 w 2557706"/>
              <a:gd name="connsiteY22" fmla="*/ 904330 h 2589800"/>
              <a:gd name="connsiteX23" fmla="*/ 0 w 2557706"/>
              <a:gd name="connsiteY23" fmla="*/ 852876 h 2589800"/>
              <a:gd name="connsiteX24" fmla="*/ 75048 w 2557706"/>
              <a:gd name="connsiteY24" fmla="*/ 852876 h 2589800"/>
              <a:gd name="connsiteX25" fmla="*/ 308410 w 2557706"/>
              <a:gd name="connsiteY25" fmla="*/ 814776 h 2589800"/>
              <a:gd name="connsiteX26" fmla="*/ 467954 w 2557706"/>
              <a:gd name="connsiteY26" fmla="*/ 745720 h 2589800"/>
              <a:gd name="connsiteX27" fmla="*/ 663216 w 2557706"/>
              <a:gd name="connsiteY27" fmla="*/ 574270 h 2589800"/>
              <a:gd name="connsiteX28" fmla="*/ 760848 w 2557706"/>
              <a:gd name="connsiteY28" fmla="*/ 419488 h 2589800"/>
              <a:gd name="connsiteX29" fmla="*/ 806091 w 2557706"/>
              <a:gd name="connsiteY29" fmla="*/ 288520 h 2589800"/>
              <a:gd name="connsiteX30" fmla="*/ 834666 w 2557706"/>
              <a:gd name="connsiteY30" fmla="*/ 178982 h 2589800"/>
              <a:gd name="connsiteX31" fmla="*/ 903717 w 2557706"/>
              <a:gd name="connsiteY31" fmla="*/ 0 h 2589800"/>
              <a:gd name="connsiteX32" fmla="*/ 906847 w 2557706"/>
              <a:gd name="connsiteY32" fmla="*/ 21119 h 2589800"/>
              <a:gd name="connsiteX33" fmla="*/ 891517 w 2557706"/>
              <a:gd name="connsiteY33" fmla="*/ 9257 h 2589800"/>
              <a:gd name="connsiteX0" fmla="*/ 1728243 w 2557706"/>
              <a:gd name="connsiteY0" fmla="*/ 1114862 h 2589800"/>
              <a:gd name="connsiteX1" fmla="*/ 1271929 w 2557706"/>
              <a:gd name="connsiteY1" fmla="*/ 1304250 h 2589800"/>
              <a:gd name="connsiteX2" fmla="*/ 1271929 w 2557706"/>
              <a:gd name="connsiteY2" fmla="*/ 2216837 h 2589800"/>
              <a:gd name="connsiteX3" fmla="*/ 2184557 w 2557706"/>
              <a:gd name="connsiteY3" fmla="*/ 2216837 h 2589800"/>
              <a:gd name="connsiteX4" fmla="*/ 2184557 w 2557706"/>
              <a:gd name="connsiteY4" fmla="*/ 1304250 h 2589800"/>
              <a:gd name="connsiteX5" fmla="*/ 1728243 w 2557706"/>
              <a:gd name="connsiteY5" fmla="*/ 1114862 h 2589800"/>
              <a:gd name="connsiteX6" fmla="*/ 914941 w 2557706"/>
              <a:gd name="connsiteY6" fmla="*/ 126740 h 2589800"/>
              <a:gd name="connsiteX7" fmla="*/ 914026 w 2557706"/>
              <a:gd name="connsiteY7" fmla="*/ 154056 h 2589800"/>
              <a:gd name="connsiteX8" fmla="*/ 1154925 w 2557706"/>
              <a:gd name="connsiteY8" fmla="*/ 691476 h 2589800"/>
              <a:gd name="connsiteX9" fmla="*/ 1692340 w 2557706"/>
              <a:gd name="connsiteY9" fmla="*/ 932449 h 2589800"/>
              <a:gd name="connsiteX10" fmla="*/ 1749079 w 2557706"/>
              <a:gd name="connsiteY10" fmla="*/ 932449 h 2589800"/>
              <a:gd name="connsiteX11" fmla="*/ 1776807 w 2557706"/>
              <a:gd name="connsiteY11" fmla="*/ 933571 h 2589800"/>
              <a:gd name="connsiteX12" fmla="*/ 2314383 w 2557706"/>
              <a:gd name="connsiteY12" fmla="*/ 1174384 h 2589800"/>
              <a:gd name="connsiteX13" fmla="*/ 2315505 w 2557706"/>
              <a:gd name="connsiteY13" fmla="*/ 2346542 h 2589800"/>
              <a:gd name="connsiteX14" fmla="*/ 1143385 w 2557706"/>
              <a:gd name="connsiteY14" fmla="*/ 2346542 h 2589800"/>
              <a:gd name="connsiteX15" fmla="*/ 901204 w 2557706"/>
              <a:gd name="connsiteY15" fmla="*/ 1783630 h 2589800"/>
              <a:gd name="connsiteX16" fmla="*/ 901204 w 2557706"/>
              <a:gd name="connsiteY16" fmla="*/ 1782508 h 2589800"/>
              <a:gd name="connsiteX17" fmla="*/ 901204 w 2557706"/>
              <a:gd name="connsiteY17" fmla="*/ 1752366 h 2589800"/>
              <a:gd name="connsiteX18" fmla="*/ 659183 w 2557706"/>
              <a:gd name="connsiteY18" fmla="*/ 1188332 h 2589800"/>
              <a:gd name="connsiteX19" fmla="*/ 95161 w 2557706"/>
              <a:gd name="connsiteY19" fmla="*/ 946237 h 2589800"/>
              <a:gd name="connsiteX20" fmla="*/ 73043 w 2557706"/>
              <a:gd name="connsiteY20" fmla="*/ 946237 h 2589800"/>
              <a:gd name="connsiteX21" fmla="*/ 35558 w 2557706"/>
              <a:gd name="connsiteY21" fmla="*/ 904330 h 2589800"/>
              <a:gd name="connsiteX22" fmla="*/ 0 w 2557706"/>
              <a:gd name="connsiteY22" fmla="*/ 852876 h 2589800"/>
              <a:gd name="connsiteX23" fmla="*/ 75048 w 2557706"/>
              <a:gd name="connsiteY23" fmla="*/ 852876 h 2589800"/>
              <a:gd name="connsiteX24" fmla="*/ 308410 w 2557706"/>
              <a:gd name="connsiteY24" fmla="*/ 814776 h 2589800"/>
              <a:gd name="connsiteX25" fmla="*/ 467954 w 2557706"/>
              <a:gd name="connsiteY25" fmla="*/ 745720 h 2589800"/>
              <a:gd name="connsiteX26" fmla="*/ 663216 w 2557706"/>
              <a:gd name="connsiteY26" fmla="*/ 574270 h 2589800"/>
              <a:gd name="connsiteX27" fmla="*/ 760848 w 2557706"/>
              <a:gd name="connsiteY27" fmla="*/ 419488 h 2589800"/>
              <a:gd name="connsiteX28" fmla="*/ 806091 w 2557706"/>
              <a:gd name="connsiteY28" fmla="*/ 288520 h 2589800"/>
              <a:gd name="connsiteX29" fmla="*/ 834666 w 2557706"/>
              <a:gd name="connsiteY29" fmla="*/ 178982 h 2589800"/>
              <a:gd name="connsiteX30" fmla="*/ 914941 w 2557706"/>
              <a:gd name="connsiteY30" fmla="*/ 126740 h 2589800"/>
              <a:gd name="connsiteX31" fmla="*/ 903717 w 2557706"/>
              <a:gd name="connsiteY31" fmla="*/ 0 h 2589800"/>
              <a:gd name="connsiteX32" fmla="*/ 906847 w 2557706"/>
              <a:gd name="connsiteY32" fmla="*/ 21119 h 2589800"/>
              <a:gd name="connsiteX33" fmla="*/ 891517 w 2557706"/>
              <a:gd name="connsiteY33" fmla="*/ 9257 h 2589800"/>
              <a:gd name="connsiteX34" fmla="*/ 903717 w 2557706"/>
              <a:gd name="connsiteY34" fmla="*/ 0 h 258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57706" h="2589800">
                <a:moveTo>
                  <a:pt x="1728243" y="1114862"/>
                </a:moveTo>
                <a:cubicBezTo>
                  <a:pt x="1563196" y="1114862"/>
                  <a:pt x="1398149" y="1177991"/>
                  <a:pt x="1271929" y="1304250"/>
                </a:cubicBezTo>
                <a:cubicBezTo>
                  <a:pt x="1019329" y="1556606"/>
                  <a:pt x="1019329" y="1964320"/>
                  <a:pt x="1271929" y="2216837"/>
                </a:cubicBezTo>
                <a:cubicBezTo>
                  <a:pt x="1524368" y="2468231"/>
                  <a:pt x="1932118" y="2468231"/>
                  <a:pt x="2184557" y="2216837"/>
                </a:cubicBezTo>
                <a:cubicBezTo>
                  <a:pt x="2437156" y="1964320"/>
                  <a:pt x="2437156" y="1556606"/>
                  <a:pt x="2184557" y="1304250"/>
                </a:cubicBezTo>
                <a:cubicBezTo>
                  <a:pt x="2058337" y="1177991"/>
                  <a:pt x="1893290" y="1114862"/>
                  <a:pt x="1728243" y="1114862"/>
                </a:cubicBezTo>
                <a:close/>
                <a:moveTo>
                  <a:pt x="914941" y="126740"/>
                </a:moveTo>
                <a:lnTo>
                  <a:pt x="914026" y="154056"/>
                </a:lnTo>
                <a:cubicBezTo>
                  <a:pt x="925566" y="349817"/>
                  <a:pt x="1005545" y="542050"/>
                  <a:pt x="1154925" y="691476"/>
                </a:cubicBezTo>
                <a:cubicBezTo>
                  <a:pt x="1304305" y="840902"/>
                  <a:pt x="1496640" y="920745"/>
                  <a:pt x="1692340" y="932449"/>
                </a:cubicBezTo>
                <a:lnTo>
                  <a:pt x="1749079" y="932449"/>
                </a:lnTo>
                <a:cubicBezTo>
                  <a:pt x="1758375" y="932449"/>
                  <a:pt x="1767671" y="933571"/>
                  <a:pt x="1776807" y="933571"/>
                </a:cubicBezTo>
                <a:cubicBezTo>
                  <a:pt x="1972668" y="945115"/>
                  <a:pt x="2164843" y="1025119"/>
                  <a:pt x="2314383" y="1174384"/>
                </a:cubicBezTo>
                <a:cubicBezTo>
                  <a:pt x="2638627" y="1497605"/>
                  <a:pt x="2638627" y="2023481"/>
                  <a:pt x="2315505" y="2346542"/>
                </a:cubicBezTo>
                <a:cubicBezTo>
                  <a:pt x="1992382" y="2670886"/>
                  <a:pt x="1467629" y="2670886"/>
                  <a:pt x="1143385" y="2346542"/>
                </a:cubicBezTo>
                <a:cubicBezTo>
                  <a:pt x="988075" y="2190222"/>
                  <a:pt x="906974" y="1987568"/>
                  <a:pt x="901204" y="1783630"/>
                </a:cubicBezTo>
                <a:lnTo>
                  <a:pt x="901204" y="1782508"/>
                </a:lnTo>
                <a:lnTo>
                  <a:pt x="901204" y="1752366"/>
                </a:lnTo>
                <a:cubicBezTo>
                  <a:pt x="895434" y="1547467"/>
                  <a:pt x="815455" y="1344652"/>
                  <a:pt x="659183" y="1188332"/>
                </a:cubicBezTo>
                <a:cubicBezTo>
                  <a:pt x="502751" y="1032013"/>
                  <a:pt x="300158" y="952009"/>
                  <a:pt x="95161" y="946237"/>
                </a:cubicBezTo>
                <a:lnTo>
                  <a:pt x="73043" y="946237"/>
                </a:lnTo>
                <a:cubicBezTo>
                  <a:pt x="63109" y="939253"/>
                  <a:pt x="47732" y="919890"/>
                  <a:pt x="35558" y="904330"/>
                </a:cubicBezTo>
                <a:lnTo>
                  <a:pt x="0" y="852876"/>
                </a:lnTo>
                <a:lnTo>
                  <a:pt x="75048" y="852876"/>
                </a:lnTo>
                <a:lnTo>
                  <a:pt x="308410" y="814776"/>
                </a:lnTo>
                <a:lnTo>
                  <a:pt x="467954" y="745720"/>
                </a:lnTo>
                <a:lnTo>
                  <a:pt x="663216" y="574270"/>
                </a:lnTo>
                <a:lnTo>
                  <a:pt x="760848" y="419488"/>
                </a:lnTo>
                <a:lnTo>
                  <a:pt x="806091" y="288520"/>
                </a:lnTo>
                <a:lnTo>
                  <a:pt x="834666" y="178982"/>
                </a:lnTo>
                <a:lnTo>
                  <a:pt x="914941" y="126740"/>
                </a:lnTo>
                <a:close/>
                <a:moveTo>
                  <a:pt x="903717" y="0"/>
                </a:moveTo>
                <a:lnTo>
                  <a:pt x="906847" y="21119"/>
                </a:lnTo>
                <a:lnTo>
                  <a:pt x="891517" y="9257"/>
                </a:lnTo>
                <a:lnTo>
                  <a:pt x="903717" y="0"/>
                </a:lnTo>
                <a:close/>
              </a:path>
            </a:pathLst>
          </a:custGeom>
          <a:solidFill>
            <a:schemeClr val="accent3"/>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53" name="Freeform: Shape 52">
            <a:extLst>
              <a:ext uri="{FF2B5EF4-FFF2-40B4-BE49-F238E27FC236}">
                <a16:creationId xmlns="" xmlns:a16="http://schemas.microsoft.com/office/drawing/2014/main" id="{FE3F3C2F-0304-DDF4-B3C9-CFBE35A0F40D}"/>
              </a:ext>
            </a:extLst>
          </p:cNvPr>
          <p:cNvSpPr/>
          <p:nvPr/>
        </p:nvSpPr>
        <p:spPr>
          <a:xfrm>
            <a:off x="1990871" y="2132899"/>
            <a:ext cx="2922675" cy="1911718"/>
          </a:xfrm>
          <a:custGeom>
            <a:avLst/>
            <a:gdLst>
              <a:gd name="connsiteX0" fmla="*/ 829317 w 2922675"/>
              <a:gd name="connsiteY0" fmla="*/ 1073870 h 2548957"/>
              <a:gd name="connsiteX1" fmla="*/ 372963 w 2922675"/>
              <a:gd name="connsiteY1" fmla="*/ 1263320 h 2548957"/>
              <a:gd name="connsiteX2" fmla="*/ 372963 w 2922675"/>
              <a:gd name="connsiteY2" fmla="*/ 2175948 h 2548957"/>
              <a:gd name="connsiteX3" fmla="*/ 1285551 w 2922675"/>
              <a:gd name="connsiteY3" fmla="*/ 2175948 h 2548957"/>
              <a:gd name="connsiteX4" fmla="*/ 1285551 w 2922675"/>
              <a:gd name="connsiteY4" fmla="*/ 1263320 h 2548957"/>
              <a:gd name="connsiteX5" fmla="*/ 829317 w 2922675"/>
              <a:gd name="connsiteY5" fmla="*/ 1073870 h 2548957"/>
              <a:gd name="connsiteX6" fmla="*/ 1649089 w 2922675"/>
              <a:gd name="connsiteY6" fmla="*/ 0 h 2548957"/>
              <a:gd name="connsiteX7" fmla="*/ 1711180 w 2922675"/>
              <a:gd name="connsiteY7" fmla="*/ 58085 h 2548957"/>
              <a:gd name="connsiteX8" fmla="*/ 1755630 w 2922675"/>
              <a:gd name="connsiteY8" fmla="*/ 261285 h 2548957"/>
              <a:gd name="connsiteX9" fmla="*/ 1831830 w 2922675"/>
              <a:gd name="connsiteY9" fmla="*/ 508935 h 2548957"/>
              <a:gd name="connsiteX10" fmla="*/ 2015980 w 2922675"/>
              <a:gd name="connsiteY10" fmla="*/ 667685 h 2548957"/>
              <a:gd name="connsiteX11" fmla="*/ 2276330 w 2922675"/>
              <a:gd name="connsiteY11" fmla="*/ 788335 h 2548957"/>
              <a:gd name="connsiteX12" fmla="*/ 2587480 w 2922675"/>
              <a:gd name="connsiteY12" fmla="*/ 839135 h 2548957"/>
              <a:gd name="connsiteX13" fmla="*/ 2922675 w 2922675"/>
              <a:gd name="connsiteY13" fmla="*/ 771049 h 2548957"/>
              <a:gd name="connsiteX14" fmla="*/ 2794058 w 2922675"/>
              <a:gd name="connsiteY14" fmla="*/ 840404 h 2548957"/>
              <a:gd name="connsiteX15" fmla="*/ 2494745 w 2922675"/>
              <a:gd name="connsiteY15" fmla="*/ 905417 h 2548957"/>
              <a:gd name="connsiteX16" fmla="*/ 2493623 w 2922675"/>
              <a:gd name="connsiteY16" fmla="*/ 905417 h 2548957"/>
              <a:gd name="connsiteX17" fmla="*/ 2463481 w 2922675"/>
              <a:gd name="connsiteY17" fmla="*/ 905417 h 2548957"/>
              <a:gd name="connsiteX18" fmla="*/ 1899447 w 2922675"/>
              <a:gd name="connsiteY18" fmla="*/ 1147438 h 2548957"/>
              <a:gd name="connsiteX19" fmla="*/ 1657352 w 2922675"/>
              <a:gd name="connsiteY19" fmla="*/ 1711460 h 2548957"/>
              <a:gd name="connsiteX20" fmla="*/ 1657352 w 2922675"/>
              <a:gd name="connsiteY20" fmla="*/ 1733578 h 2548957"/>
              <a:gd name="connsiteX21" fmla="*/ 1657352 w 2922675"/>
              <a:gd name="connsiteY21" fmla="*/ 1741592 h 2548957"/>
              <a:gd name="connsiteX22" fmla="*/ 1415417 w 2922675"/>
              <a:gd name="connsiteY22" fmla="*/ 2305774 h 2548957"/>
              <a:gd name="connsiteX23" fmla="*/ 243258 w 2922675"/>
              <a:gd name="connsiteY23" fmla="*/ 2305774 h 2548957"/>
              <a:gd name="connsiteX24" fmla="*/ 243258 w 2922675"/>
              <a:gd name="connsiteY24" fmla="*/ 1133494 h 2548957"/>
              <a:gd name="connsiteX25" fmla="*/ 780678 w 2922675"/>
              <a:gd name="connsiteY25" fmla="*/ 892595 h 2548957"/>
              <a:gd name="connsiteX26" fmla="*/ 831662 w 2922675"/>
              <a:gd name="connsiteY26" fmla="*/ 891473 h 2548957"/>
              <a:gd name="connsiteX27" fmla="*/ 865171 w 2922675"/>
              <a:gd name="connsiteY27" fmla="*/ 892595 h 2548957"/>
              <a:gd name="connsiteX28" fmla="*/ 1402590 w 2922675"/>
              <a:gd name="connsiteY28" fmla="*/ 651695 h 2548957"/>
              <a:gd name="connsiteX29" fmla="*/ 1643563 w 2922675"/>
              <a:gd name="connsiteY29" fmla="*/ 114280 h 2548957"/>
              <a:gd name="connsiteX30" fmla="*/ 1643563 w 2922675"/>
              <a:gd name="connsiteY30" fmla="*/ 57541 h 2548957"/>
              <a:gd name="connsiteX31" fmla="*/ 1644686 w 2922675"/>
              <a:gd name="connsiteY31" fmla="*/ 29813 h 254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22675" h="2548957">
                <a:moveTo>
                  <a:pt x="829317" y="1073870"/>
                </a:moveTo>
                <a:cubicBezTo>
                  <a:pt x="664279" y="1073870"/>
                  <a:pt x="499222" y="1137020"/>
                  <a:pt x="372963" y="1263320"/>
                </a:cubicBezTo>
                <a:cubicBezTo>
                  <a:pt x="120447" y="1515759"/>
                  <a:pt x="120447" y="1923509"/>
                  <a:pt x="372963" y="2175948"/>
                </a:cubicBezTo>
                <a:cubicBezTo>
                  <a:pt x="625480" y="2428548"/>
                  <a:pt x="1033194" y="2428548"/>
                  <a:pt x="1285551" y="2175948"/>
                </a:cubicBezTo>
                <a:cubicBezTo>
                  <a:pt x="1538068" y="1924631"/>
                  <a:pt x="1538068" y="1515759"/>
                  <a:pt x="1285551" y="1263320"/>
                </a:cubicBezTo>
                <a:cubicBezTo>
                  <a:pt x="1159373" y="1137020"/>
                  <a:pt x="994355" y="1073870"/>
                  <a:pt x="829317" y="1073870"/>
                </a:cubicBezTo>
                <a:close/>
                <a:moveTo>
                  <a:pt x="1649089" y="0"/>
                </a:moveTo>
                <a:lnTo>
                  <a:pt x="1711180" y="58085"/>
                </a:lnTo>
                <a:lnTo>
                  <a:pt x="1755630" y="261285"/>
                </a:lnTo>
                <a:lnTo>
                  <a:pt x="1831830" y="508935"/>
                </a:lnTo>
                <a:lnTo>
                  <a:pt x="2015980" y="667685"/>
                </a:lnTo>
                <a:lnTo>
                  <a:pt x="2276330" y="788335"/>
                </a:lnTo>
                <a:lnTo>
                  <a:pt x="2587480" y="839135"/>
                </a:lnTo>
                <a:lnTo>
                  <a:pt x="2922675" y="771049"/>
                </a:lnTo>
                <a:lnTo>
                  <a:pt x="2794058" y="840404"/>
                </a:lnTo>
                <a:cubicBezTo>
                  <a:pt x="2698362" y="880814"/>
                  <a:pt x="2596714" y="902532"/>
                  <a:pt x="2494745" y="905417"/>
                </a:cubicBezTo>
                <a:cubicBezTo>
                  <a:pt x="2494745" y="905417"/>
                  <a:pt x="2493623" y="905417"/>
                  <a:pt x="2493623" y="905417"/>
                </a:cubicBezTo>
                <a:cubicBezTo>
                  <a:pt x="2483202" y="905417"/>
                  <a:pt x="2473903" y="905417"/>
                  <a:pt x="2463481" y="905417"/>
                </a:cubicBezTo>
                <a:cubicBezTo>
                  <a:pt x="2258582" y="911187"/>
                  <a:pt x="2055767" y="991166"/>
                  <a:pt x="1899447" y="1147438"/>
                </a:cubicBezTo>
                <a:cubicBezTo>
                  <a:pt x="1743127" y="1303870"/>
                  <a:pt x="1663123" y="1506463"/>
                  <a:pt x="1657352" y="1711460"/>
                </a:cubicBezTo>
                <a:cubicBezTo>
                  <a:pt x="1657352" y="1718512"/>
                  <a:pt x="1657352" y="1726526"/>
                  <a:pt x="1657352" y="1733578"/>
                </a:cubicBezTo>
                <a:cubicBezTo>
                  <a:pt x="1657352" y="1736944"/>
                  <a:pt x="1657352" y="1739348"/>
                  <a:pt x="1657352" y="1741592"/>
                </a:cubicBezTo>
                <a:cubicBezTo>
                  <a:pt x="1651580" y="1946589"/>
                  <a:pt x="1571736" y="2149342"/>
                  <a:pt x="1415417" y="2305774"/>
                </a:cubicBezTo>
                <a:cubicBezTo>
                  <a:pt x="1092195" y="2630018"/>
                  <a:pt x="567441" y="2630018"/>
                  <a:pt x="243258" y="2305774"/>
                </a:cubicBezTo>
                <a:cubicBezTo>
                  <a:pt x="-81086" y="1982491"/>
                  <a:pt x="-81086" y="1457898"/>
                  <a:pt x="243258" y="1133494"/>
                </a:cubicBezTo>
                <a:cubicBezTo>
                  <a:pt x="392684" y="984114"/>
                  <a:pt x="584917" y="904295"/>
                  <a:pt x="780678" y="892595"/>
                </a:cubicBezTo>
                <a:cubicBezTo>
                  <a:pt x="797993" y="891473"/>
                  <a:pt x="814186" y="891473"/>
                  <a:pt x="831662" y="891473"/>
                </a:cubicBezTo>
                <a:cubicBezTo>
                  <a:pt x="843206" y="891473"/>
                  <a:pt x="853627" y="892595"/>
                  <a:pt x="865171" y="892595"/>
                </a:cubicBezTo>
                <a:cubicBezTo>
                  <a:pt x="1060931" y="881055"/>
                  <a:pt x="1253165" y="801075"/>
                  <a:pt x="1402590" y="651695"/>
                </a:cubicBezTo>
                <a:cubicBezTo>
                  <a:pt x="1552016" y="502315"/>
                  <a:pt x="1631859" y="309981"/>
                  <a:pt x="1643563" y="114280"/>
                </a:cubicBezTo>
                <a:cubicBezTo>
                  <a:pt x="1643563" y="95688"/>
                  <a:pt x="1643563" y="76134"/>
                  <a:pt x="1643563" y="57541"/>
                </a:cubicBezTo>
                <a:cubicBezTo>
                  <a:pt x="1643563" y="48245"/>
                  <a:pt x="1644686" y="38949"/>
                  <a:pt x="1644686" y="29813"/>
                </a:cubicBezTo>
                <a:close/>
              </a:path>
            </a:pathLst>
          </a:custGeom>
          <a:solidFill>
            <a:schemeClr val="accent4"/>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54" name="Freeform: Shape 53">
            <a:extLst>
              <a:ext uri="{FF2B5EF4-FFF2-40B4-BE49-F238E27FC236}">
                <a16:creationId xmlns="" xmlns:a16="http://schemas.microsoft.com/office/drawing/2014/main" id="{993F6E83-2929-4DEA-56DC-51CF7744F672}"/>
              </a:ext>
            </a:extLst>
          </p:cNvPr>
          <p:cNvSpPr/>
          <p:nvPr/>
        </p:nvSpPr>
        <p:spPr>
          <a:xfrm>
            <a:off x="3629269" y="1574334"/>
            <a:ext cx="2679759" cy="1938011"/>
          </a:xfrm>
          <a:custGeom>
            <a:avLst/>
            <a:gdLst>
              <a:gd name="connsiteX0" fmla="*/ 828123 w 2679759"/>
              <a:gd name="connsiteY0" fmla="*/ 183576 h 2584015"/>
              <a:gd name="connsiteX1" fmla="*/ 371873 w 2679759"/>
              <a:gd name="connsiteY1" fmla="*/ 372963 h 2584015"/>
              <a:gd name="connsiteX2" fmla="*/ 371873 w 2679759"/>
              <a:gd name="connsiteY2" fmla="*/ 1285551 h 2584015"/>
              <a:gd name="connsiteX3" fmla="*/ 1284492 w 2679759"/>
              <a:gd name="connsiteY3" fmla="*/ 1285551 h 2584015"/>
              <a:gd name="connsiteX4" fmla="*/ 1284492 w 2679759"/>
              <a:gd name="connsiteY4" fmla="*/ 372963 h 2584015"/>
              <a:gd name="connsiteX5" fmla="*/ 828123 w 2679759"/>
              <a:gd name="connsiteY5" fmla="*/ 183576 h 2584015"/>
              <a:gd name="connsiteX6" fmla="*/ 828884 w 2679759"/>
              <a:gd name="connsiteY6" fmla="*/ 0 h 2584015"/>
              <a:gd name="connsiteX7" fmla="*/ 1415393 w 2679759"/>
              <a:gd name="connsiteY7" fmla="*/ 243258 h 2584015"/>
              <a:gd name="connsiteX8" fmla="*/ 1656205 w 2679759"/>
              <a:gd name="connsiteY8" fmla="*/ 780678 h 2584015"/>
              <a:gd name="connsiteX9" fmla="*/ 1657487 w 2679759"/>
              <a:gd name="connsiteY9" fmla="*/ 831662 h 2584015"/>
              <a:gd name="connsiteX10" fmla="*/ 1656205 w 2679759"/>
              <a:gd name="connsiteY10" fmla="*/ 865170 h 2584015"/>
              <a:gd name="connsiteX11" fmla="*/ 1897178 w 2679759"/>
              <a:gd name="connsiteY11" fmla="*/ 1402590 h 2584015"/>
              <a:gd name="connsiteX12" fmla="*/ 2434559 w 2679759"/>
              <a:gd name="connsiteY12" fmla="*/ 1643563 h 2584015"/>
              <a:gd name="connsiteX13" fmla="*/ 2491278 w 2679759"/>
              <a:gd name="connsiteY13" fmla="*/ 1643563 h 2584015"/>
              <a:gd name="connsiteX14" fmla="*/ 2519156 w 2679759"/>
              <a:gd name="connsiteY14" fmla="*/ 1644686 h 2584015"/>
              <a:gd name="connsiteX15" fmla="*/ 2664722 w 2679759"/>
              <a:gd name="connsiteY15" fmla="*/ 1666192 h 2584015"/>
              <a:gd name="connsiteX16" fmla="*/ 2679759 w 2679759"/>
              <a:gd name="connsiteY16" fmla="*/ 1671248 h 2584015"/>
              <a:gd name="connsiteX17" fmla="*/ 2638944 w 2679759"/>
              <a:gd name="connsiteY17" fmla="*/ 1748990 h 2584015"/>
              <a:gd name="connsiteX18" fmla="*/ 2530994 w 2679759"/>
              <a:gd name="connsiteY18" fmla="*/ 1748990 h 2584015"/>
              <a:gd name="connsiteX19" fmla="*/ 2254769 w 2679759"/>
              <a:gd name="connsiteY19" fmla="*/ 1774390 h 2584015"/>
              <a:gd name="connsiteX20" fmla="*/ 1988069 w 2679759"/>
              <a:gd name="connsiteY20" fmla="*/ 1879165 h 2584015"/>
              <a:gd name="connsiteX21" fmla="*/ 1797569 w 2679759"/>
              <a:gd name="connsiteY21" fmla="*/ 2082365 h 2584015"/>
              <a:gd name="connsiteX22" fmla="*/ 1753119 w 2679759"/>
              <a:gd name="connsiteY22" fmla="*/ 2349065 h 2584015"/>
              <a:gd name="connsiteX23" fmla="*/ 1718194 w 2679759"/>
              <a:gd name="connsiteY23" fmla="*/ 2584015 h 2584015"/>
              <a:gd name="connsiteX24" fmla="*/ 1646150 w 2679759"/>
              <a:gd name="connsiteY24" fmla="*/ 2516209 h 2584015"/>
              <a:gd name="connsiteX25" fmla="*/ 1643548 w 2679759"/>
              <a:gd name="connsiteY25" fmla="*/ 2494745 h 2584015"/>
              <a:gd name="connsiteX26" fmla="*/ 1643548 w 2679759"/>
              <a:gd name="connsiteY26" fmla="*/ 2493623 h 2584015"/>
              <a:gd name="connsiteX27" fmla="*/ 1643548 w 2679759"/>
              <a:gd name="connsiteY27" fmla="*/ 2463481 h 2584015"/>
              <a:gd name="connsiteX28" fmla="*/ 1401454 w 2679759"/>
              <a:gd name="connsiteY28" fmla="*/ 1899447 h 2584015"/>
              <a:gd name="connsiteX29" fmla="*/ 837476 w 2679759"/>
              <a:gd name="connsiteY29" fmla="*/ 1657352 h 2584015"/>
              <a:gd name="connsiteX30" fmla="*/ 815365 w 2679759"/>
              <a:gd name="connsiteY30" fmla="*/ 1657352 h 2584015"/>
              <a:gd name="connsiteX31" fmla="*/ 807354 w 2679759"/>
              <a:gd name="connsiteY31" fmla="*/ 1657352 h 2584015"/>
              <a:gd name="connsiteX32" fmla="*/ 243216 w 2679759"/>
              <a:gd name="connsiteY32" fmla="*/ 1415417 h 2584015"/>
              <a:gd name="connsiteX33" fmla="*/ 243216 w 2679759"/>
              <a:gd name="connsiteY33" fmla="*/ 243258 h 2584015"/>
              <a:gd name="connsiteX34" fmla="*/ 828884 w 2679759"/>
              <a:gd name="connsiteY34" fmla="*/ 0 h 258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679759" h="2584015">
                <a:moveTo>
                  <a:pt x="828123" y="183576"/>
                </a:moveTo>
                <a:cubicBezTo>
                  <a:pt x="663075" y="183576"/>
                  <a:pt x="498047" y="246705"/>
                  <a:pt x="371873" y="372963"/>
                </a:cubicBezTo>
                <a:cubicBezTo>
                  <a:pt x="119365" y="625480"/>
                  <a:pt x="119365" y="1033194"/>
                  <a:pt x="371873" y="1285551"/>
                </a:cubicBezTo>
                <a:cubicBezTo>
                  <a:pt x="623100" y="1536945"/>
                  <a:pt x="1031984" y="1536945"/>
                  <a:pt x="1284492" y="1285551"/>
                </a:cubicBezTo>
                <a:cubicBezTo>
                  <a:pt x="1537001" y="1033194"/>
                  <a:pt x="1537001" y="625480"/>
                  <a:pt x="1284492" y="372963"/>
                </a:cubicBezTo>
                <a:cubicBezTo>
                  <a:pt x="1158238" y="246705"/>
                  <a:pt x="993171" y="183576"/>
                  <a:pt x="828123" y="183576"/>
                </a:cubicBezTo>
                <a:close/>
                <a:moveTo>
                  <a:pt x="828884" y="0"/>
                </a:moveTo>
                <a:cubicBezTo>
                  <a:pt x="1040997" y="0"/>
                  <a:pt x="1253250" y="81086"/>
                  <a:pt x="1415393" y="243258"/>
                </a:cubicBezTo>
                <a:cubicBezTo>
                  <a:pt x="1564719" y="392684"/>
                  <a:pt x="1644669" y="584917"/>
                  <a:pt x="1656205" y="780678"/>
                </a:cubicBezTo>
                <a:cubicBezTo>
                  <a:pt x="1657487" y="797993"/>
                  <a:pt x="1657487" y="814186"/>
                  <a:pt x="1657487" y="831662"/>
                </a:cubicBezTo>
                <a:cubicBezTo>
                  <a:pt x="1657487" y="843206"/>
                  <a:pt x="1656205" y="853627"/>
                  <a:pt x="1656205" y="865170"/>
                </a:cubicBezTo>
                <a:cubicBezTo>
                  <a:pt x="1667901" y="1060931"/>
                  <a:pt x="1747692" y="1253165"/>
                  <a:pt x="1897178" y="1402590"/>
                </a:cubicBezTo>
                <a:cubicBezTo>
                  <a:pt x="2046664" y="1552016"/>
                  <a:pt x="2238929" y="1631859"/>
                  <a:pt x="2434559" y="1643563"/>
                </a:cubicBezTo>
                <a:cubicBezTo>
                  <a:pt x="2453145" y="1643563"/>
                  <a:pt x="2472852" y="1643563"/>
                  <a:pt x="2491278" y="1643563"/>
                </a:cubicBezTo>
                <a:cubicBezTo>
                  <a:pt x="2500570" y="1643563"/>
                  <a:pt x="2509863" y="1644686"/>
                  <a:pt x="2519156" y="1644686"/>
                </a:cubicBezTo>
                <a:cubicBezTo>
                  <a:pt x="2568104" y="1647572"/>
                  <a:pt x="2616831" y="1654736"/>
                  <a:pt x="2664722" y="1666192"/>
                </a:cubicBezTo>
                <a:lnTo>
                  <a:pt x="2679759" y="1671248"/>
                </a:lnTo>
                <a:lnTo>
                  <a:pt x="2638944" y="1748990"/>
                </a:lnTo>
                <a:lnTo>
                  <a:pt x="2530994" y="1748990"/>
                </a:lnTo>
                <a:lnTo>
                  <a:pt x="2254769" y="1774390"/>
                </a:lnTo>
                <a:lnTo>
                  <a:pt x="1988069" y="1879165"/>
                </a:lnTo>
                <a:lnTo>
                  <a:pt x="1797569" y="2082365"/>
                </a:lnTo>
                <a:lnTo>
                  <a:pt x="1753119" y="2349065"/>
                </a:lnTo>
                <a:lnTo>
                  <a:pt x="1718194" y="2584015"/>
                </a:lnTo>
                <a:lnTo>
                  <a:pt x="1646150" y="2516209"/>
                </a:lnTo>
                <a:lnTo>
                  <a:pt x="1643548" y="2494745"/>
                </a:lnTo>
                <a:cubicBezTo>
                  <a:pt x="1643548" y="2494745"/>
                  <a:pt x="1643548" y="2493623"/>
                  <a:pt x="1643548" y="2493623"/>
                </a:cubicBezTo>
                <a:cubicBezTo>
                  <a:pt x="1643548" y="2483202"/>
                  <a:pt x="1643548" y="2473903"/>
                  <a:pt x="1643548" y="2463481"/>
                </a:cubicBezTo>
                <a:cubicBezTo>
                  <a:pt x="1637780" y="2258582"/>
                  <a:pt x="1557830" y="2055767"/>
                  <a:pt x="1401454" y="1899447"/>
                </a:cubicBezTo>
                <a:cubicBezTo>
                  <a:pt x="1245078" y="1743127"/>
                  <a:pt x="1042398" y="1663123"/>
                  <a:pt x="837476" y="1657352"/>
                </a:cubicBezTo>
                <a:cubicBezTo>
                  <a:pt x="830426" y="1657352"/>
                  <a:pt x="822415" y="1657352"/>
                  <a:pt x="815365" y="1657352"/>
                </a:cubicBezTo>
                <a:cubicBezTo>
                  <a:pt x="811840" y="1657352"/>
                  <a:pt x="809597" y="1657352"/>
                  <a:pt x="807354" y="1657352"/>
                </a:cubicBezTo>
                <a:cubicBezTo>
                  <a:pt x="602271" y="1651580"/>
                  <a:pt x="399591" y="1571736"/>
                  <a:pt x="243216" y="1415417"/>
                </a:cubicBezTo>
                <a:cubicBezTo>
                  <a:pt x="-81072" y="1092195"/>
                  <a:pt x="-81072" y="567441"/>
                  <a:pt x="243216" y="243258"/>
                </a:cubicBezTo>
                <a:cubicBezTo>
                  <a:pt x="404799" y="81086"/>
                  <a:pt x="616771" y="0"/>
                  <a:pt x="828884" y="0"/>
                </a:cubicBezTo>
                <a:close/>
              </a:path>
            </a:pathLst>
          </a:custGeom>
          <a:solidFill>
            <a:schemeClr val="accent2"/>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55" name="Freeform: Shape 54">
            <a:extLst>
              <a:ext uri="{FF2B5EF4-FFF2-40B4-BE49-F238E27FC236}">
                <a16:creationId xmlns="" xmlns:a16="http://schemas.microsoft.com/office/drawing/2014/main" id="{53BF04F7-1C4F-E73E-8F2E-6D44F23EB814}"/>
              </a:ext>
            </a:extLst>
          </p:cNvPr>
          <p:cNvSpPr/>
          <p:nvPr/>
        </p:nvSpPr>
        <p:spPr>
          <a:xfrm>
            <a:off x="5262656" y="2802148"/>
            <a:ext cx="2762943" cy="1911236"/>
          </a:xfrm>
          <a:custGeom>
            <a:avLst/>
            <a:gdLst>
              <a:gd name="connsiteX0" fmla="*/ 828202 w 2762943"/>
              <a:gd name="connsiteY0" fmla="*/ 183576 h 2548315"/>
              <a:gd name="connsiteX1" fmla="*/ 371887 w 2762943"/>
              <a:gd name="connsiteY1" fmla="*/ 372963 h 2548315"/>
              <a:gd name="connsiteX2" fmla="*/ 371887 w 2762943"/>
              <a:gd name="connsiteY2" fmla="*/ 1285550 h 2548315"/>
              <a:gd name="connsiteX3" fmla="*/ 1284516 w 2762943"/>
              <a:gd name="connsiteY3" fmla="*/ 1285550 h 2548315"/>
              <a:gd name="connsiteX4" fmla="*/ 1284516 w 2762943"/>
              <a:gd name="connsiteY4" fmla="*/ 372963 h 2548315"/>
              <a:gd name="connsiteX5" fmla="*/ 828202 w 2762943"/>
              <a:gd name="connsiteY5" fmla="*/ 183576 h 2548315"/>
              <a:gd name="connsiteX6" fmla="*/ 828903 w 2762943"/>
              <a:gd name="connsiteY6" fmla="*/ 0 h 2548315"/>
              <a:gd name="connsiteX7" fmla="*/ 1415464 w 2762943"/>
              <a:gd name="connsiteY7" fmla="*/ 243258 h 2548315"/>
              <a:gd name="connsiteX8" fmla="*/ 1656363 w 2762943"/>
              <a:gd name="connsiteY8" fmla="*/ 780677 h 2548315"/>
              <a:gd name="connsiteX9" fmla="*/ 1657485 w 2762943"/>
              <a:gd name="connsiteY9" fmla="*/ 831662 h 2548315"/>
              <a:gd name="connsiteX10" fmla="*/ 1656363 w 2762943"/>
              <a:gd name="connsiteY10" fmla="*/ 865170 h 2548315"/>
              <a:gd name="connsiteX11" fmla="*/ 1897263 w 2762943"/>
              <a:gd name="connsiteY11" fmla="*/ 1402590 h 2548315"/>
              <a:gd name="connsiteX12" fmla="*/ 2434678 w 2762943"/>
              <a:gd name="connsiteY12" fmla="*/ 1643563 h 2548315"/>
              <a:gd name="connsiteX13" fmla="*/ 2491417 w 2762943"/>
              <a:gd name="connsiteY13" fmla="*/ 1643563 h 2548315"/>
              <a:gd name="connsiteX14" fmla="*/ 2519145 w 2762943"/>
              <a:gd name="connsiteY14" fmla="*/ 1644685 h 2548315"/>
              <a:gd name="connsiteX15" fmla="*/ 2664741 w 2762943"/>
              <a:gd name="connsiteY15" fmla="*/ 1666192 h 2548315"/>
              <a:gd name="connsiteX16" fmla="*/ 2762943 w 2762943"/>
              <a:gd name="connsiteY16" fmla="*/ 1699206 h 2548315"/>
              <a:gd name="connsiteX17" fmla="*/ 2499394 w 2762943"/>
              <a:gd name="connsiteY17" fmla="*/ 1745442 h 2548315"/>
              <a:gd name="connsiteX18" fmla="*/ 2166019 w 2762943"/>
              <a:gd name="connsiteY18" fmla="*/ 1812117 h 2548315"/>
              <a:gd name="connsiteX19" fmla="*/ 1932656 w 2762943"/>
              <a:gd name="connsiteY19" fmla="*/ 1902604 h 2548315"/>
              <a:gd name="connsiteX20" fmla="*/ 1804069 w 2762943"/>
              <a:gd name="connsiteY20" fmla="*/ 2026429 h 2548315"/>
              <a:gd name="connsiteX21" fmla="*/ 1765969 w 2762943"/>
              <a:gd name="connsiteY21" fmla="*/ 2255029 h 2548315"/>
              <a:gd name="connsiteX22" fmla="*/ 1704056 w 2762943"/>
              <a:gd name="connsiteY22" fmla="*/ 2502679 h 2548315"/>
              <a:gd name="connsiteX23" fmla="*/ 1650038 w 2762943"/>
              <a:gd name="connsiteY23" fmla="*/ 2548315 h 2548315"/>
              <a:gd name="connsiteX24" fmla="*/ 1643541 w 2762943"/>
              <a:gd name="connsiteY24" fmla="*/ 2494744 h 2548315"/>
              <a:gd name="connsiteX25" fmla="*/ 1643541 w 2762943"/>
              <a:gd name="connsiteY25" fmla="*/ 2493622 h 2548315"/>
              <a:gd name="connsiteX26" fmla="*/ 1643541 w 2762943"/>
              <a:gd name="connsiteY26" fmla="*/ 2463480 h 2548315"/>
              <a:gd name="connsiteX27" fmla="*/ 1401520 w 2762943"/>
              <a:gd name="connsiteY27" fmla="*/ 1899446 h 2548315"/>
              <a:gd name="connsiteX28" fmla="*/ 837498 w 2762943"/>
              <a:gd name="connsiteY28" fmla="*/ 1657351 h 2548315"/>
              <a:gd name="connsiteX29" fmla="*/ 815379 w 2762943"/>
              <a:gd name="connsiteY29" fmla="*/ 1657351 h 2548315"/>
              <a:gd name="connsiteX30" fmla="*/ 807365 w 2762943"/>
              <a:gd name="connsiteY30" fmla="*/ 1657351 h 2548315"/>
              <a:gd name="connsiteX31" fmla="*/ 243183 w 2762943"/>
              <a:gd name="connsiteY31" fmla="*/ 1415416 h 2548315"/>
              <a:gd name="connsiteX32" fmla="*/ 243183 w 2762943"/>
              <a:gd name="connsiteY32" fmla="*/ 243258 h 2548315"/>
              <a:gd name="connsiteX33" fmla="*/ 828903 w 2762943"/>
              <a:gd name="connsiteY33" fmla="*/ 0 h 254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62943" h="2548315">
                <a:moveTo>
                  <a:pt x="828202" y="183576"/>
                </a:moveTo>
                <a:cubicBezTo>
                  <a:pt x="663154" y="183576"/>
                  <a:pt x="498107" y="246705"/>
                  <a:pt x="371887" y="372963"/>
                </a:cubicBezTo>
                <a:cubicBezTo>
                  <a:pt x="119288" y="625480"/>
                  <a:pt x="119288" y="1033194"/>
                  <a:pt x="371887" y="1285550"/>
                </a:cubicBezTo>
                <a:cubicBezTo>
                  <a:pt x="624327" y="1538067"/>
                  <a:pt x="1033199" y="1538067"/>
                  <a:pt x="1284516" y="1285550"/>
                </a:cubicBezTo>
                <a:cubicBezTo>
                  <a:pt x="1536955" y="1033194"/>
                  <a:pt x="1536955" y="625480"/>
                  <a:pt x="1284516" y="372963"/>
                </a:cubicBezTo>
                <a:cubicBezTo>
                  <a:pt x="1158297" y="246705"/>
                  <a:pt x="993249" y="183576"/>
                  <a:pt x="828202" y="183576"/>
                </a:cubicBezTo>
                <a:close/>
                <a:moveTo>
                  <a:pt x="828903" y="0"/>
                </a:moveTo>
                <a:cubicBezTo>
                  <a:pt x="1041012" y="0"/>
                  <a:pt x="1253262" y="81086"/>
                  <a:pt x="1415464" y="243258"/>
                </a:cubicBezTo>
                <a:cubicBezTo>
                  <a:pt x="1564844" y="392684"/>
                  <a:pt x="1644663" y="584917"/>
                  <a:pt x="1656363" y="780677"/>
                </a:cubicBezTo>
                <a:cubicBezTo>
                  <a:pt x="1657485" y="797993"/>
                  <a:pt x="1657485" y="814186"/>
                  <a:pt x="1657485" y="831662"/>
                </a:cubicBezTo>
                <a:cubicBezTo>
                  <a:pt x="1657485" y="843205"/>
                  <a:pt x="1656363" y="853627"/>
                  <a:pt x="1656363" y="865170"/>
                </a:cubicBezTo>
                <a:cubicBezTo>
                  <a:pt x="1667903" y="1060931"/>
                  <a:pt x="1747883" y="1253164"/>
                  <a:pt x="1897263" y="1402590"/>
                </a:cubicBezTo>
                <a:cubicBezTo>
                  <a:pt x="2046643" y="1552016"/>
                  <a:pt x="2238977" y="1631859"/>
                  <a:pt x="2434678" y="1643563"/>
                </a:cubicBezTo>
                <a:cubicBezTo>
                  <a:pt x="2453270" y="1643563"/>
                  <a:pt x="2472824" y="1643563"/>
                  <a:pt x="2491417" y="1643563"/>
                </a:cubicBezTo>
                <a:cubicBezTo>
                  <a:pt x="2500713" y="1643563"/>
                  <a:pt x="2510009" y="1644685"/>
                  <a:pt x="2519145" y="1644685"/>
                </a:cubicBezTo>
                <a:cubicBezTo>
                  <a:pt x="2568110" y="1647571"/>
                  <a:pt x="2616845" y="1654736"/>
                  <a:pt x="2664741" y="1666192"/>
                </a:cubicBezTo>
                <a:lnTo>
                  <a:pt x="2762943" y="1699206"/>
                </a:lnTo>
                <a:lnTo>
                  <a:pt x="2499394" y="1745442"/>
                </a:lnTo>
                <a:lnTo>
                  <a:pt x="2166019" y="1812117"/>
                </a:lnTo>
                <a:lnTo>
                  <a:pt x="1932656" y="1902604"/>
                </a:lnTo>
                <a:lnTo>
                  <a:pt x="1804069" y="2026429"/>
                </a:lnTo>
                <a:lnTo>
                  <a:pt x="1765969" y="2255029"/>
                </a:lnTo>
                <a:lnTo>
                  <a:pt x="1704056" y="2502679"/>
                </a:lnTo>
                <a:lnTo>
                  <a:pt x="1650038" y="2548315"/>
                </a:lnTo>
                <a:lnTo>
                  <a:pt x="1643541" y="2494744"/>
                </a:lnTo>
                <a:cubicBezTo>
                  <a:pt x="1643541" y="2494744"/>
                  <a:pt x="1643541" y="2493622"/>
                  <a:pt x="1643541" y="2493622"/>
                </a:cubicBezTo>
                <a:cubicBezTo>
                  <a:pt x="1643541" y="2483201"/>
                  <a:pt x="1643541" y="2473902"/>
                  <a:pt x="1643541" y="2463480"/>
                </a:cubicBezTo>
                <a:cubicBezTo>
                  <a:pt x="1637771" y="2258581"/>
                  <a:pt x="1557792" y="2055766"/>
                  <a:pt x="1401520" y="1899446"/>
                </a:cubicBezTo>
                <a:cubicBezTo>
                  <a:pt x="1245087" y="1743127"/>
                  <a:pt x="1042495" y="1663123"/>
                  <a:pt x="837498" y="1657351"/>
                </a:cubicBezTo>
                <a:cubicBezTo>
                  <a:pt x="830446" y="1657351"/>
                  <a:pt x="822432" y="1657351"/>
                  <a:pt x="815379" y="1657351"/>
                </a:cubicBezTo>
                <a:cubicBezTo>
                  <a:pt x="812014" y="1657351"/>
                  <a:pt x="809609" y="1657351"/>
                  <a:pt x="807365" y="1657351"/>
                </a:cubicBezTo>
                <a:cubicBezTo>
                  <a:pt x="602369" y="1651579"/>
                  <a:pt x="399616" y="1571736"/>
                  <a:pt x="243183" y="1415416"/>
                </a:cubicBezTo>
                <a:cubicBezTo>
                  <a:pt x="-81061" y="1092195"/>
                  <a:pt x="-81061" y="567441"/>
                  <a:pt x="243183" y="243258"/>
                </a:cubicBezTo>
                <a:cubicBezTo>
                  <a:pt x="404825" y="81086"/>
                  <a:pt x="616794" y="0"/>
                  <a:pt x="828903" y="0"/>
                </a:cubicBezTo>
                <a:close/>
              </a:path>
            </a:pathLst>
          </a:custGeom>
          <a:solidFill>
            <a:schemeClr val="accent6"/>
          </a:solidFill>
          <a:ln w="12700">
            <a:miter lim="400000"/>
          </a:ln>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56" name="Shape">
            <a:extLst>
              <a:ext uri="{FF2B5EF4-FFF2-40B4-BE49-F238E27FC236}">
                <a16:creationId xmlns="" xmlns:a16="http://schemas.microsoft.com/office/drawing/2014/main" id="{686FB1DB-55D0-2A05-580E-8C43AB8AF1F3}"/>
              </a:ext>
            </a:extLst>
          </p:cNvPr>
          <p:cNvSpPr/>
          <p:nvPr/>
        </p:nvSpPr>
        <p:spPr>
          <a:xfrm>
            <a:off x="6906447" y="2797174"/>
            <a:ext cx="3300995" cy="2474336"/>
          </a:xfrm>
          <a:custGeom>
            <a:avLst/>
            <a:gdLst/>
            <a:ahLst/>
            <a:cxnLst>
              <a:cxn ang="0">
                <a:pos x="wd2" y="hd2"/>
              </a:cxn>
              <a:cxn ang="5400000">
                <a:pos x="wd2" y="hd2"/>
              </a:cxn>
              <a:cxn ang="10800000">
                <a:pos x="wd2" y="hd2"/>
              </a:cxn>
              <a:cxn ang="16200000">
                <a:pos x="wd2" y="hd2"/>
              </a:cxn>
            </a:cxnLst>
            <a:rect l="0" t="0" r="r" b="b"/>
            <a:pathLst>
              <a:path w="20589" h="20591" extrusionOk="0">
                <a:moveTo>
                  <a:pt x="11760" y="1514"/>
                </a:moveTo>
                <a:cubicBezTo>
                  <a:pt x="10829" y="2446"/>
                  <a:pt x="10330" y="3646"/>
                  <a:pt x="10258" y="4868"/>
                </a:cubicBezTo>
                <a:cubicBezTo>
                  <a:pt x="10258" y="4926"/>
                  <a:pt x="10251" y="4984"/>
                  <a:pt x="10251" y="5042"/>
                </a:cubicBezTo>
                <a:cubicBezTo>
                  <a:pt x="10251" y="5157"/>
                  <a:pt x="10251" y="5280"/>
                  <a:pt x="10251" y="5396"/>
                </a:cubicBezTo>
                <a:cubicBezTo>
                  <a:pt x="10178" y="6617"/>
                  <a:pt x="9680" y="7817"/>
                  <a:pt x="8748" y="8750"/>
                </a:cubicBezTo>
                <a:cubicBezTo>
                  <a:pt x="7809" y="9683"/>
                  <a:pt x="6610" y="10181"/>
                  <a:pt x="5396" y="10254"/>
                </a:cubicBezTo>
                <a:cubicBezTo>
                  <a:pt x="5324" y="10254"/>
                  <a:pt x="5259" y="10246"/>
                  <a:pt x="5187" y="10246"/>
                </a:cubicBezTo>
                <a:cubicBezTo>
                  <a:pt x="5078" y="10246"/>
                  <a:pt x="4977" y="10246"/>
                  <a:pt x="4869" y="10254"/>
                </a:cubicBezTo>
                <a:cubicBezTo>
                  <a:pt x="3648" y="10326"/>
                  <a:pt x="2449" y="10825"/>
                  <a:pt x="1517" y="11757"/>
                </a:cubicBezTo>
                <a:cubicBezTo>
                  <a:pt x="-506" y="13781"/>
                  <a:pt x="-506" y="17056"/>
                  <a:pt x="1517" y="19073"/>
                </a:cubicBezTo>
                <a:cubicBezTo>
                  <a:pt x="3539" y="21097"/>
                  <a:pt x="6812" y="21097"/>
                  <a:pt x="8828" y="19073"/>
                </a:cubicBezTo>
                <a:cubicBezTo>
                  <a:pt x="9803" y="18097"/>
                  <a:pt x="10301" y="16832"/>
                  <a:pt x="10337" y="15552"/>
                </a:cubicBezTo>
                <a:cubicBezTo>
                  <a:pt x="10337" y="15538"/>
                  <a:pt x="10337" y="15524"/>
                  <a:pt x="10337" y="15502"/>
                </a:cubicBezTo>
                <a:cubicBezTo>
                  <a:pt x="10337" y="15458"/>
                  <a:pt x="10337" y="15408"/>
                  <a:pt x="10337" y="15364"/>
                </a:cubicBezTo>
                <a:cubicBezTo>
                  <a:pt x="10373" y="14085"/>
                  <a:pt x="10872" y="12820"/>
                  <a:pt x="11847" y="11844"/>
                </a:cubicBezTo>
                <a:cubicBezTo>
                  <a:pt x="12822" y="10868"/>
                  <a:pt x="14087" y="10369"/>
                  <a:pt x="15365" y="10333"/>
                </a:cubicBezTo>
                <a:cubicBezTo>
                  <a:pt x="15430" y="10333"/>
                  <a:pt x="15488" y="10333"/>
                  <a:pt x="15553" y="10333"/>
                </a:cubicBezTo>
                <a:cubicBezTo>
                  <a:pt x="15553" y="10333"/>
                  <a:pt x="15560" y="10333"/>
                  <a:pt x="15560" y="10333"/>
                </a:cubicBezTo>
                <a:lnTo>
                  <a:pt x="15560" y="10333"/>
                </a:lnTo>
                <a:cubicBezTo>
                  <a:pt x="16832" y="10297"/>
                  <a:pt x="18096" y="9791"/>
                  <a:pt x="19071" y="8822"/>
                </a:cubicBezTo>
                <a:cubicBezTo>
                  <a:pt x="21094" y="6798"/>
                  <a:pt x="21094" y="3524"/>
                  <a:pt x="19071" y="1507"/>
                </a:cubicBezTo>
                <a:cubicBezTo>
                  <a:pt x="17049" y="-503"/>
                  <a:pt x="13776" y="-503"/>
                  <a:pt x="11760" y="1514"/>
                </a:cubicBezTo>
                <a:close/>
                <a:moveTo>
                  <a:pt x="8018" y="18270"/>
                </a:moveTo>
                <a:cubicBezTo>
                  <a:pt x="6444" y="19846"/>
                  <a:pt x="3901" y="19846"/>
                  <a:pt x="2326" y="18270"/>
                </a:cubicBezTo>
                <a:cubicBezTo>
                  <a:pt x="751" y="16695"/>
                  <a:pt x="751" y="14150"/>
                  <a:pt x="2326" y="12574"/>
                </a:cubicBezTo>
                <a:cubicBezTo>
                  <a:pt x="3901" y="10998"/>
                  <a:pt x="6444" y="10998"/>
                  <a:pt x="8018" y="12574"/>
                </a:cubicBezTo>
                <a:cubicBezTo>
                  <a:pt x="9586" y="14150"/>
                  <a:pt x="9586" y="16702"/>
                  <a:pt x="8018" y="18270"/>
                </a:cubicBezTo>
                <a:close/>
                <a:moveTo>
                  <a:pt x="18255" y="8020"/>
                </a:moveTo>
                <a:cubicBezTo>
                  <a:pt x="16680" y="9596"/>
                  <a:pt x="14137" y="9596"/>
                  <a:pt x="12562" y="8020"/>
                </a:cubicBezTo>
                <a:cubicBezTo>
                  <a:pt x="10988" y="6444"/>
                  <a:pt x="10988" y="3899"/>
                  <a:pt x="12562" y="2324"/>
                </a:cubicBezTo>
                <a:cubicBezTo>
                  <a:pt x="14137" y="748"/>
                  <a:pt x="16680" y="748"/>
                  <a:pt x="18255" y="2324"/>
                </a:cubicBezTo>
                <a:cubicBezTo>
                  <a:pt x="19830" y="3899"/>
                  <a:pt x="19830" y="6451"/>
                  <a:pt x="18255" y="8020"/>
                </a:cubicBezTo>
                <a:close/>
              </a:path>
            </a:pathLst>
          </a:custGeom>
          <a:solidFill>
            <a:schemeClr val="tx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pic>
        <p:nvPicPr>
          <p:cNvPr id="57" name="Graphic 9" descr="Bar graph with upward trend with solid fill">
            <a:extLst>
              <a:ext uri="{FF2B5EF4-FFF2-40B4-BE49-F238E27FC236}">
                <a16:creationId xmlns="" xmlns:a16="http://schemas.microsoft.com/office/drawing/2014/main" id="{5DD8EABD-B887-52A9-92DB-9599F57583F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3986897" y="1855212"/>
            <a:ext cx="830500" cy="622875"/>
          </a:xfrm>
          <a:prstGeom prst="rect">
            <a:avLst/>
          </a:prstGeom>
        </p:spPr>
      </p:pic>
      <p:pic>
        <p:nvPicPr>
          <p:cNvPr id="63" name="Graphic 15" descr="Research with solid fill">
            <a:extLst>
              <a:ext uri="{FF2B5EF4-FFF2-40B4-BE49-F238E27FC236}">
                <a16:creationId xmlns="" xmlns:a16="http://schemas.microsoft.com/office/drawing/2014/main" id="{EC5BE31E-377D-7DCA-233B-FBA5520F236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8956051" y="3108743"/>
            <a:ext cx="830500" cy="622875"/>
          </a:xfrm>
          <a:prstGeom prst="rect">
            <a:avLst/>
          </a:prstGeom>
        </p:spPr>
      </p:pic>
      <p:pic>
        <p:nvPicPr>
          <p:cNvPr id="9217" name="Picture 1"/>
          <p:cNvPicPr>
            <a:picLocks noChangeAspect="1" noChangeArrowheads="1"/>
          </p:cNvPicPr>
          <p:nvPr/>
        </p:nvPicPr>
        <p:blipFill>
          <a:blip r:embed="rId17" cstate="print"/>
          <a:srcRect b="12958"/>
          <a:stretch>
            <a:fillRect/>
          </a:stretch>
        </p:blipFill>
        <p:spPr bwMode="auto">
          <a:xfrm>
            <a:off x="3901937" y="4200940"/>
            <a:ext cx="1133889" cy="858322"/>
          </a:xfrm>
          <a:prstGeom prst="rect">
            <a:avLst/>
          </a:prstGeom>
          <a:noFill/>
          <a:ln w="9525">
            <a:noFill/>
            <a:miter lim="800000"/>
            <a:headEnd/>
            <a:tailEnd/>
          </a:ln>
          <a:effectLst/>
        </p:spPr>
      </p:pic>
      <p:pic>
        <p:nvPicPr>
          <p:cNvPr id="9218" name="Picture 2"/>
          <p:cNvPicPr>
            <a:picLocks noChangeAspect="1" noChangeArrowheads="1"/>
          </p:cNvPicPr>
          <p:nvPr/>
        </p:nvPicPr>
        <p:blipFill>
          <a:blip r:embed="rId18" cstate="print"/>
          <a:srcRect b="13498"/>
          <a:stretch>
            <a:fillRect/>
          </a:stretch>
        </p:blipFill>
        <p:spPr bwMode="auto">
          <a:xfrm>
            <a:off x="2324928" y="2987399"/>
            <a:ext cx="961611" cy="831812"/>
          </a:xfrm>
          <a:prstGeom prst="rect">
            <a:avLst/>
          </a:prstGeom>
          <a:noFill/>
          <a:ln w="9525">
            <a:noFill/>
            <a:miter lim="800000"/>
            <a:headEnd/>
            <a:tailEnd/>
          </a:ln>
          <a:effectLst/>
        </p:spPr>
      </p:pic>
      <p:pic>
        <p:nvPicPr>
          <p:cNvPr id="9219" name="Picture 3"/>
          <p:cNvPicPr>
            <a:picLocks noChangeAspect="1" noChangeArrowheads="1"/>
          </p:cNvPicPr>
          <p:nvPr/>
        </p:nvPicPr>
        <p:blipFill>
          <a:blip r:embed="rId19" cstate="print"/>
          <a:srcRect b="12958"/>
          <a:stretch>
            <a:fillRect/>
          </a:stretch>
        </p:blipFill>
        <p:spPr bwMode="auto">
          <a:xfrm>
            <a:off x="5306667" y="2748860"/>
            <a:ext cx="1531454" cy="1333022"/>
          </a:xfrm>
          <a:prstGeom prst="rect">
            <a:avLst/>
          </a:prstGeom>
          <a:noFill/>
          <a:ln w="9525">
            <a:noFill/>
            <a:miter lim="800000"/>
            <a:headEnd/>
            <a:tailEnd/>
          </a:ln>
          <a:effectLst/>
        </p:spPr>
      </p:pic>
      <p:pic>
        <p:nvPicPr>
          <p:cNvPr id="9220" name="Picture 4"/>
          <p:cNvPicPr>
            <a:picLocks noChangeAspect="1" noChangeArrowheads="1"/>
          </p:cNvPicPr>
          <p:nvPr/>
        </p:nvPicPr>
        <p:blipFill>
          <a:blip r:embed="rId20" cstate="print"/>
          <a:srcRect b="14038"/>
          <a:stretch>
            <a:fillRect/>
          </a:stretch>
        </p:blipFill>
        <p:spPr bwMode="auto">
          <a:xfrm>
            <a:off x="7228233" y="4219851"/>
            <a:ext cx="964652" cy="829228"/>
          </a:xfrm>
          <a:prstGeom prst="rect">
            <a:avLst/>
          </a:prstGeom>
          <a:noFill/>
          <a:ln w="9525">
            <a:noFill/>
            <a:miter lim="800000"/>
            <a:headEnd/>
            <a:tailEnd/>
          </a:ln>
          <a:effectLst/>
        </p:spPr>
      </p:pic>
      <p:pic>
        <p:nvPicPr>
          <p:cNvPr id="9222" name="Picture 6"/>
          <p:cNvPicPr>
            <a:picLocks noChangeAspect="1" noChangeArrowheads="1"/>
          </p:cNvPicPr>
          <p:nvPr/>
        </p:nvPicPr>
        <p:blipFill>
          <a:blip r:embed="rId21" cstate="print"/>
          <a:srcRect b="13498"/>
          <a:stretch>
            <a:fillRect/>
          </a:stretch>
        </p:blipFill>
        <p:spPr bwMode="auto">
          <a:xfrm>
            <a:off x="7082459" y="1675435"/>
            <a:ext cx="1249702" cy="1081018"/>
          </a:xfrm>
          <a:prstGeom prst="rect">
            <a:avLst/>
          </a:prstGeom>
          <a:noFill/>
          <a:ln w="9525">
            <a:noFill/>
            <a:miter lim="800000"/>
            <a:headEnd/>
            <a:tailEnd/>
          </a:ln>
          <a:effectLst/>
        </p:spPr>
      </p:pic>
    </p:spTree>
    <p:extLst>
      <p:ext uri="{BB962C8B-B14F-4D97-AF65-F5344CB8AC3E}">
        <p14:creationId xmlns:p14="http://schemas.microsoft.com/office/powerpoint/2010/main" val="13318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162" name="Diagonal Stripe 161">
            <a:extLst>
              <a:ext uri="{FF2B5EF4-FFF2-40B4-BE49-F238E27FC236}">
                <a16:creationId xmlns="" xmlns:a16="http://schemas.microsoft.com/office/drawing/2014/main" id="{C056D2F6-BC2B-2830-72EB-3F39A72D216C}"/>
              </a:ext>
            </a:extLst>
          </p:cNvPr>
          <p:cNvSpPr/>
          <p:nvPr/>
        </p:nvSpPr>
        <p:spPr>
          <a:xfrm rot="2030221">
            <a:off x="5292092" y="167495"/>
            <a:ext cx="4473057" cy="2999845"/>
          </a:xfrm>
          <a:prstGeom prst="diagStripe">
            <a:avLst>
              <a:gd name="adj" fmla="val 769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 xmlns:a16="http://schemas.microsoft.com/office/drawing/2014/main" id="{8595463E-9A6A-14E8-BFEF-BD11BBE083FF}"/>
              </a:ext>
            </a:extLst>
          </p:cNvPr>
          <p:cNvSpPr>
            <a:spLocks noGrp="1"/>
          </p:cNvSpPr>
          <p:nvPr>
            <p:ph type="title"/>
          </p:nvPr>
        </p:nvSpPr>
        <p:spPr>
          <a:xfrm>
            <a:off x="358568" y="69319"/>
            <a:ext cx="10515600" cy="465299"/>
          </a:xfrm>
        </p:spPr>
        <p:txBody>
          <a:bodyPr>
            <a:normAutofit fontScale="90000"/>
          </a:bodyPr>
          <a:lstStyle/>
          <a:p>
            <a:r>
              <a:rPr lang="en-IN" sz="3000" b="1" dirty="0" smtClean="0">
                <a:latin typeface="Segoe UI" panose="020B0502040204020203" pitchFamily="34" charset="0"/>
                <a:cs typeface="Segoe UI" panose="020B0502040204020203" pitchFamily="34" charset="0"/>
              </a:rPr>
              <a:t>Overview</a:t>
            </a:r>
            <a:endParaRPr lang="en-IN" sz="3000" b="1" dirty="0">
              <a:latin typeface="Segoe UI" panose="020B0502040204020203" pitchFamily="34" charset="0"/>
              <a:cs typeface="Segoe UI" panose="020B0502040204020203" pitchFamily="34" charset="0"/>
            </a:endParaRPr>
          </a:p>
        </p:txBody>
      </p:sp>
      <p:sp>
        <p:nvSpPr>
          <p:cNvPr id="114" name="Rectangle 113">
            <a:extLst>
              <a:ext uri="{FF2B5EF4-FFF2-40B4-BE49-F238E27FC236}">
                <a16:creationId xmlns="" xmlns:a16="http://schemas.microsoft.com/office/drawing/2014/main" id="{BA8F4790-BEA0-4CE6-A0CD-AA07AF754128}"/>
              </a:ext>
            </a:extLst>
          </p:cNvPr>
          <p:cNvSpPr/>
          <p:nvPr/>
        </p:nvSpPr>
        <p:spPr>
          <a:xfrm>
            <a:off x="1101518" y="3659007"/>
            <a:ext cx="10018363" cy="28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Nutrition Market Segmentation</a:t>
            </a:r>
          </a:p>
        </p:txBody>
      </p:sp>
      <p:sp>
        <p:nvSpPr>
          <p:cNvPr id="127" name="Rectangle 126">
            <a:extLst>
              <a:ext uri="{FF2B5EF4-FFF2-40B4-BE49-F238E27FC236}">
                <a16:creationId xmlns="" xmlns:a16="http://schemas.microsoft.com/office/drawing/2014/main" id="{8576CCC3-3325-D934-24E6-A3A4D3670EA0}"/>
              </a:ext>
            </a:extLst>
          </p:cNvPr>
          <p:cNvSpPr/>
          <p:nvPr/>
        </p:nvSpPr>
        <p:spPr>
          <a:xfrm>
            <a:off x="329411" y="6500106"/>
            <a:ext cx="10761311" cy="240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800" b="1" dirty="0">
                <a:solidFill>
                  <a:schemeClr val="tx1">
                    <a:lumMod val="65000"/>
                    <a:lumOff val="35000"/>
                  </a:schemeClr>
                </a:solidFill>
              </a:rPr>
              <a:t>Source(s)- </a:t>
            </a:r>
            <a:r>
              <a:rPr lang="en-IN" sz="800" b="1" dirty="0">
                <a:solidFill>
                  <a:schemeClr val="tx1">
                    <a:lumMod val="65000"/>
                    <a:lumOff val="35000"/>
                  </a:schemeClr>
                </a:solidFill>
                <a:hlinkClick r:id="rId3" tooltip="Click to open"/>
              </a:rPr>
              <a:t>Link1</a:t>
            </a:r>
            <a:r>
              <a:rPr lang="en-IN" sz="800" b="1" dirty="0">
                <a:solidFill>
                  <a:schemeClr val="tx1">
                    <a:lumMod val="65000"/>
                    <a:lumOff val="35000"/>
                  </a:schemeClr>
                </a:solidFill>
              </a:rPr>
              <a:t>, </a:t>
            </a:r>
            <a:r>
              <a:rPr lang="en-IN" sz="800" b="1" dirty="0">
                <a:solidFill>
                  <a:schemeClr val="tx1">
                    <a:lumMod val="65000"/>
                    <a:lumOff val="35000"/>
                  </a:schemeClr>
                </a:solidFill>
                <a:hlinkClick r:id="rId4" tooltip="Click to open"/>
              </a:rPr>
              <a:t>Link2</a:t>
            </a:r>
            <a:r>
              <a:rPr lang="en-IN" sz="1400" b="1" dirty="0">
                <a:solidFill>
                  <a:schemeClr val="tx1">
                    <a:lumMod val="65000"/>
                    <a:lumOff val="35000"/>
                  </a:schemeClr>
                </a:solidFill>
              </a:rPr>
              <a:t> </a:t>
            </a:r>
          </a:p>
        </p:txBody>
      </p:sp>
      <p:sp>
        <p:nvSpPr>
          <p:cNvPr id="133" name="Rectangle 132">
            <a:extLst>
              <a:ext uri="{FF2B5EF4-FFF2-40B4-BE49-F238E27FC236}">
                <a16:creationId xmlns="" xmlns:a16="http://schemas.microsoft.com/office/drawing/2014/main" id="{EA2855E3-972B-0815-E4E0-D2DA5CD440BC}"/>
              </a:ext>
            </a:extLst>
          </p:cNvPr>
          <p:cNvSpPr/>
          <p:nvPr/>
        </p:nvSpPr>
        <p:spPr>
          <a:xfrm>
            <a:off x="3962399" y="1485670"/>
            <a:ext cx="7157481" cy="2130815"/>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spcBef>
                <a:spcPts val="30"/>
              </a:spcBef>
              <a:spcAft>
                <a:spcPts val="30"/>
              </a:spcAft>
              <a:buFont typeface="Arial" panose="020B0604020202020204" pitchFamily="34" charset="0"/>
              <a:buChar char="•"/>
            </a:pPr>
            <a:endParaRPr lang="en-US" sz="1400" dirty="0">
              <a:solidFill>
                <a:schemeClr val="tx1">
                  <a:lumMod val="65000"/>
                  <a:lumOff val="35000"/>
                </a:schemeClr>
              </a:solidFill>
            </a:endParaRPr>
          </a:p>
        </p:txBody>
      </p:sp>
      <p:cxnSp>
        <p:nvCxnSpPr>
          <p:cNvPr id="141" name="Straight Connector 140">
            <a:extLst>
              <a:ext uri="{FF2B5EF4-FFF2-40B4-BE49-F238E27FC236}">
                <a16:creationId xmlns="" xmlns:a16="http://schemas.microsoft.com/office/drawing/2014/main" id="{CA9178F3-4AD8-DD50-E01D-BBF9FCF27AE4}"/>
              </a:ext>
            </a:extLst>
          </p:cNvPr>
          <p:cNvCxnSpPr/>
          <p:nvPr/>
        </p:nvCxnSpPr>
        <p:spPr>
          <a:xfrm>
            <a:off x="3533775" y="4238625"/>
            <a:ext cx="0" cy="2066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 xmlns:a16="http://schemas.microsoft.com/office/drawing/2014/main" id="{E3B1156F-929C-E870-34C8-9056525C4E87}"/>
              </a:ext>
            </a:extLst>
          </p:cNvPr>
          <p:cNvCxnSpPr/>
          <p:nvPr/>
        </p:nvCxnSpPr>
        <p:spPr>
          <a:xfrm>
            <a:off x="7629525" y="4257675"/>
            <a:ext cx="0" cy="2066925"/>
          </a:xfrm>
          <a:prstGeom prst="line">
            <a:avLst/>
          </a:prstGeom>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 xmlns:a16="http://schemas.microsoft.com/office/drawing/2014/main" id="{E6D2B683-1138-8231-0A86-86C5BC8134FE}"/>
              </a:ext>
            </a:extLst>
          </p:cNvPr>
          <p:cNvSpPr txBox="1"/>
          <p:nvPr/>
        </p:nvSpPr>
        <p:spPr>
          <a:xfrm>
            <a:off x="3994512" y="1939270"/>
            <a:ext cx="7068217" cy="1538883"/>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sz="1400" dirty="0" smtClean="0"/>
              <a:t>Human nutrition refers to the presence of essential components in food necessary to sustain human life and promote health. These elements are essential for the body's energy, maintenance, and growth</a:t>
            </a:r>
          </a:p>
          <a:p>
            <a:pPr marL="285750" indent="-285750">
              <a:spcBef>
                <a:spcPts val="600"/>
              </a:spcBef>
              <a:spcAft>
                <a:spcPts val="600"/>
              </a:spcAft>
              <a:buFont typeface="Arial" panose="020B0604020202020204" pitchFamily="34" charset="0"/>
              <a:buChar char="•"/>
            </a:pPr>
            <a:r>
              <a:rPr lang="en-GB" sz="1400" dirty="0" smtClean="0"/>
              <a:t>The body necessitates substantial quantities of macronutrients like carbohydrates, proteins, and fats, as well as minute amounts of micronutrients, including vitamins and certain trace minerals</a:t>
            </a:r>
          </a:p>
        </p:txBody>
      </p:sp>
      <p:sp>
        <p:nvSpPr>
          <p:cNvPr id="149" name="TextBox 148">
            <a:extLst>
              <a:ext uri="{FF2B5EF4-FFF2-40B4-BE49-F238E27FC236}">
                <a16:creationId xmlns="" xmlns:a16="http://schemas.microsoft.com/office/drawing/2014/main" id="{FA466409-AD34-7C62-8D2F-FF79AE18A4A9}"/>
              </a:ext>
            </a:extLst>
          </p:cNvPr>
          <p:cNvSpPr txBox="1"/>
          <p:nvPr/>
        </p:nvSpPr>
        <p:spPr>
          <a:xfrm>
            <a:off x="1519795" y="4389214"/>
            <a:ext cx="1425528" cy="307777"/>
          </a:xfrm>
          <a:prstGeom prst="rect">
            <a:avLst/>
          </a:prstGeom>
          <a:noFill/>
        </p:spPr>
        <p:txBody>
          <a:bodyPr wrap="square" rtlCol="0">
            <a:spAutoFit/>
          </a:bodyPr>
          <a:lstStyle/>
          <a:p>
            <a:r>
              <a:rPr lang="en-IN" sz="1400" b="1" dirty="0"/>
              <a:t>PRODUCT TYPE</a:t>
            </a:r>
          </a:p>
        </p:txBody>
      </p:sp>
      <p:sp>
        <p:nvSpPr>
          <p:cNvPr id="150" name="TextBox 149">
            <a:extLst>
              <a:ext uri="{FF2B5EF4-FFF2-40B4-BE49-F238E27FC236}">
                <a16:creationId xmlns="" xmlns:a16="http://schemas.microsoft.com/office/drawing/2014/main" id="{7042B503-B02D-73C9-A8C5-569EF4589F3B}"/>
              </a:ext>
            </a:extLst>
          </p:cNvPr>
          <p:cNvSpPr txBox="1"/>
          <p:nvPr/>
        </p:nvSpPr>
        <p:spPr>
          <a:xfrm>
            <a:off x="1101518" y="4917832"/>
            <a:ext cx="2102797"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a:t>Carbohydrate</a:t>
            </a:r>
          </a:p>
          <a:p>
            <a:pPr marL="285750" indent="-285750">
              <a:buFont typeface="Arial" panose="020B0604020202020204" pitchFamily="34" charset="0"/>
              <a:buChar char="•"/>
            </a:pPr>
            <a:r>
              <a:rPr lang="en-IN" sz="1400" dirty="0"/>
              <a:t>Vitamins</a:t>
            </a:r>
          </a:p>
          <a:p>
            <a:pPr marL="285750" indent="-285750">
              <a:buFont typeface="Arial" panose="020B0604020202020204" pitchFamily="34" charset="0"/>
              <a:buChar char="•"/>
            </a:pPr>
            <a:r>
              <a:rPr lang="en-IN" sz="1400" dirty="0"/>
              <a:t>Protein &amp; Amino Acids</a:t>
            </a:r>
          </a:p>
          <a:p>
            <a:pPr marL="285750" indent="-285750">
              <a:buFont typeface="Arial" panose="020B0604020202020204" pitchFamily="34" charset="0"/>
              <a:buChar char="•"/>
            </a:pPr>
            <a:r>
              <a:rPr lang="en-IN" sz="1400" dirty="0"/>
              <a:t>Probiotics</a:t>
            </a:r>
          </a:p>
          <a:p>
            <a:pPr marL="285750" indent="-285750">
              <a:buFont typeface="Arial" panose="020B0604020202020204" pitchFamily="34" charset="0"/>
              <a:buChar char="•"/>
            </a:pPr>
            <a:r>
              <a:rPr lang="en-IN" sz="1400" dirty="0"/>
              <a:t>Others</a:t>
            </a:r>
          </a:p>
          <a:p>
            <a:pPr marL="285750" indent="-285750">
              <a:buFont typeface="Arial" panose="020B0604020202020204" pitchFamily="34" charset="0"/>
              <a:buChar char="•"/>
            </a:pPr>
            <a:endParaRPr lang="en-IN" sz="1400" dirty="0"/>
          </a:p>
        </p:txBody>
      </p:sp>
      <p:sp>
        <p:nvSpPr>
          <p:cNvPr id="154" name="TextBox 153">
            <a:extLst>
              <a:ext uri="{FF2B5EF4-FFF2-40B4-BE49-F238E27FC236}">
                <a16:creationId xmlns="" xmlns:a16="http://schemas.microsoft.com/office/drawing/2014/main" id="{CFF9534B-53D4-5188-71E4-1FA55A3E8454}"/>
              </a:ext>
            </a:extLst>
          </p:cNvPr>
          <p:cNvSpPr txBox="1"/>
          <p:nvPr/>
        </p:nvSpPr>
        <p:spPr>
          <a:xfrm>
            <a:off x="8910370" y="4371974"/>
            <a:ext cx="2509280" cy="307777"/>
          </a:xfrm>
          <a:prstGeom prst="rect">
            <a:avLst/>
          </a:prstGeom>
          <a:noFill/>
        </p:spPr>
        <p:txBody>
          <a:bodyPr wrap="square" rtlCol="0">
            <a:spAutoFit/>
          </a:bodyPr>
          <a:lstStyle/>
          <a:p>
            <a:r>
              <a:rPr lang="en-IN" sz="1400" b="1" dirty="0"/>
              <a:t>PRODUCT FORM</a:t>
            </a:r>
          </a:p>
        </p:txBody>
      </p:sp>
      <p:sp>
        <p:nvSpPr>
          <p:cNvPr id="155" name="TextBox 154">
            <a:extLst>
              <a:ext uri="{FF2B5EF4-FFF2-40B4-BE49-F238E27FC236}">
                <a16:creationId xmlns="" xmlns:a16="http://schemas.microsoft.com/office/drawing/2014/main" id="{1CF42A47-155C-14EB-5556-BFB3B17103F2}"/>
              </a:ext>
            </a:extLst>
          </p:cNvPr>
          <p:cNvSpPr txBox="1"/>
          <p:nvPr/>
        </p:nvSpPr>
        <p:spPr>
          <a:xfrm>
            <a:off x="4674667" y="4387403"/>
            <a:ext cx="2509280" cy="307777"/>
          </a:xfrm>
          <a:prstGeom prst="rect">
            <a:avLst/>
          </a:prstGeom>
          <a:noFill/>
        </p:spPr>
        <p:txBody>
          <a:bodyPr wrap="square" rtlCol="0">
            <a:spAutoFit/>
          </a:bodyPr>
          <a:lstStyle/>
          <a:p>
            <a:r>
              <a:rPr lang="en-IN" sz="1400" b="1" dirty="0"/>
              <a:t>APPLICATION</a:t>
            </a:r>
          </a:p>
        </p:txBody>
      </p:sp>
      <p:sp>
        <p:nvSpPr>
          <p:cNvPr id="156" name="TextBox 155">
            <a:extLst>
              <a:ext uri="{FF2B5EF4-FFF2-40B4-BE49-F238E27FC236}">
                <a16:creationId xmlns="" xmlns:a16="http://schemas.microsoft.com/office/drawing/2014/main" id="{9E682984-3F39-1527-E2B4-768CB5C8D524}"/>
              </a:ext>
            </a:extLst>
          </p:cNvPr>
          <p:cNvSpPr txBox="1"/>
          <p:nvPr/>
        </p:nvSpPr>
        <p:spPr>
          <a:xfrm>
            <a:off x="4191547" y="4917835"/>
            <a:ext cx="2904578"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t>Immunity</a:t>
            </a:r>
          </a:p>
          <a:p>
            <a:pPr marL="285750" indent="-285750">
              <a:buFont typeface="Arial" panose="020B0604020202020204" pitchFamily="34" charset="0"/>
              <a:buChar char="•"/>
            </a:pPr>
            <a:r>
              <a:rPr lang="en-IN" sz="1400" dirty="0"/>
              <a:t>Sports Nutrition </a:t>
            </a:r>
          </a:p>
          <a:p>
            <a:pPr marL="285750" indent="-285750">
              <a:buFont typeface="Arial" panose="020B0604020202020204" pitchFamily="34" charset="0"/>
              <a:buChar char="•"/>
            </a:pPr>
            <a:r>
              <a:rPr lang="en-IN" sz="1400" dirty="0"/>
              <a:t>Energy &amp; Weight Management</a:t>
            </a:r>
          </a:p>
          <a:p>
            <a:pPr marL="285750" indent="-285750">
              <a:buFont typeface="Arial" panose="020B0604020202020204" pitchFamily="34" charset="0"/>
              <a:buChar char="•"/>
            </a:pPr>
            <a:r>
              <a:rPr lang="en-IN" sz="1400" dirty="0"/>
              <a:t>Clinical Nutrition </a:t>
            </a:r>
          </a:p>
          <a:p>
            <a:pPr marL="285750" indent="-285750">
              <a:buFont typeface="Arial" panose="020B0604020202020204" pitchFamily="34" charset="0"/>
              <a:buChar char="•"/>
            </a:pPr>
            <a:r>
              <a:rPr lang="en-IN" sz="1400" dirty="0"/>
              <a:t>Others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sp>
        <p:nvSpPr>
          <p:cNvPr id="160" name="TextBox 159">
            <a:extLst>
              <a:ext uri="{FF2B5EF4-FFF2-40B4-BE49-F238E27FC236}">
                <a16:creationId xmlns="" xmlns:a16="http://schemas.microsoft.com/office/drawing/2014/main" id="{B5C7A4AA-87A1-440D-8F43-EAB33BC5BF50}"/>
              </a:ext>
            </a:extLst>
          </p:cNvPr>
          <p:cNvSpPr txBox="1"/>
          <p:nvPr/>
        </p:nvSpPr>
        <p:spPr>
          <a:xfrm>
            <a:off x="8425424" y="4984510"/>
            <a:ext cx="2448743" cy="1815882"/>
          </a:xfrm>
          <a:prstGeom prst="rect">
            <a:avLst/>
          </a:prstGeom>
          <a:noFill/>
        </p:spPr>
        <p:txBody>
          <a:bodyPr wrap="square" rtlCol="0">
            <a:spAutoFit/>
          </a:bodyPr>
          <a:lstStyle/>
          <a:p>
            <a:pPr marL="285750" indent="-285750">
              <a:buFont typeface="Arial" panose="020B0604020202020204" pitchFamily="34" charset="0"/>
              <a:buChar char="•"/>
            </a:pPr>
            <a:r>
              <a:rPr lang="en-IN" sz="1400" dirty="0"/>
              <a:t>Tablets</a:t>
            </a:r>
          </a:p>
          <a:p>
            <a:pPr marL="285750" indent="-285750">
              <a:buFont typeface="Arial" panose="020B0604020202020204" pitchFamily="34" charset="0"/>
              <a:buChar char="•"/>
            </a:pPr>
            <a:r>
              <a:rPr lang="en-IN" sz="1400" dirty="0"/>
              <a:t>Capsules</a:t>
            </a:r>
          </a:p>
          <a:p>
            <a:pPr marL="285750" indent="-285750">
              <a:buFont typeface="Arial" panose="020B0604020202020204" pitchFamily="34" charset="0"/>
              <a:buChar char="•"/>
            </a:pPr>
            <a:r>
              <a:rPr lang="en-IN" sz="1400" dirty="0"/>
              <a:t>Powder</a:t>
            </a:r>
          </a:p>
          <a:p>
            <a:pPr marL="285750" indent="-285750">
              <a:buFont typeface="Arial" panose="020B0604020202020204" pitchFamily="34" charset="0"/>
              <a:buChar char="•"/>
            </a:pPr>
            <a:r>
              <a:rPr lang="en-IN" sz="1400" dirty="0" smtClean="0"/>
              <a:t>Soft </a:t>
            </a:r>
            <a:r>
              <a:rPr lang="en-IN" sz="1400" dirty="0"/>
              <a:t>Gels</a:t>
            </a:r>
          </a:p>
          <a:p>
            <a:pPr marL="285750" indent="-285750">
              <a:buFont typeface="Arial" panose="020B0604020202020204" pitchFamily="34" charset="0"/>
              <a:buChar char="•"/>
            </a:pPr>
            <a:r>
              <a:rPr lang="en-IN" sz="1400" dirty="0"/>
              <a:t>Liquids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p:txBody>
      </p:sp>
      <p:sp>
        <p:nvSpPr>
          <p:cNvPr id="163" name="TextBox 162">
            <a:extLst>
              <a:ext uri="{FF2B5EF4-FFF2-40B4-BE49-F238E27FC236}">
                <a16:creationId xmlns="" xmlns:a16="http://schemas.microsoft.com/office/drawing/2014/main" id="{8BD45109-6104-1698-9DEB-518804B32205}"/>
              </a:ext>
            </a:extLst>
          </p:cNvPr>
          <p:cNvSpPr txBox="1"/>
          <p:nvPr/>
        </p:nvSpPr>
        <p:spPr>
          <a:xfrm>
            <a:off x="6730367" y="1093492"/>
            <a:ext cx="3341627" cy="369332"/>
          </a:xfrm>
          <a:prstGeom prst="rect">
            <a:avLst/>
          </a:prstGeom>
          <a:noFill/>
        </p:spPr>
        <p:txBody>
          <a:bodyPr wrap="square" rtlCol="0">
            <a:spAutoFit/>
          </a:bodyPr>
          <a:lstStyle/>
          <a:p>
            <a:r>
              <a:rPr lang="en-IN" b="1" dirty="0">
                <a:solidFill>
                  <a:schemeClr val="bg1"/>
                </a:solidFill>
              </a:rPr>
              <a:t>Overview</a:t>
            </a:r>
          </a:p>
        </p:txBody>
      </p:sp>
      <p:sp>
        <p:nvSpPr>
          <p:cNvPr id="164" name="TextBox 163">
            <a:extLst>
              <a:ext uri="{FF2B5EF4-FFF2-40B4-BE49-F238E27FC236}">
                <a16:creationId xmlns="" xmlns:a16="http://schemas.microsoft.com/office/drawing/2014/main" id="{DD80E300-4491-157B-1A5A-A369253C9535}"/>
              </a:ext>
            </a:extLst>
          </p:cNvPr>
          <p:cNvSpPr txBox="1"/>
          <p:nvPr/>
        </p:nvSpPr>
        <p:spPr>
          <a:xfrm>
            <a:off x="402070" y="476259"/>
            <a:ext cx="10681342" cy="523220"/>
          </a:xfrm>
          <a:prstGeom prst="rect">
            <a:avLst/>
          </a:prstGeom>
          <a:noFill/>
        </p:spPr>
        <p:txBody>
          <a:bodyPr wrap="square" rtlCol="0">
            <a:spAutoFit/>
          </a:bodyPr>
          <a:lstStyle/>
          <a:p>
            <a:r>
              <a:rPr lang="en-GB" sz="1400" b="1" dirty="0" smtClean="0"/>
              <a:t>The growth of the adult nutrition market in India is expected to persist, driven by factors such as heightened awareness of health, growing disposable incomes, and government initiatives aimed at improving nutrition.</a:t>
            </a:r>
            <a:r>
              <a:rPr lang="en-US" sz="1400" dirty="0" smtClean="0"/>
              <a:t>.</a:t>
            </a:r>
            <a:endParaRPr lang="en-IN" sz="1400" dirty="0"/>
          </a:p>
        </p:txBody>
      </p:sp>
      <p:sp>
        <p:nvSpPr>
          <p:cNvPr id="7170" name="AutoShape 2" descr="data:image/png;base64,iVBORw0KGgoAAAANSUhEUgAAAgMAAAEpCAYAAAAOBCGaAAAAAXNSR0IArs4c6QAAIABJREFUeF7svQm0bVdZJvqtvl+73/t099wuuTc9ARIITQDptJ4NvvKFGqWFDSioiIooFlrWOwhoKIEAQQQMjRVQJGgpPpXiYVOoAYEA6W9ubn9Pu/u9V9/X+OfJe+ON8UYpTZLbzT3Yg4xz9l5rzm+uc+c////7v08Af3EEOAIcAY4AR4AjcEkjIFzSs+eT5whwBDgCHAGOAEcAPBjgDwFHgCPAEeAIcAQucQR4MHCJPwB8+hwBjgBHgCPAEeDBAH8GOAIcAY4AR4AjcIkjwIOBS/wB4NPnCFyMCFRVJbz5zW8Wrrrqqt1/4+66C7d86lMl/acgCNXFOGc+J47Ad4IADwa+E/T4dzkCHIFzjgBt/LfddpvuAkbDkc0iK608yZp+ErpxHDtpUkCTpFzU1FCRpCQvxURRlBkMw0slafra1742AMADhHO+knwA5xIBHgycS/T5vTkCHIFvG4H3vu51Wu2q/e089A4VOW4ChBWpQjtNkoYkCp08y60yL8y8LCAKYqlpWiaJUhIneSLKSr8ShH6n13nQ98O/84Pg4Z9fW5t/24PhX+QIXOAI8GDgAl9APnyOwKWGwKduvbWWaMXBMs1fsjPYel5ZVJfrurEgS5IqVJBkURYFQRB9fw5RkKAoMgRBhCzLqCoBeVZUgiSViqYXlShEgiw/lFfFJyEon2kdPHj25S9/eUGYrq2tic1mU3HGY+E0kK6trbEyA39xBC5GBHgwcDGuKp8TR+DiQ0D41AdvdaNEurEMg5+Lw+jGKPC6glDJzWYTvu8jDAIUeYEkTjEej1GWJUzTZPn/MIogQIQkSZAkBZIkw67X0Gg2MQtCKKri6bb1P2RZ+gOn2TqVRLktKOLeMAiuQwUNZbktK9qXSkF4tLvqb93y8rVM4KWFi+8pu4RnxIOBS3jx+dQ5Auc7Amtra/KqmjQKSDeLgvhvkyh4QZkXS5IgClVVIM8zJEmC6XSKOIogihJURYUgykjTFHlRQZBENs0kSZGlCYqqRJoVLEiwLAuSoiItcsiygnqz5Xc7Xa8oSyGKYkMUoFeCIMkSsrLIZnmWn1U19auAdLepWvePpdFxoBvyrMH5/iTx8f1rCPBg4F9DiP+eI8AReNIRIFLg7936prpZqs+Ok+C7q7J4GUosVmWhQBBQlAXCKITvBwjDEKIgQNN0Ns48pyy/iDTPkRcl8rJElmeIkwxZlqAockiKRG0FKEsBRVGwIAIQWEAgCiIkkcoKKlRZgarKsF26dglN0SioyFRZnSqKdkRW9T+XVPGvV5/6zEf+n/LCkw4WvyFH4HFAgAcDjwOI/BIcAY7A44fA362tyUfF4so8jf6dLFQ/pIniKsrczPMccZogCCN4YQA/DCErCnRdRxzHQCXAMKgsIGA+9zGdz1FJElRVRZrlLIOQZgmyIkNZFciyHKqqsWS/JMrQVA1JHKMsShYM0M9p8xdFAfWmDcc2YRomqDExTTO6V6mb9qBA9beVWL3n66f7X73rrrsY34C/OAIXGgI8GLjQVoyPlyNwESPASHuIX1ik6RsNWXqGKpVumSRCmsbI0xTT6QxTz2d8ALtWRylIrFRAp3pBVlDkOaazGdIkg6JpiLOMZQIEQcJsPmcZBXpR1kCgDV+QoKkGqJCgyBKKPEPo+8jyFIqisuyBIAgQJRGLvS4cezco0GQZSRSye9ium6R5ebduO2vOwPviaz70IRoQf3EELigEeDBwQS0XHyxH4OJEoAKE9//umhWd9V6mG9Kv50l8paUpUERguLODOArZxOdzj238pmmhEiSUInULKPA8D4puYHNzE7ppQFN1DMZj1kUQJzHLCoiijCzLGFcgzQsUlYA4zqDIRCgUoasKFFlEQaUEChoEsIxCUVWMdGgaOtrNBlqNGrrtOtI4wXg4gGboaLbbmHvBfXa9+SY7Fv/m52+/Pbk4V4rP6mJFgAcDF+vK8nlxBC4QBD71qU9J61/74v5Krv5DESc/qcjisqVr8OiETxmBmAiCM+RFwU7rrltjG3mFCoqqYj6fs4Bg5gfsM4JIm3y6yxXICgRhyDIJ7C0AcZwgyXJUlYiyBAzLhqmrsE0DlqGDrjybz9ibvk+nfwoMDN1AjbICqgxdlVimQJYkTMZjVIKA3sJSlQP/KMjSWqK3/3FtbS29QJaAD5MjwF0L+TPAEeAInDsEKBA4e8+XrkkS/6dksfyhmltboHT95sZZREHAUvSBF7CUvqxo0A0LQRRB1wxIksA4AGmSoCwrZLSz00sk8mCBKIrhB9FjPxMwHA6RFsQVoKwA2PWIJOg4DgxdZ8GApkisZBBGATzPhx9GSLOUBR10v5pto9Oqs5KCJgnotNvIkgST6QySImNxaU8iK+rnKkF568rRk/e8nHMIzt3Dxe/8LSHAMwPfElz8wxwBjsDjicC7fuP11+Zx/qYqS15as/VmhVLY2tpCGscQRZG1DFJngFtrQJIVtoFHccKCAlQ5ppMh0xagDT0rKSsgIoxiJFmBueehrMA2deILpFkGQZJArAFF1aFqBvs9lQlURYFBZERNga7I8AIf09mckRFpkyfyYpalcC0Dpq5hebEHochRd13Uaw4m4wm7X61WR6fb8yuIf1pBf/Prb731xOOJF78WR+CJQoAHA08Usvy6HAGOwL+IwLve+uvLUhC8PYuil9m2YVcocfLEcQRBiEa9xtL5JCbUaLZ3T/55DtNyYVo2S/PPpkNUecq0AqgzQJCl3a6BNGVthNO5z65FGzszHhBEUO5AlGWIssraCLOc2gpFKNR1IEks7W9o9PMMQRAhLUokWQbdUFmAoskSKym0m3U4VFIoS+xZXoZjWzh58iSqqmJljF5vcSZK8u2VMPnt16x9aJfwwF8cgfMYAR4MnMeLw4fGEbgYEaCOATMY7Xdt53WRN3mloakOCQKdWT/LWgdb9SbSJEYch6xtkDoBaIN3HBeqpmMymcK0HQwHOzAMjbUCUjlBM02WSShKYOoFGI5GLEsgkxwxyxgksFwHkiwjSogkCEYMZARCUYBCQQGl/1WZlRjmfoBSEFFRSUEGhKoEqhLtRh2RH+DAvlUWOMiigF6nA13VcOrkSWpAQLvVgePU1pMi+5mp1fns2tpafjGuJZ/TxYMADwYunrXkM+EInPcIVBWEt73hZ1fKLHmjArxCV6VaGkcYTecIkxyGrrGNmfr9NVVhJ+3QD5issG4YTCCImE6BH7C2P03X2WcojR8mKdMZmM09PHriJFMcNC2LEQ0pAMjyknUaBHHMsgwkNEScgaqsmG+BLAKSAFYyIA0D0jOgjgXSMqiqnP1eUxSQPFGjVoNlalAlEc1aDXXXQbPewLC/zQISQ9PRrDeJWHh3qWpvnFntf+YBwXn/eF7SA+TBwCW9/HzyHIEnF4G11/2IW+bKj8lV8cuaJK3mWcy6AeICkDQTZV5CFCtGCrQMjdXpVdqoZZml8kltMM1ioKBMgAFI8q7McJah01tk2YBjx48jSTO49ToTB8qLnKkTkhphGIeMaEhlAwoEojCGZdkQqTNBJk0BgCiEYRIjSFKUlUiUBeikWFjmTHSIghXbsqDLMus+sHQVzXodNceBJFQY9gegAMexbGo5jLw0vxOm8Ju/9LYPbDy5aPO7cQS+eQR4MPDNY8U/yRHgCHwHCHzqllukRzruS2QZt0pVdW0wn4l5kbHugEpUkFXSYz3/wm4AIAoIQ5+d1C3TQJlnmDFCYQld06DqFuZBzLgAe/asoj8c4uEjD7ON3nFqrHRAxEHDNFFWFSaTCSgMIEtjSv3TLk/thzrJGJM3gSRCIWGDSkBWFAjTDEm+K2XsGBqqsoCmqqzzgMSHiEhoaBoUQYBjGdBVlWkQZHEMbz4DigLNdquKC+F0Uua/qUj1T/7Sbbc91t7wHQDJv8oReAIQ4MHAEwAqvyRHgCPw/0fg7W/8uaUs8P5Llaf/R5lmGqX2ozQByBdAJHthkZ3eaYOljZn0gMlLgIIByhDE4e4+StoD9VoNYZRB1U3s23eA8QhOnT2Nfn8A13XR6/UwGA2Z/gCVFvwwQJakCOJot9QAIE5SNBoNBEHAiIOKJEBRJGRpjrQskJYCsrJCWZXI44BxBUirQFE0uI6LZqPGAgQKBqgtsdtqoSpIpljHdDRCFkfodDvI8qoI0vJLiqa+/g3v/tBXBYEEjfmLI3B+IcCDgfNrPfhoOAIXJQJra7eowkB7lYzqLcjy1nw6RVkJEFUFsqYhCmK2yRI3IEliphy4u/GnsG0TeZbD8+aM+W87NoosRwkR3c4iMyai8sHJM6chSzJW9qywzw+HA7TabaZAOBgMkKUpZtMJyxIQoZDKC27NZWZHxE8gdeLdACQDsf0KQUaUZSxQyMKAjYOyDbJEHAJgdc8yTCI4ViVrS7QsAzXLYsEK9S3kScTGryg6BFGdK7r1O5ni3PYr73hHcFEuMp/UBY0ADwYu6OXjg+cInP8IkA1xOTz+IkUob1er6vLJcEikfJh2DaUoIiNL4TCBLIrQdYNtxuQZTJkDIgdW5ECYpow3QJsxnbzJmMixa5BlEg6SGe+ANvxut8syA9SSKEkSJFlAFEXY2emDdnAKGqIwQBgTOZCcCUmiOGHZCPp9JewGA2lZohAkBHEKTdNQZTFURWYBC32HMgSNegOddguyAJiaypwTSYegLHLUajaGg/5jiobEdUggq/p9uaL/7Bvf/YF/Ov9XjY/wUkOABwOX2orz+XIEnmQE3vpLP7En94P3WYb6vePRSPL9EI5bg+002OmcyH50+iYSH/kHUBBA/zBRrZ7aAkkYKIwiaKzTQGSdBivLK8x+mAh+VArY3NhgpD466VNZIYkTqLrGSgBkVOSRiqEgwJt5GOxsM4GiDMQdqKAqIiRK/4vURlggznJEWYqUtA2KggUoZZ6wbIVuWVBV/TGHwwgLnQ4cU4dtmSjSFK5jsvuZFmUzMvjzGVzTQhhGiJI4dlqdD6Yz4Td+9SMfIZMF/uIInDcI8GDgvFkKPhCOwMWHwAfXXm1unR3/rGsZ/3k+mzgTbw5B0dBdWEYSZ4zNryk6NE1hQUCeZqxUEDE/gYJ1AqR5Bt0yYRgG4w1YponlpSVs90cwrRo7+QslberyYwJEJFGcolavIU1z1oK4qyCYY9QfYDocwY9DxFWGvMzYaV5Oc4hUboh8FIKIhCyOydsgzx9rLaxYh0Gr00Wj0WZtiYPtbTTrLnrtBsSqRM21WaBC0sXkj2DbNgs8DGaAJGE280j68IRea778l995xz0X32rzGV3ICPBg4EJePT52jsB5jsCvvvLfPcWVhffoqnTz9vam6EURnEYLuuWyrECRlnAshxR9WDshCfdQGj6OIpbmJ4lf5kJoGrubclliodNDf2cbrU4PCbkPkoGRLMPUDeYkSCl84gQQ45/aECnrkGfkSZCjSHPMRyNsDXeQCgXiJESv2YSQJBBI1XA2QUHZh6pAXlWIwxiCKMNtNTCb+8w2udXuMsOkOAiRxQGWeh1UeQJdU1n5gngNpH9A4kVUgsjp2tTFkOUI07yEar7Tqqtv/pV33Mm5A+f583spDY8HA5fSavO5cgSeRATe+MpXOmIx/TlbU96oK1J9c2uDbd7dpRVkJbCxsY2VlT0QyEqQNf1VsA0TURCx7gHaVClNb9ouDMtg7oOu7TCRILIb1AyDSQXTKZwkiUlJ0PN9plqoSDLLICRRgLIoGKmP7mJpxPQfgzIUYZFAlAXUdB1GBVRpBj+YI0oy+EnEggHyPRAEGa3FZUz9AG6ticWlZdayqCsqRoNt1C2TlRriaJenQLwEXddYucCxDfhzD0kcsoxBWlTIBOWfK8n8ibfecefDT+Jy8FtxBP5FBHgwwB8QjgBH4HFHoAKEN7zqh663ZOUdpiQ8z59NZNpANdOCbrsYTWbQNBN1l6SHU0b0s2wLaZSyrACd5smPQKUT9mObPokDkShQFISo1+qYzqaQNIWVD0TmK0AqgwXTDRCJ1GfoyNMEFRESRdrtS4glEIch/DRCEIdotRpQKaUvyijiGHmewY8ieGHADI1kQYIoKuiu7sfWcATNsLBnz14mbkRaB95kgqpIWEshdQ8QB4HIjpQRkGWRySUnEQU3CWubLKoKhtMczpPijdrenTvX1v6eyxQ/7k8fv+C3gwAPBr4d1Ph3OAIcgX8RgQ+++tXKKcH/BV2sfi0N/cZgZ4uR/yy3zjgDcz9Cs9mGKMjspC9KIjRNZQQ/Osk7psPEg0hFkLQIFE2DSJt9mrLPZ0mGKA7RoHo96xpQ4AcBXLeOMi9gmruBADH9DUViAkaoCmYsRL4DSZESfRCOY8KUZeggEmHBxpijYt0GRVGizHOUhYD2nr3wkowZILW6i6wcUBUl4tAHigxJHGAy7DMtA1VVEMVU5hB2WxYpgIlDljEABS26HUcFfq++0Hrzf3z7h2b8UeIInA8I8GDgfFgFPgaOwEWGwFte92MH0yT5RJHFz5iNR0IaBcwpkE7W9P9xVqDZbEESd/0HqO5P6f3BTp/ZEVPpQFZUtHtdpEXOygVU86fav23ZOPrwEXQXe1D1XbJemhbsM3RNChZ0VYZQFkwqWCVPAVlkegBJssspKEXArruIggB14iMUBTRKO4BO7jaygoKAAuHMY+JEFAwkVYX+cAKn1oTnhYwjgLKAWOZAlWE0HODs6VOo1V0WLFCGgLIWiiQy4aJdKeUMquWWuSh9Lhf019364Y8fu8iWnk/nAkWABwMX6MLxYXMEzlcEyJVQ6R//0TAJ35NGgTudjNgmS7V303IQxRnbUOnIXKsR43/XYCjwQ9ZNoKkaJEGC7brMcrgSJUxnM0bkI4fC0WjMTuCdXhtFWTBiIdkNdztdxvJn/gIicRILNF2HaQAUSQRDV5iJkEJlBFWGaVvMb0AFYCsq29RlWWKlB/YqSnjjMcqigtNpI64qnDq7CUklcyQRoiiwNka6fp6E2No8i42NDdYZQQENtVASGZLMj3b1DDLmyqibNnJZPhNE2S/p+6/9c25gdL4+yZfWuHgwcGmtN58tR+AJR+CtP/sTe4Jg/GnHNp+xvn6adQlQj7+um8gLQBTJV8BgSoKiLMPzPLSaLcznHkRK14sSNEWFW28giEIm/FNUJYqywmQ8xXAwwr7VVSiqspvOL0u22fa6XYT+LnmPvAZM5iOgMpMhRRTYpkwBiKhSZiJFvVFnJ3tbU2DLCqo8gygJUE11V9dAlBCOJ6zNMZEquK02Tq9vwo9SQFBYxwJ1MTCzIk3GZDLEqVOnWOBDwQBxDchLgQIGmj+9oySCqMioJNmL0uLW7lLzPbyr4Al/JPkNvgkEeDDwTYDEP8IR4Ah8cwjccsst0vU9498jiz9QorBGoyGTF46Ykp9Jey/q9RZEWUKtVsd2f4cFBbbjshN/3WmwFDtZBFN9fuZ7EGUFeVUy/4GdnQFrGex1ekxGmKSFafMlJUDKKpCzoa4qTCbYNnTmcUDlAdqwBQisTXEWBlA0FbqhocxSLLSacNjpPkZR5VBMDWHgQX8sGKjyHPMshmKa6I9nGE09FBCh03zKEqoqs4BDVSScPn2KBTekMeC6DWxtbbHyBwUr1B2RkERxlsKq1fIwyT8tO8Yb1t73yc1vDl3+KY7AE4cADwaeOGz5lTkClxwCa2u/WE+Onfhgp2G/nE7fw/EQk9kUsqQhjlOgktBqdWA7DgxTx+bONnq9BXYSj6IElm6yzZ7KAf3BEJKqohQEjKdT9AcD5gmwsryMNMrYpqtQSt520Gu34M1mqJEdcVWgUXNZrd5mpYBqt8NAFFjZYR6GrERA3xXyHPuXluDqGtI0RFakUG0V3nwKpaqQTOdQRQlDb4YpCSGJKnbGM/hhykoeVOIg4qMsUfeCyloOh4MBK110OwuYzWas/KFqKrM+LsucCSnR/KdBeF8hiT/5zk989iuX3IPCJ3zeIcCDgfNuSfiAOAIXLgJv+cWfvFKIvD82ZOHa4WTEVPuG4xFUxWDBgAAZ3e4C8w8g4yHLsWG5FrZ3yEiogKUZaLfbLN2eFxVqzQbGsznLIERxzE7clmlh1B9C0w2YpoHFbg9pHKFMY2iygMVuB816HUWaMf0BUVJYjz9xEeIkwczz0Gg3Gbcg9j089eqr4Bo6otBDJRSQdAnj8QAa/esYxKjyAiN/ju3xDLJh4+xWHzM/RrPVQZRQC6HMuAdkf0w6A1vbm4wQ2Wy0oGk61tc3WVCiqBJy8lggQiFREipxx4+zn7rtTz73f7H0Bn9xBM4hAjwYOIfg81tzBC4mBNbW1tRk/aGfltPkrTVLc6b+HMPJGGFEJ24gjlK0Gh3YlsM2TSL/LSwtwgs9TCdzpivQrDWQJhkGgz7TFyiECsPJDHNvzvr0LcNiZQSS/W01m6i5dUgoEXhTtqEvtJuoOxZqtgOFfA2KCrphAYIMCCIrT9D3dcNghkXdVhPXHr6ckQfjOIAgVwjTAL4/g6Mr0PIKaRhhFqc4tbmFrJKxNZhiOPVQa7YhSGRaVEBTJBRFxrQStre3GVGQOglIWnkymTEeA3U4UKsiZQiolbIQxCCD9Ka3fOzP3keNjxfTs8DncuEhwIOBC2/N+Ig5AuclAr/12h9tFch+RymK/yChUPw4xna/Dz8ImVIg8QVs20W33WHpftqcdcvAzJuz3n/TtGCqOkajCdMOyMsKXhBiRKn2KGQKgpTu92Zz5jKoyzJa9RqKNIapy5BF4IqDB6BKIlRx16eA7mk5LrsWGRBVJGaECiq5IiYRrr7sIFo1hwkUpXmKvCowmAyYbkCn5kClC2QFgjzD0ROnEKQl+tMAZ7aG0GwHum6xsXc6LYRhwGyMA9+D53twHJtlBkgkibofDF1jiockqUxcA8N0qiDN71TlxmvWPvax+LxcVD6oSwYBHgxcMkvNJ8oReEIREH77F37kBmT57ypVcUNRZEIQpeiPRhiMxsipj1/T4Dgu4wTQhqioJmy3ho3NLXaSbrebyOKMteRRG+HMC5gaYBBHrERAzP0sTpgpEZEDFTIHMlRUeYp2u4aFbhutep11DeiSDlQCy0IIsoKYOgVkCX6WoZIVaJIIuUhx43VXM2GiVqcFj7oG8hxe4MObTbDYacCSJSSBhxICjhw/gbEfYWvq4djpTahWHbphI4wSOLaFCiV0ZdeUaDjsMw0Ekk8ukhSB5zPXRVlXmOxyHCZQZBV5KXxZaTZ/8Lc+9PGtJ3R1+MU5Av8KAjwY4I8IR4Aj8B0jQIqDA8n7YaFI3q5JYi/LY8znEbYGA+wMhoz132q1YGg60xagl1trIclyPProMTiOxU7SFAgAIqZegCCImSwwOQfS94s8A8jBUJKZE6CQxmjT90wDvYUmGo0a8yygrEHNcpkWQLPVxdTzkBQZSlGEF8UwSNa4zNF2bexfWWSGQgcvvxyD4ZCpHRIpkIyQVhZa6DUbmPR32HhPb23izNYAG6M5jq1voRJ1KLqFNMkZB6KkTgRJYqqD3nyGAgVqlgNNljGbTKEZOgzbYNbMRCoUSepYUE/bzc73rX34zge+40XgF+AIfAcI8GDgOwCPf5UjwBHYReBdr7/FyAv9dWKZ/UYUeDaZBJ3d3Mb65hYmlNYn50FNQ6fVZhun7/tYWFjCkUeOMa6AW3cQRQFM08ZgOIYfRJh75A+waz9MJfUk9OGaBsokhilLaNkWGpaBbqeBffv2YjruMz7AwsICdM2G49ZADsbjuQfNMhElMQbjMTqNFkTWjthA3bVw+eWXodfrYTyZMKb/fDrD6dPHcfjgPrQbdcymQ5BAwtZOH8fPbOLMYIITmzsQFQtJASQJqScagFAy50QqOfjeHHEWoddqQ5VkjAZDyKqCdq/NZJNJVlkEcRrESWU4t7zrk5/+G/4scQTOJQI8GDiX6PN7cwQuEgTuWHt9c9DfeVuZRz8poZJrrov7HnoYW9t9djJvNBrMxW/v6h6m/49KhGFaOH1mgzkDmo7Jfq8oGja3dpgEsO/HTEqQmf8kIZCnjOFPHgIr3RbatoluzcV1112NLI1x7NFHWHfCnj17kBUCGs02jp9eBxQVsqazLIUMEbaqsdp+u9uEVbPwwhe9kHUWTIYj1p4YzD2cOX0SV191GO1Wg3UWEMFwOp3jkeOnMY8yfO2Bo5gECWTNQpTuqiCSCJEqK4w0mBcpyjJjLoymosObzzH359h3cB+SLGW8B7FiJki52e7++lE/f+ddd91F3kj8xRE4JwjwYOCcwM5vyhG4uBB475tec5VQ5h+u0ugmap+jXe2BBx7GcDplp/x6vcY6CPasLCHPMnaCpp+PxlMIgsT6/kVFwvYWtRCmTHMAgsSIhmkWM0MgU5FgymDEvoVmA13XxnVXHILrmPj6PV9FGHo4dPgQyQrAdJrM/+DU+hacRgvzIMT61iZWl5ahFVSisGE0HOy/4jI841nPZGWIcDJDf30d0+EIJ449iuuf9hTsPbCXKQvG8ylkUcY937gfo3mI0xt9HD+7BYFaJnOB6SHohskCHWo1JCdGVZchkS2zZrFgpT8coNVtodlqssBDrETIioFKN/6qvdr9YW5adHH9TVxos+HBwIW2Yny8HIHzEIF3/corX6oK5UeFPFkidr0XRjhx8gxLyxcFoOkqDEPH8tIi/PkczUYTm5vbmExnsJ06ZE1FklNL4ZDV0tM0hyjKzNwnCn04psYkfxebdexZaKPt2Lj60GVouxZOHDuKB+77Bi47uB+KorJ2v3Z3Cfc9fAR+lLNgYGc0YqJFB5ZXYIsi6p0magsdPPvFz0d7oQcRAvzxGJPtHWycOosjDz+I57/oBVg9sBdB5MEb9CELAh559CSOnzoLL8xx5PgZliXIBYmVC0zWzqhCkRVWBtAMMjLK0K634c2mTHxJNRQs71lGMJ0hT8hdsYZK1b9mNpe+d+39798+D5eWD+kSQYAHA5fIQvOPAvEDAAAgAElEQVRpcgSeKAQqQHj/f/rpVytl9s7Yn1pEANwajLG9PcDG9jY7qRNngLgCnVYDaRTDskycObvJ/AhqjTYERUaUptje7kORyNxHZIEASfmSlHC3XceBPUtwNIXxBCgQsHUF2+tncO/XvgpFBOsmSGLqSujCjzN86Z6voVbvQtYMHH30GGtL7NRraFgadNfEZU+5Bs/7nu+G7FhAlsMn34OzZ7F56gweOfoIbnrus3H4Kdcgjn0EoyHyJMFoNMXdd3+FkR/vue8I+jMPflYgrUQ0Wl1W3lAVDRVpD+ikOgj0mm2EgY/+sE/JDqysLiP2AubMKEkaBMM8Wm/3XvqffvfDp5+oNeLX5Qj8awjwYOBfQ4j/niPAEfgXESCXwl65/a4q8n4BaULtctjaGeDM5hYrA5DaHon8dDsdJGHAugZMw8CDDz2CoiixtLIXlSzj9OYGvMkMlmEyAyFNVrDY66LbbcEyNDRsA03HQqfRwP49y4i8Ke679x5snj6Fg/tWIZYlqK7gOi7LCmxtD7D34CGsr2+z8sNCbxFN14QiFHDaNTz7xS/G6pWH4XR7KJMUk60tDDe3cOLoozi7fhbPe/ELcei6a5l50XxnE1kUIU8L/PfP/g0kWcfxMxs4dnYDcSkgLAHNIOMlBWVesXKBIAKddhOObiBNE/RHfURRiNX9qxDyAnmcMaJjlFfrrd7Sv+EdBfwP7VwiwIOBc4k+vzdH4CJA4OPvfZ3rD9I/LYLpi9LAQ1YCg9EMZze2MCZtf3IodB3Wix96HpMQLvIc2ztDRiKUFB1BmmCnP4BAm7llQihyLC8sMGlhTZWYC+Fk2GdteisLC0xnwLZ0bG6cgSYBy70OwskUddeBZdn4wt13A5LCTuunT59FFEZoNZqQUcC2VCzsWcbTb34e9h66gvyF2e+pjj8dDPDAffdhZzjA//aDL8Pha69lTofRZID5eLfOf/cXvgg/iJFBwN9/8cvwsgJhUQEylUIcxoEg50XyIVhc6DIBJOJMjidDpmHQ7jThGCbCeYB6rYlpGIem2/yh3/mj//bZi+Bx4FO4QBHgwcAFunB82ByB8wWBD77t1xb1yvtcNNm5JppPkRYCNneG2O4PMZrMYNdq6C4sIPDmEAGmN9DvDxCGEQRZQ55XCOMYQRjAUGTGDTiwugfXX3M1eiRElESYjkfY2txkG3YSxayfX5bJh7BEt1nHQtOFRFmGhS6msym+fv/9OHDoMNMxOH7iJGRBxmKniyiYQ9MFHLr6ahw8fDUaC8tMlMibB+hvb2E0HOKhhx6EH4X4nu//AVx3w40sM1AmAQZbWxDyCg98437cf/9DWNizii/d8w2cHvQRlQJKKm/IBlRVZ8GALEtwLAPWY+2GFAyQgJKqyeg1mojmPhy7Di/JYdabP29cft3vrq2tUSKFvzgCTzoCPBh40iHnN+QIXFwI3P6WX95v5v7ny3ByIPamyCEzol1/NGFEQiLWLa+sYDwewzFNuG4Np0+fhiAqKEowq2JyLQz8Obo1G4udFl5083Nx+f5VGIqAJI6Y+x9xCLY2t5GECcaTKYLA23Um1GU0LQMN20Kv28L2zhb8JMLha67FbO7j9JnTrPSQ+CEkFGh1Gzh05VXQDBeCrGM8CxhXgYKRre0trG9uQFY1XH/jM3D9jc9Eu9NCkUWYDgeI5wHOnjiF48dOwG20ceTkKdx//BgySUFcltB0G0UpwFB1FkSQlXK71mCiSqPxAOP5BIoioVuvoyR9AsVALilQbfddhlr/dS5LfHH9bVxIs+HBwIW0WnysHIHzEIE/fN9vXp0ON//vcLK9WCYhorRiLX3rm9usZGBaNuqtFqIoYsGALCvo9/soKglJkiLNSkhihcCboeVYuOqyfXjujU9lLYRVlrAe/clsDM+LkKYZiRBCUw0UJfkdZKhZOhxFhKWrEKoMZVXCbtWx7/LLUUkCxqMxExI6efQolpYX0Gi4TEZYVm2srw+wvrHDtA1IfXDqzTCaTViJodnpYWXvAbQ6bbg1Ew3LRBmlOHn0GKIwRCWqiKoS//DVryKqgCAv2Ek/zUvoqo48z1BzHDSdGmo1F3ES4MzGGaiqjLptQRMU6IqJStEQltUf9vYt/sza7Z+Yn4dLzId0CSDAg4FLYJH5FDkCTyQC71t77fNEf/YXWTh1yZlvfXMHYZzh0RMnUQki6o0WZE1jJDqbXAeTBHEUMx0B0vUnTQFJKJmoUM3QcXj/XtRMgykOzmYjFkSousYIiLpmICExorJiRMRG3YUhC3ANGToj7ZXMCVGrOXC7bUi6AZFkiOdzhHMPZU73yiFWArx5iDypMJ1TZmCIU+vrjLsQZikESUK702M2xKqmAaoECYChKOivb2I6mcCLEizuO4B/+MpXsTPzQQbNompAVlSURcmCkrrtwFRVtJoN6JqKEyePQZJE5qqoySoTWcoqEfMo+qvmwtIr3/NHn9nVPuYvjsCTjAAPBp5kwPntOAIXGwIfffNrX5EEk4+UWSrneYmd/pA5+T3y6FEYloV6s8kEhzzPQ5212YWIgogR7UaDMautk5dgmUToNjvMaIgCB/IkcBs1GK7NhHoO7l3FZat7IWcFiiDC0aNHkGYhOg0HjipCk0VIsohGp4P64hKMdgsaaRjoBrIsQ54nyP0ZCn+CZD5FHqeI/RDzqY+5H2FIbYJJglIkZUARi70e61wgMaFZViArcoS+h53NdYxHI5SCjFp3CV+8516sD2eIqJlBVpgAkSAKKIsCrmVDlyRmoNRwHJw9cwpJmjBHRUXTISnkZKhiZzD40t7LL3/FbR//zLGL7fng87kwEODBwIWxTnyUHIHzEoFP3XKL5F3dfEfmzX+R5ITzosRwPGbiQdvb2ywYaDSbGI3HTKa33mji1IlTzNo3S3Pm5kfufZJQIUtiWKrB3AZJm0A1DIBcAMkWOArRqLlYaDTQ0E285Lk3o2ZrOHLkG5iPdrDYqjGZ4jRP0FxYwML+g3B6C1DcJgTDQFWVQJEhnw0R9tcx7+8g8nwIWYnRaIzRxMPUD+FR2aIQIIoC62rYv2cVS4tLsDo9ZjxEIkKDnS2MRkMMJzMIiomvP3gU9x45gaEfodHuIS5zSAoJDyWMM+AYBmomtUTWMZtM0O/vMNlkSdVYxsR1G9jp9x9qLyz8+Hv++LNfOS8Xmg/qokeABwMX/RLzCXIEnjgEPvz2NzqFN/l0Ec5fShtuUVYYjCY4ceIEMxhyajWWZieb4qWlJQiCgDOnz6Du1BAGEXPzazabzGDI0DUkQcxcAMlx0HBcXHbllYjKAl4U4VnPvIm1/iHN4I8nuOnpV+O6K1dx4sgDyEMPpiojSWO47TZWD1+J5soKBLcBqDogkK5xjGS4jdnGSUy3NlFlOWI/wng8RX84gWRYcFtd6DY5Hgp45KEHMRn0sby4hGuf/nQsLvWgyoBKXQwC4IcRNnbG+Pz/uBv/eM996M8C1Fo9xHnOOhRCklDWdVYqcAwdnVYTZZ7i7Nmz0AwDumWx4IkMm0LfP1OznVe99Q//8vNP3GrxK3ME/tcI8GCAPx0cAY7At43Af1375W6QjD4v5cm15CwYRjFT6aNgQJCp7t5FQJ0CQYDl5WX0d4bMsVCXFUbqi6MIe/fuZZtrq1HD+ul1zGc+HKeBxT17cc3Tno77jx5FIUroD0fM+Oc//eqb8NUvfQlVPIUGH9ce3ofNM6cgI2f8ArvZxMplh9HcsxdSrcGyC+wGSYKwv4HZ2WPwR0MUcYrBVp91NXSX9qC3vBeFqGBrNEFZlizNPxuNcfzoERx56EE8/3nPwU3PfDpqjsH8EsiSeGc4wef+9h/xZ3/9eeSShkLUSEQIhm1jMp3CMnXYpLNg6EwDAVWB4XDI/AsUXUNRleiw0oiwbenuz/yfH/+zPxcISP7iCDzJCPBg4EkGnN+OI3AxIfC+t75hrxqOviDk8aosSZjMPKyvb7LTNmnxNlttVjZQVRW2ZePEiVNQRImpC07HY9Rsi/kVWJbGevIN3YJjuRAlFbVmB067gwcfPY6pH+Af//nr2LtnGTc89SloN5q4+VlPxd/81Z+gikPcfNMNqPIUYRwhqyp09h1Ec3EFou0AqgpUJao0hj/YQryzDiFNEczmTC1QUXUUUHB6s4+vP3gESVahPxyysoauqFhd6qEIPRw78gAuu2wvXvBdz8HiYgcVSlbv/8YDj+COP/gktkYe4lKCQsJDiorBaMRkl01Vg2ObqDnUSSFjPB4iSRI0mg0mvmTpNnEKRoZu//JBD3e+nLsXXkx/IhfMXHgwcMEsFR8oR+D8Q+C9v/Gap9Rk/J1SZY3AD5jI0PrGJssEkPJgvdnCzPPYJr+1tcVY+KamQQZYzX7/nhUcvvwy7N23iOXFNizLgWvXoaoGJl6IDCIyAH6asf59YujT6f/QwYNoN2sYbK/j4Xu/hn3LC9i/uoLhaMjEf5rLq7DaHYiGzRQGUZYo0hTxdAAtDSGUOfNI2DizjpOnN5AVIsbzEA8fP4mn3XgTHnzoCJaWlvHwQw+ibhkYnDwKIY8hK8CNz7gONz/vWbBtk413OJ7hI//1k/jKNx5GKuhQzDrLZFAwQORI17JgWwZqrg3XdbC+cQZxHMG1HYiCgIZbh6npM8uw/nPHWPy913zoQzRl/uIIPKkI8GDgSYWb34wjcHEhQG6FPVf7iyLy1TAM0B+Osb61hTwrUGu2IIgSsrxgzoUnThxnJkSaKKKIY8iocN1VV+JZz7wBh67Yj1rdhiorqCBCVU2UgsR0CqIsRyWK7E2peeIdyKKAIi9YKl/IUlRZDLEq4Pk+oGhoLC5DqzchEF9AkhlngIyGinAOtUiYkVB/cxMPP3AEk6mPpzz1RhZ8fPErX8eZjW1s9/v4gZe9DMcefRRXXb4f6w/ci/u/9s9IiwhXXnEAL37J87G01INjOygrEX/86c/grz//BcSVCtVqohBkJmksiCKargPbMmHbBtqtJk6eOs46ChzbZoZMiiCi3WjNDc18y6iD22+//a+Ti+sp4bO5EBDgwcCFsEp8jByB8xSB333Ta17VssTfj72pEIQhhuMpRuMJ5r6HxaVVQJQRxwmmsznWz5yFa9tQACS+B1tT8F03Pwc3Pv16LO9dhF0jISCVBQOioKKEQPx9do0CFTUZsJM2BPofte5RL58AuawgFCnSOGCcBbIUdrsL0NwmQBoBIikElMjCCGUaQUOOMs/gez4mkxmSJEOrvYj+aIYHjxzDvfc/iI2NLRy4/ADLRLz8374M5WgHn/mTP8Z4NsTiYhPPfc4zsbzUg6YqTADp77/wRXzyT/4C8xjQ3BZmQYrxbMrKAq1mHZauQ9NkrK4s4syZM0zt0DJNKLIMsQJlBjzXrf+WYq28m6sQnqcP+0U+LB4MXOQLzKfHEXiiELjlllukm5aVX9u32PnN9ZOPIi8KeEHMfAeyMkez1YMgKfD8kHEF8jSFpWtQBAGpN8WhvXvwwpufi0OXH0BreQF2uwWJNm9BQiVIyAuqylPzAIkAiUyrgPr/VUlCVVUsICCqnUCShHmGIqJgIEJaCnB7i1Cok0Ch64mokCOPYsYrILtjgb4oisxFUBJVjEZziKKCuR+zIKSs6MLEHehjdbGHydmTSEOPtRdW1a5IUrNhYanbgwQRR44ex/s/+FFsjkLYrQX0J/5jPgQa6q7NCISKLGDvyjKTPPa8ObNnJi6FRPfLCt92am8XreV33nbXXdETtWb8uhyB/xUCPBjgzwZHgCPwbSHw3te9TitU7+09V/uFxJ8yVcGt/hD90QiO68KyXcz8CH4Q4uzZTbZpFmkCVaigFBle+oLn4ZrDB7GytIDWnr1Q63VIqo5SElCJMjvRS7LMAgIKAqg8UJW75fQiz9jPpLJCFUco45DZIxMxjzoCar0lKHYdlUJlBwoaCpRpyjIE9I+eRMpGFAzEZHqkIA4TZFkJQVBYiaMUKmYoJIgVfG+Gmq6hyjJohooipzJDAkOXUaYJiijCoD/G77zrfXj4xAac1iL6pFsQBHBcm8kkt9waCwha7QbjTfjeHJKqQCEdBUlGmqZBkeXv3H/15W9f+9BfhN/WgvAvcQS+AwR4MPAdgMe/yhG4lBFYW3u1qW6P333Znt5PZf4Mk+kMO2QD7M1guzXIisZO2mQWtLm5w07AOW2+VYnldgMvfd6zcPjgPiz2unC6CxBsF6KmMSZ+RW/KBCgKiqKE/FgwwLoCaG/PM0YCrJIYSCLkcYQ49JESv0DW4LR60NwGBFYmEFHlOQtEKJUgyuQuKO22HKJi5QNZVFDmJbIkQ5GXzGSoEkqIigiFlA2p2U+SWHmhKDKIQglJJqnECOlshmge4j3v+yC+fO9DUJ0WdsZzDGdT1Jt1uLrBdAaIO0DyyaS/MBmPmTWyrFGXhYPA94MkTW/r7b/h1nfceWdwKT9XfO7nBgEeDJwb3PldOQIXPAIkODTf3Hhvy9V+XMpTjKck3jNGWmTs/K0oOqK0wOZWH9OJhySKQOd0YgM89ZorcNN1V+HKy/aj3WjAqDchsmDAAHQN0HWUggjQpl1RQUBg9scUCBAbsSpLoExQJCGzFyZCYhbFyIipqGgw6i3GGZB1kwUDZZYiT2KWXRBI8VCRUVQF2/SR0/UA5BWqooCsWyjSGIJIjAViK5QQKhGFQFwGAVmWUlwAhb5LgYjvw5/M8IHf/yju/uq9UJ02+jMPO5MxGo0aHFVn8yY3Rts0oKgqU2ekgISCnXa7g5k3D9K8uK2zfB0PBi74v4wLcwI8GLgw142PmiNwzhG49VdfXYu3N37vsv3L/57S9L7vYTKbgYiEgiyjKASESY4z61vMFCgKAtiaCkOs8IKbnolnPe1aLLYbcE0DbrsH0bR2CX8kQ2yYKCWJdSMIFBTQyZzq+PTKU1SU9qeugDRCEngsGBAqSvPLEHQTkuVANhxIGqkPkhJxiipNHys7UGeCAFmRmTASu3SaE20RaRhD1XVURb6bGRArlFXBfBSI2MiCkbJAlaUsENEEoIwCjIdjfPQPPoG777kXWq2D7YmH/njI3Ao1QYImibji4H6WWTAMA9s7O4wvQKJDtWaD3BvD8WTyrtVDB299x52f45mBc/50X3oD4MHApbfmfMYcgccFgd/+jz/TKCb9D+5ZaN2S+nOkSYD5fFdVUFRUZKWIrZ0xKxX0+0NkSQpTFtCrOXjZ97wE+5cW0K3X0Gm3oVoWJNtGSQJBhgnRclDKCsswyCwnQEEApfnz3WBALFGGIVLfRxz4SJmcsQ7TqQO6CcG0UYoKZMow5DnKNGbEQeZ/THwESWYWw7JpoSgqCJK8G0gU/x/xP0YipJQBwIQRHlMlJO4BBSEivfMYeRyCNBZ+/6Mfx91ffxCy3WScgXkQQkSJRq2GIktw+LKDsAyNOS4OR32mckjCRmRaVBRV4IfxO1YP7f0vnDPwuDye/CLfIgI8GPgWAeMf5whwBHYReNfrX9Wc+5M79i51/3d/0keRBEjjiB3gyQVQNmxs98fY2hmxYIBS5GUU4soD+/C9L34h9nZbqDs2+7lRq0G2LVR0ktcNCIYFUvihE3mZ5cw4iIyGkEeoihRZGiD0AqRByDIGaZyg3mjAdGooVR2C4aKQZEZIpFM+ssdskum/H8swCJqOSpKZD0ElyLvZB4HaEMl7gMoS1IVArxKCVDJtAuIekJIhqR6KiQ8hTxAHc4wnU/zxn34Gn/+ne2DUuxjNIya2pCoSao6DPEuwurLEzI8cx8HO9iaiMGTBABk5iYLoj8fTt9udK3g3Af8DOycI8GDgnMDOb8oRuPAR+K03vbalpcEdtir+4HSwCUWg2nrF2uYgKagkDafObGI09TCfBRCqAnKR46lXXYHvevYzsX+hi1bNha6RUI8J0TQZgZBKBQJxB2Ri80sA6QkQFyBPWEo+TSOMRwO2UZuWBVkQiYAHt95gUsCyXYNAnQRU2KdxMPJgBLF4jHRYFcyrQDIMRuYjomMFalekOGA3Q1BKlEagHsTdfyJJ8YARFrOUkQbLyIcQ+0AWIYkCbO/08Ym7/hv+6Z6HoNU78OICQ+qqsE04lomyyLHQbcMxDbRaTQwHfYzHY5YVIKMmQRA9P4zeduWhZ7/752+/nYsOXfh/HhfcDHgwcMEtGR8wR+D8QOAdb3h1WxLzD4t5/APz8TZrs7MMHXEUwq23sDkYYzCeYzSeYz4P2KZpKzKec8NT2fvA0iJMRYKqKpANDQqVCjSVOf6JVC4QRKbgR2n1ktoH0wSRN0MUBpj7c5iOg3ZvAbIoYXNjg3kMmG4dVnsBYr0JyLuaBVTjpzJBlSUQSYkwixgJkASOZIWyDyJTEZQUfbeEIJLOgYyc9AmIt0CBQ1lCLKg8kKBKApThHIg9lEnI2hzPbGzh/Xd8DA8d34LR7CJISwz6A9TrFOzILEhaWujBtS0YhspKKWRYRFoDpmVTuDFzHPc3hrUDH/gQlyM+Px7wS2wUPBi4xBacT5cj8HghsPbTr+gqUn6HLhbfH80nQJXB1FTkWYpavYl77nsIBWT0h1NMJ3NG4rMVBf/mhTfjmddfi6VWEygSpt1PPfeyqTPFPkGRIFL6njZgIgVSGSCKGAFxPpsyu2NVU9HodmHXmkjCGMPBAFGcMtvj3oGD0GpNQDV2pYhJvTBJgDSBoEqAWCAKfUxGQxiqilqtzoyRIKsskwBJZToHxDkoyIyAhI7KapezkIYoibAYTlFFc8ZfSJMEj548g/d+4A4c3wzQXFrE1E/geVPU6g7LXBB3YM+eJXRbTcRJyByVd3b6UMnEyK2jFLDjuvWfeesnPvtn3LXw8XpC+XW+FQR4MPCtoMU/yxHgCPy/CKz97I8vVKn/0V7b/p7++mk4pg5NkaHKxNaX8eAjx5DmAja3hwjDBKHvMfGe733xC3DDdVeh41qM0Eepc93UoegKUxmUJBGiJDLiH526KRMQ+gFmswmrFhALX6VSgqRCVDQEc59EexiJr1ZvoL24BKvRgGrZjMhI6oVkUlRkGVRTAxwDyFIMNtbhzaZwTBN1t8EyC6DsAAURqoZC1pCxYECGTh0NVCKIfZThFGU4YyULFgxkOb78tW/g9z78cUxSgWUmxrMAaRLDtnVoTGWwwFKvg+XlJUzGQ8YbOHX6FBqNNqpKhBeFJw8fvOKVb7rj03/PHzGOwLlAgAcD5wJ1fk+OwEWAwK//9I8uZ/74Dw4f2POiRx/6BrMgJjJgs+ZiPJ1jZzzDZB4yV8AoTBAFHrp1F9/7khfi6ddcgaapM2KfLIkwTA2moe6m5IUKkkjeAznT8CcHRPI2yIoctlNjrXmVIKK/M8LW5oB5Hpw8dpIpC15z7VW4+tqr4bg1mDUHtuNC0zXG3CcNAaNRh+hYjAuQpzFGW5vob2+hbjtoNzrQLQeCZrOOhFLXkbFgQoYCeVf2OAmAaI6S3lQuyEhTAfjvf/sPeP9HPsnMkaA5GM93uQ22SdbMJstw9HotrCwuot/fxuLSEo6fOAm3VoMgaUiz7JjVdF/19j/43BcugkeDT+ECRIAHAxfgovEhcwTOBwTWfvJHVmb+8M4DKwsvWD99DKamsM2PWuk8OskHCc5u9XFmfRtJlMGfz7DSa+H7v/vFuP6Ky+Bq6m6vvixBkcG+S9kA4vALQoUkiZkL4XQ+g6wbaHY70HULCXUXSAo2zmzi61/+Ggbbffgzn3EHTEPGU6+/DpZjQBAF1Os1JFmC2dxjZYdabwH1pRX0lpdhOibKPMXZY8cw7ffRcutotbowrTpA3QzU3WDZKJhxkgKxzCFkMZBSQOChIMGhPENeCrjrz/8SH/vkX8HptCBoFqZ+iLJIGSau47C2xpXlBeZauL29iV5vASdPnWaZDNWwSZ/hwVa7+xNv+dhffOV8WFs+hksPAR4MXHprzmfMEXhcEPj5V3zfajKd3XnFwdXn7WyeQRzOWU281+0iCmOMPR9bgwmOnTiLoiwxHoxxeN8yvu+lL8QV+/egbVuYjQbQiSOADLJYwaa2QpSMhEjyxqPphPEAVvbtg9NoIisrZEUJUZAwHU6xfvwMRv0hmRVAESXWNdBsOBDFkhH1bMfCcDjC3PfZGMIC6Bw4hKc8/Wlo71lkokPB2bN49MEHkPkBus0OavU2at0eKl2H4DisZFCWRDSsIBbEGwiAOGDSyllVIsoq3HHnH+HzX/gyEztSTBejyRS2qTPlw4Vulxkb7d2zxDoJtjY3UavXcXZjE6puoNbsYGNn6ysLnaUfe+udf/nw47I4/CIcgW8RAR4MfIuA8Y9zBDgCuwhQMOANRh9/2jWHb95aP4nxsI99qyusTBBGCeZhhK3+BMdPnUWWF5hPp7j+ikN4yfOfg5VOAwuNGsY7myTRD0nIoCsVkiBEHpOhkICN7W3UWy0s7duHZm8BgqIhzgpmOSyTBkFeIfZCpFGM0PORhhEysjH2p5ClEs26g+5CB5ppIs1LeEGAqBDR2385env3QKIyBXIU3gxbx0/gxEMPw1U0tJoddBYXoNgOSiI2tjqoSjJKIg0iKhVEqBLyQchQlAJmUYbbf/9j+PpDRwHVhGY56A+GTFPA1DT0Om3mm3Dosv2wHlMfNEwDfeomsB3oVg1nt7b/bmV134+97aN/fpY/XxyBc4EADwbOBer8nhyBiwCBX33FLavbW6c/fsPTr7l5/dSjmI+H2Le6ipptIk1z+EmGU+tbWN/sY+75TO//2kOH8KKbn4XFpotOzQF1IWRJBE0pkEQziEWFOEoxn84hyiouv+Jq1Hs9KCRVTC2HkoaqJJEh8geQmBAQEQeLNMNsNMZ8Mkbsz6BpAixbh+PYsGo1qIYF3a5DI/8Dw4aoUwsj6QgUTEQoHo9x7L77sX38FFa6HZimhdZCD7prQ6SSAb2pK6AiBcSEGSXlRYkcEjYGU7zngx/BvY8cg265sFdAiDMAACAASURBVBwXc89DzbJZ6WLPyhLCYIb9q3ugKQrOnjkFt17H1PPRWVzG1I8w9ry/6i4vvfK37vjMzkXwaPApXIAI8GDgAlw0PmSOwPmAwBte9cN7+6eOfvwZN1z33I1TxzCbjLCy0EPNsSBJCqZBiBOnN7HVH7PaP236Vx04gBc//9lY6TbhqDI7ydNbkXOgjNGwXQy2Rxj0R9i77zJ0FpdgN9sQlF21QLqupmjIkhwVGQVJFbMoVgQJkR9guLOJ0c4W0sRnroK1Rh3d5RVYtRZU20VeiVA0E6VYolIEkhRAlaco5h6m6+t48Iv/jMzzmJNis91Crd2A5jioTIdpHsgkdVSkrMshqwRkUHB8fQfv/sCHcfzMJuza/2TvPaAlu8s7wd/N+Vaul9/rqE7qRkIEYYywMB4bZg47611pbWYHg4dFtmeBhTFpzViNAY055jiAj22cCM4YBtvM4jQ2QSShhEIndX6v36t6levWzXHP93/y2Tl7ZmwjNWqFW5x3Gkldt+797n31//2/7xcqECQZURhhvtWGwPOo2hbyJMSe3WtsnNHrbUM1dMy8APMrq+gOJvDi8E9Xl/be8Z5f/8Px0+Helufw3KtACQaee/e8vOKyAlelAv/+tT+8Nu1c/v0X3XT99/a2rmDQ76JVr8Em1z3TQm84xnqnh95gzMYEs+kY+3etsTHBrsUWJHL1owRACgQSEuiaALEQ4E49zCYuKnYDNknvBAlJzjHpnywpUCUFXMFBNkgKSNYAMgSeEgBlFi8chz7ylBIMd7oHWr0BXjXYDj+PE/BkLCRySCnnQGDeg8iIUzCeYry+gRPfupdJBhfm26jUK9BrVci1GgRRhsRz4PMMWZ4hAYEBGY+eW8eHf/V30BuPUK01mCySRgo1u4qqZT1uxORiZWWZeS1sdTaZ2sH1fbTmFzDxI3hR8lur5u63vaOML74qz2Z5kO+8AiUY+M5rVr6jrEBZAQBvf8P/tNJ57MLvv+zmF94y7HcxGPWpk46FRh31ahXD0RgbWx10e31kecEkgqsri7j1lu/FynwTliIh82dQJQ6yLUEzVXApjyJMsfHYJQi5gMnYRZ6Sa2AOUZBQtWwmP1QkGQaZFMkiM+6RFAWyrkI3TciWAU6WAEWknGEwqYIi7yQiklcA2QzzBQpZYPLFLE8hkQuh4yIcjuFsdfDwvfcw3sHaygLMqg2pUoOqGeDyAqosI0kT9hkxJ+Cr33oYH/3NP4YXxqjVG+D4AromwdQ0rK0sYzaZsvOs1urwIzJIGjAnwjAkC+UqwkJALut3KruDu44f/1JaPlxlBa5FBUowcC2qXn5mWYFnQQXe/MYfXh6cvvh733fzTd83HY/QGXQRZxHm6jXM1epwHAdXNjdZXG9WcPACH81GA7e+/GVYnW+jasjg0hCyWMBq2rDbdRRRBi4qcPbhMzhx3yOI/BjDbh+apCMjEuBsBtO2GBBIowiWpqLeqMO0bRi2Dc00oFoGjEoVcZFAs0zolomYZIECD7NiQyKrY5EHJ4ngDY39e6QZkOQoggDedgfd9UvYWj8H29RQb9UYZ6BaaUISJOZnkOQJs072shx/86Vv4nc++QWYFQsadR/yCLapYm15Ee1mE73tDlTdQJQVcIOIGSRVTQpQCpkdsVJrZeMoe+P7f+vzn3gWPBblJTxDK1CCgWfojStPu6zAta7AO9/4w8sbpy783vfcdOz7osBnYCBMAhiyhF3Ly3AmU4zGY/T6fUxnLgsCMgwdL3/ZS7HQrKNVNSBzCSSugN2oYG5lCQIEpEGKYXeMb3z563jovoewfaUHUZSxb/8BlmFg1SpYXF5COHMgs6yBGAXHYX5+EYIkscVWoUVWV8FzHJI0BUdRRORsKApQVB2SIkJSRWY+ZFYMSJoOSRCQ+pSE6GDY38JgexOiWMCu2BBMG7phQ+IlFpAkyhI4WcY0TPGJP/wsvnj3fZAVE9VqFUWWoFGzGRhoNRo4ffok5uYXMHJc6KaNwXCAum0g8h1UqhXwZtWdJvntd/76n/3ltb6n5ec/dytQgoHn7r0vr7yswJOqwM+87rals4+d+b3nHdp7K83St0c9BIkPMc9xYN9eBJ6P8XiCTreD0WQCgRcZGHjpi1+MetXAylwdYpFCJDBQtbGwsgJVN5EmJDGM0dvs4Rt334NLZy+zCORjz78Juw9dh+X9e7B8YD+mwyEMw2QjAnIXVE2TWQOHYcT+WdE0JL6P6WCAwJmxdr0/m0DleSSBjyIjVUAEz52h1qhhfmkO1VYDfJFgONrGzBlA4AtU6lXmHSAqGoosh6So4CUVCQRsbA/xq7/xCVzp9GCajycwiiKW5uexuryE0WjAchAMg1wJXZaBIKsSFJ5DHM1YaqHZWuxNUvE17/jwx+95UjekfHNZgSdRgRIMPInilW8tK/BcrsDbXnfb0sbpk586uGflFaQgoM6AG7pQBQG7VpZZnoBPVsKTCSaTKdux67qGF954I9s5r87V2VhfFjhoqobF1TUYtTpyTkTsRygSDpuXOrh49iI21rdw6NgxrB0+iNrqAtT5FpI0Z4syjSDyIodWq1EmEYssJoIhBQyxxEPyA/B8xK6HPPTABS4m6+uYdrewdfEs1i+cRa+/jbnFFvYc2AOzagJCBtNQoKkSqvUqIGrgJRFRQl0HHRlkZLyOr97zAH7jtz6BNEvRbrWYjbJtWDh6+AhMQ8eFC+ehyhLjTAzGEwiiglq9wiyXKaRJ1hSYzaXzHo9XvfUDnzj7XH6eymu/thUowcC1rX/56WUFnrEVeOeP/8jihUcf+dS+1YXvn2vX0el3MfEclkFwZP8BRs6bTaeYTqaIoghZliGJYtz4vGNYnm+hoiusXa7JlFIooDU3j+byMiAppMBDGmUYdUZIvRSXL26gtbCAvTccg7y2hLRIUCgmJL2GguYPJDCUVfb/aWEWRJFMhFmHAAmNCejFAWnAjIaKYR/ZoI8L374fj9x7D+7+8t9jNJ3huiNr+L5/cSsWVtoo8gS2rqJRryEreCR5iogUCrKGlFNR8BZ+55N/is/92V+gYmtQVAHteh1Lc0s4dN0hjMYjdLsd1KoVxpugjkIOARYFNOUxkyjOLS4iLOT7xMbca+74mV/uPGMfhvLEn/EVKMHAM/4WlhdQVuDaVOAdr79t/tKZk59YbTd/cHVlAdvDbUy9GaIgwHyrSYR9lhRIEb+BH6DX67G5/NEjh7CPNPdJiPlmjfn3UyQxL8tYO7AfkllBFCasMxCOPSROjDwucP7iJYQCh5tuvQXafAuFpEGzGoAoQiClAJkQcRz72XkV4EneQFiB0EXOsd14we9IGhEEwHCAT/3yh/Gtr92NlV0LWNm3itteezviJIA3G7PxBXU6KPUwoK6CKKCQFES5jPG0wAfv+hWceewxLCxWocgc5hsNHD14FBxEXL6yAVlVgCLHZDxGEJPagPIVJNYRQZEyh0Uf8l/I4urr7vjQh6bX5k6Wn1pWgEHl8lVWoKxAWYHvvAL/9xt/dO7SmRO/a4rCq/ft3QU/9uEELhsPCOBYe1xVJCbH63W32ZggSWIszs3h+TceA5fGqFk6bEOFrMoQVBmNhQU05uYRRBlUQUEw8uD3HZiijiCIcOrCBUjVCpwigVVvYnFlF9IcmNu9C4KuQ6KEwqKAQAQ/+npjnYIcmiSB5wWWfMgpMvI4BBcESAc9/NKd78X+XSt4/gtuYGBAsXV40xHbvesUeRyFSMMAebFjdJTyCvxEwOnTW/i5D3wYiizCMiRUKxquP3gA7cYcer0xNrd70EwNcRCw6w6iCO25BfACB10ht6OMrjXJFOsX4oX8+B13/Gbynd+F8h1lBa5OBUowcHXqWB6lrMBzrgLvecNtrfWzj/2uIfH/anlxDpImYerP4HshnKmDmm2yhVKXZXQ2txgYSNMUkijgxS94PmxdgaHILLrYtDRkXIbG/ALaC4tI8wIKr4CPCgwudYCwgCqpzOEvEQVsDfqQTBMTPwQEEbptMxOgWruJHDwEUg1oBnMCjMIQlmFCV1VMXA9Wu4X18+ego0DuOjj76EN48c03odquQzRkBgICb8Lm+iKXI/Fd5KEPSRIR5wVSXkacy/j4Jz6Dz33ub7C0WEXFVHH0yEHUKhbiKEW3O0CQ5chpfJGl8H0fkiyh0WqzNMaKqUEUOTQXFqYeJ/3EG4//1h8/5x6g8oKfVhUowcDT6naUJ1NW4JlTgfe87nWNwdbZ35aK5F8vzjVRadjojPoYDh2EYcic9+YaVdYh6G5uMSIhvYhLcP2Rg1iaa0MVBRi6AstSwQmA3Wig0WrtkP/SAlXVxuTKAOPOENQCMC0b9WYTil0BLBMJzQBEmeUGeH4IzbSQZAVEWQbHCRAEERl5CJAckNr9NEIoCuaGqEo8Ut+BqsoszhgyBzzevvdnI/BcBgEZYm8GMaNNO7kWiogLEd2Bg3e/504UBY9mrYLV5UXs3b3GuiCd7jYmjgtB0xEGIc1KMBqNmERxz7798GYOA0CyLKC5sLiZK/Ztt7/jw9945tz58kyfjRUowcCz8a6W11RW4CmowLtf+9pa4HY/Nht2b1tbXsLcUhudYR/OLIDjzBCHAZpVG7ZtIg58uK6L6XSKPMvRrFdx+OB1zJzH1nUoEgfT0JgPQGOuDcuyEXgB6nYdeRDjyoV1ZD7t2CnUSMba2h4IFRtquwVR1QDT3HEWpJ+cZ90CRh6kP/MCnCgBWYYiCsHHAYokwmgygGooMIjQR46FsggkEcClzBAoDGcsN0EVOchFgSQt4PgZONnEH336P+OTn/wLLC2a2LW2gmOHr0fFtrGxvo7t/o7jIi/rzFsh8Bz4FFxUqzAwMB0NHwdAOqrtudOBKL/m37zzI6WS4Cl4ZsuP+B9XoAQD5dNRVqCswBOqwPGfus1MxsFHxp0rb2g2alhcXcD2eIjx1MNwOIGuyNAUEc1mFc5ojCDwMaOo4SgCzxc4fOA6LC3MMcCgMnmhxBQH1XoN7fl5BEHIVAGaqMGfzhBMXQSOi9gLocsqRF1He2UZKnkNWBZ4QaIxPDhyASTZoWGBVzUUsowiSSiJANx4iGTUR0rOh6aKTAa0is3cCCFwzDCIgovicIY88VEUMYQiA5/nyAoZXsBhozvGe+/8IMIoxqEDqzh88BA0UcVk7DCDpTRPdzgLvMLAAEU7U0DiXLvN7IpnroOqbaDdbsKs177sZcqP3P7OX+g+oZtQvqmswFWqQAkGrlIhy8OUFXiuVeD461+virz3wXAyeHuep1heW8Jw5mA8dTGb+UijEJoiYb7dRBR4CIKAjQpcd8aihbkiww3HrmfhRi3LBJ8nkEQRqq4xlj0tzlmeo1qpIYtT+BMXwdRB5PgokhRilsPSNCiKCokcBzUDoqwhFySmMABlFlQqyCnyOEvghxGELIWCGLIugTc1CJYKaApTMuRpCiHPGT8g8qcMDIh8ztQANA4IYh6OV+APP/0X+Nznv4iDB+exe20ZjWoVsRdjMnLgRxHCJAIvCdD0CotaTqMAssBjniKRNR1ZFqPdrMG0TMim9ZnA1t54+x2lkuC59vvzdLveEgw83e5IeT5lBZ4hFXjzm9+sLAbd/yhk4c9MJyOmmZ+FIaYuGQ1NQRbFuiwx9QBZBjvOFJPpBH4QQNNUxh2omBZuOHYUC3XqDgCSJEAURWbTa1CmQBJDVQ0GEtI4RTibIYsiRspLHB9clEDiRRBVj6yIabElYJALAgRlp3vASTIYTZ+SDTkOhipCNjQUmgJOU8GpMjs/jvIGyN7YmSAOZuCpS0C7fFGGFxYIUh4PPHIWv/7bfwwvinD06AGYmorIcxk4IcBCjotWxYIgyxBkhXEGLOIvFDkWl0hJAOR5gla9DrveyDnN/A1RXH37q9/ylugZctvL03yWVqAEA8/SG1teVlmB73YF3vSmN0l7uNFbY3/8C4kf7kgC0xxO4GMyHiEJQhRpgtXFRTa3z7IUm50rmLouZFmGyEuYOQ6OHTmCg/vWUDNVFjKoKBJs02LWxbKiIIpiGDQGILFgkSH0PCRRAF2QwScFsiRFFAcsSZB28bwoQlRlyLoBza6w3AFBVtniTGMH4hBSJ4BSDHNanUUyJ6L3xoicMfjIA5fT4p4wAuLMj5DxBjYHE3zyD/4MX7v3Qezatw+abiCNQ8Y/IJkkiRmLImcWySRjpLTEhFwXBZGlFC4sthFGLixDg2kYqM4tRolq/vyDffHnjh8/nn+371d5/LIC/1gFSjBQPh9lBcoKPKEKEBhYzjrvDafDn5V4AWa1zlr0w+kEYeAh8gIE7gx7du+C7/ksoe/S+mUMxiOIpPsveLiuB01VcOtLb8bulXnUKxaKLIUqiyzhkCc1QJ4zMCBJEtthZ0nMfhRKECSOoCAAHLXzC2Y4xPE8siKHougQaecvSGynTn8yDwKFCIYEAkTiFKLgCnB5jCIOIPAZovEQnuuwLIUwTlDwCkazFF+99yH80Wf+H2S8iIT8i9IChiozF8Vht8P4D0kUYr41hyTLoRoa4jBCHvhYWphHa66OMPbRqFYgixLs1sIsFNT3/s9vveujHEf+xOWrrMC1q0AJBq5d7ctPLivwjK7A8eOvV/Pz3btUIXtbEkaQVB2FpGLquZh5M7g0KvA93HDsGJPWERi4cOkShpMJCk5g5kSqpmHmzLB3bQmveuWtsHUNmiRAlQXUa1WIkghNNVCgQK1eZwRDngNUSUaaZWynT3+HbIjznENGyv68gERdAEEEx34EcLRTZzv3FJzE7ditkdQwzZFnMQtMKqIAeeQxO+U0SUFax5kfw/ETnL3Swyf/+L/gxNl1KIbMugWWrWOu0UAa+kAcwlBEVCs2Wq0W62aoisrslwvfx9LSAtrzDeRIiQqBql1FZW6xlyvGm3/wTT/7pyR4fEY/DOXJP+MrUIKBZ/wtLC+grMC1qcBH3vxmZexdep8u5u+aDoYwqjXEOQ8/jTEcjeBOJwhcDzfd+HxmukOxv+cuXsBwMgXHi9jqdFGr11gSYOT5eMENR3HLS14EQxJQtTQoksiIhiopAgDUGg1ousacBQVa3GURhSiw9j9JCjmOR/G4/TB1Aei4HM8xMIAsB2iMwOUoBGoHFODAg4iPSGLwWYTMnyHypsjSFEGYwA1TuFGOjd4Yf/DZz+O+hy6wz/PjDKLCo1qtQJUkhO4MusRDlcB2/cSRIKMjWVKQBBGENMGePbvQaFaQ5DE0RUWt2oCoW2cLRX/Tq37y+JeuzR0sP7WswP9XgRIMlE9DWYGnSQVOnPi0DBsmlySWX8S2pEgGn+dpwamRAAR5osxmUuS8ZPn2kCz4r/VpExhw4833ZsH0vcHMgV1rIUgLBFmC7e0e0jiCM5ng8IGD4HkeaZ7h0voGBs4UvCiju92HJKvQFIVZ9moC8AO33oJDe9Zg6zJMciikToGmQzdJOijCsGzous6OJxAJkcYNDAwIzFOAOgEoKJ+A/AZ2wAAjCbDAIqIRJiiKiHELOOomEBBIYxShi5R1M0Zs1OAGKQazEOu9Mf7zF/4W9z1yHrOIzIx45JyAtMhhWxZCz4VJBkIcOSTyaFYsLLRbyDNKPTThDsfQRAH79++GaRvIigStZguKpCETtG9B1e/4l//++Lev9b0sP7+sQAkGymegrMA1rMDZs19QEn68msnFi7MsfTHHJ/tFqahkeWyJkqSC4wpBEBMOSgRIkzwtTvK5+VUZ5jcvnso3br31VpLPX5PX8eNv0s3h5OfcUfc/iKBZvI6UkxBlOS5evMiihKfjMQ5edx1q1Sq8IMCZ8xcwcmfIOR5hmCJOU6RxBlUSmdeAjBQ/9MqXY//aIkxNYWQ7RdGg6joDAoZpM/KhrhsoyCRIUcErKvkLMjBAboQF6xIIOx0BPN4RyDNGEkxjHzyXgCdDAgovimJwaYRkNkE0myCLQ0wdDyM/wfnOCH/39XvxzW+fwiTKkeQ8RElg5y1rKjNJpGOIXAEhT7FreYGNOOYadcYdoA7AqNvF6sI89u5dY+MFXuBhmRZMo5b7cf4F8PpbXvOOD1y8Jjew/NCyAv9NBUowUD4OZQWewgoURcF3OveruRQsh1l0Y8E5Lyt476V+ONtT8IkNPoYgZCiQslhfItrRpjZL6VdVhixqUIS6qxT2Y2nOfZ4v8s86nfGZw4dvT57qbsGHfvzHLcnyfskZdP6dQD7/nIhcoHl6yBwIg9kM7nSKI0cOo1qpYjwZ48yFC3DDmLH5adF1PQ95wUHmeNQMFUIWYq5Rwc3PP4qFVh2KLKBi12FVq5BlBc1mE7wkQpZVphKQyVhI03eAAC8ho64AIwwqSJKEWf7SLj2LAgo0ZqmFfBEjTyO2kBdhgNAZogg8pIGH6WiMietjY+Dgb792Px48cxk9N0aYcczKuGCcfw6yLCHNEogCjzzJUdEl1EydXcPSQhtpRKBDYDXYu7KE+fkm9IoOjqSNBmU2WImX4g98UXzX697x4d5T+AiWH1VW4L9bgRIMlA9GWYGnoAIEAs51727IknhMlcUfiov4Vo6Ld0XFqCJIgegFUwhCjih18fDDD6BatzA3N8d2wazDHRcQeAW6VoGl1SHkGiRRDSRBPTkcTX8zcpy/OnG/tnn77bfvGPE/Ba+ff9ebKko4+fVRb+NHJY6DIGuIIcKhnfVozJj//U4XNz3/RrYbnsymuLC+junMY7K/8xcvQ1Z1JHEKXRGhcAWbvZsyh3bdwqF9e9Cs19iYgMiDiqqhWqvCNE12PJl5CmjgRBUgu2FJQUYBB7zAwopkS2fOg8QL4JEjiSKIXAYuDVgHgOSJXBLBHw8QTMeIfRfj0QTdwRgXuxN89cEzuDyYYRQkCIicmBVMOkgLOnUIKIeAugMEMoSiQNVQsXdlEXP1Kjxngmq1hsF2F/tXlxh5UNYVlnrYqLegiJbvxfmvRjl/1+3vLg2HnoLHtfyIf6ICJRgoH5GyAt/lChAQOLXxpcOywv+YIKavMi1tT5h4Gi/kKHgXXjCErAjguAyuO8KffOaPsG//bhw4cB3SJEMcZ1BkA5ZVha5ZkDmFafRJ+oaCRxwXm7Np+OdZJH3s1H3iiacKENz1nje3NH/7t7fWz76mahhsIVatGrr9EXw/YGY8s/EEL7jxBvA8B8fzcHF9HR658hXAcDRFnObsGomJb8oiMwRS+QKqUDCXvnazgVazDcPUmfKgWq2iYltsXq9rBuMSkIpBECXWlSh4EbyqglMURhJkqgFS7aUJspxihjJkvoOc7Ikpn6DXhTcZIpxNMR72EYYx/AS43HNw9/2nsO3E2J6FSAWRGSARwCEaAl0PHZoMksj/gC9y6JKA3Ytz2Lu6hMCdMinkbDrBdWvLWFyZAy/z8MIAa6t7weWq40X4eZVvfOQH3/EO77v8CJaHLyvwT1agBAP/ZInKv1BW4MlV4MTZ/3qY0/I7TUv6F7LKVWSR4yLOB4oEceKzLLyiyNjmlqxqz54/jWarxhY8IsPt5O3IkERa4NjSw+bftCsVRR6BHxZZKs4CL/185sk/e+y6H7/w5M74n/fuX/yZn1ji/dGn+luXX2GqtOuVUJBHv+tje7sPschZm/x5R69nZL4kz3D2/AX4UQzHC8CLErq9AbtGQ5bQtE1IyCFxOSPlUWJgxTLRbLXRqNdYS57Ig+1GHdWKBduw2D8btgVJoQhkUhMIkA2DJQYizyiqEAVLLdwhEwZEXowDREEAL/DQ72xhMurBn03ZPZBlDWHG48x6D1/61iMYeAX6XohMFBGnxDXIQX0H+uIkOSPJFwlz0PVT6OFCvYrrD+yDNx1BEDjEoY99a0tYXG4zSSNFIC8triGNxKGf8MdHnvTbbzh+PPznVbz8W2UFvnsVKMHAd6+25ZHLCuDhy3fXIn/4y9WWfnvBh2rBh+B4srjNIRMBjhL1QAt+iiIn6RuR6SSAp5Z0BpF89iGw/1FDOmJtb7LeLZBmPrLMZ4tO4EdIE9l3JvkvX45X33f7kdvj73b53/+Ttx2wNf6PJv0rN9ZtG16UIkiAkeshjEKkQYDpcIQD+/Zg9+oaOv1tJiccTaYIkgxBGGPquMytz5RkNCyD+QtQMJAiCZB4DrK4M6evVG0sLSywxVjkqWtQR6NWg23vAAKZwAhxFoqCjQ4UTYNJMcesO0AgocBsNkMeR+CjkCUorm+sYzabYOqMIUsiarUK4x64YYHTl7q4+/6T6E5CbE081m1IySOAgACpFJivAYExgd0jVZGQBAEO7l7F0ev2whkOiF2IPI2xb2UBS2sLSMkUWRRhmg2InNmJMuFdi9bqH7/gjjuYW3L5KitwLStQgoFrWf3ys5/VFSiK+6QTF8c/qtvCL3jRsF0IASSVdpMZMlpYeB6KqCILM+iajjSNd2bQPM2i2d4TiqCy9YysdpM4Y/NqXuSRFjEKLgAnBijyAEkSIYl5JIHScUf8W1902P8sx313LW5//j/82C25O/pE4PR2L7ZbcMMEEy9GDA6XrmygomoY9bZxcP8+7F7bhU5nE53tbYymDrwohuuGSJjpTw5LUVDRNFi6CokjPUAOSSC6PoEmBXmWoFaxMd9qwtJkZmakazJsy4CiksGQwGKDCSiRTXCj0YBpV6GoKpMkhlEE1/MhFgXcYR/d7W1MnAlERYYociwrgUYRSV5g5EQ4cX4T9zxyDtuTEOMwg08Oh3ReOcUbE39jx7pAliQosszcFCkvYe/KPF549Aic8YDlGmRJgMN7d6E5V8PQGWJxdQ2SbCLyiktxob694kmfv/X48WumCHlW/wKWF/cdVaAEA99Rucq/XFbgn1eBoii4hy58Yf/8Yv3OmT987dDZAKcEgBBCFApoCqkCLEi8CVkwwRcCG22LHA+Oz5FTdC7l3hYkid8x2aEOQhgHSLMIuZCCFyPknIs09ZmZThyTTI/HuJ/8XTzN3/Dy6wbwoQAAIABJREFUF31w4593tt/53/rYm94kjaTpj4m5/yGFS+txFiMugO2xgzjlEKcZkpkHbzrGDdcfwdraGs5fOI9uvw/H8zGeOMzhL/BDli3QtCxUTQOmIrGZvCKSPwB1Tajbn5F3IBsTaLKIxVYDksgjozwAkYMsURBQgTiOUTDrYhOmRdkGFnTLRJrmDEyRQ2HguXBGQyRkZ2wYbMyiGxozM+IFDmlWYOpnePTcBr7x0GO4MpjBSQrEhEvoduS0288YgKA0RDIWonsj8TwsVcF8zcLNNz4P434X0+mIESNvOnIY9aaNK70ttJeXYdotjIfBWU4y3pqs3vA3TxXH4zu/y+U7nksVKMHAc+lul9f6lFXgi1/8uLr/pl2vjFPvo+c2Tu7itQCi7gNCAENRoUs2VL4BVW5BFqqQYUCkqJsC4LkUOWLkZJFLZDVOZGOCAjmyLEJaBEg4HzlHsjwPSRYSVx5xHCJNEvhuPgqnyk8lA/6zt9763dl1/tq7X1sb9p075+vWHXkSqP3pCJwiYas/RprybFyfhQEm/R6OHjqE5aUl9EZDXFy/Avdx6SHZ9bqOwwYg1EWgrkDdJp5EwsYDhISIvZ8kKQMIIs+xH0XgYWgqVFVi3QNWM2YiRJyLFJIsQWKpgRLjJZDpENkYE1GRjieRNFFRmGUxhSJpmrKzu+c5REmK4SzEI+ev4OsPnsYGgYE4YymIdBJ0nCwnG2SeJjzQNY0wAus46AKHlbkmbr7xGMb9bYQJ3WsJNx08BN1ScHFzA3sOH4Gk2cXW1vQhXtL/r5O+cncZUvSU/VqWH/SPVKAEA+XjUVbg6leAe+DsF5qW4b1rY/v8/wk1UEJuDEGLwYkJKgYt/jp0vgFbW4EuzkFDBRwk8KAOQIIcIeKCdvxEGCTGuvj4WVJYr48UE8TFCFE+QZaHSJIAWR4jjHxkkZROesXv+jP5va++5T/1r/blkZPvL73r396U+/5H56vWiyfjIUeyQUgSBs4Mo7EHy7CR+C6zJF5ZXMDC4iJc38eZs+cRJhlmMxeWaSJ0PSBPUdN12IaGesUkBgUz8mHpghwQkr9/nrLFnnz9CQCoosQ8BBgYQAGZPBl4AiE5BJGyCAg9kCshcxcAz/EMICgyyTPVnewCUWAmQOQZQDyNvMgRJil6YxenLnfwtftP4srIwzRMAUmm1AMmUySARoCAxhcEIggVUIiyyhVYnW/hRc87CmfUR5CEqNsmbjh4kMUWbw162Hf0GFLIeb/nfUOy62+97S3/8YEypOhqP6Hl8Z5IBUow8ESqVr6nrMA/UoGtrft0UYlePXQuvr8/PX/QRReZ7COXIigq2exWIBcadKGGqrobNWUNKlcHcgrB5cBxCdLcRcbRGICWMgkCp4KHxAJ7MkyRYYgo7yPOxsj5EGHsAEgZe306jovYs+9LPOUnvv8ldz1wtW/WRz7yZqXY9N6Y+977VaGo0WeOJxMIigw3iHGlO4BhmuCzFEnow9I1LK+uwpm5uLyxhTBLMXVm0BUVBY0A0gQ1Q4Oti6hSFoFEMcMUOLQTSpSmKQv+oa4HLe2qJLD3ypKwsysn3b+w06onhj8t8AQCOFGApMgQJJmNEohoqCrEL+AZyCJLY/rv1ClgPgRJwsYbncEUZzd7uPu+E9gY7ICBXJTYcTOKOubJuDBlEcs0IqBzIpqnwuW4btcKjl23D/3uJtzQxeFDB7F7YQFBGGDqeTj6whehN/by2TT5asLJb/m3737/Q1f7/pTHKyvwRCpQgoEnUrXyPWUF/gcVIE+BwZVHb9HM/OdG07M3X9i+TwqlPhLZQQCPzbBlXiXTGWicjZqwG015Lwy5Bb4gz30JHBchKaaIOR9JkYAXZChiBRJMUskjLabIuT7CrI8kn6CAjzCmPwP4wQR5KmHU5Tedkfi217xi7qoTCX/tvT95II2Cj0wHvVcWScjTrjzLcjabp51133GQ5jlkmrEnMSRBwMHDh5iS4OKVLdaKp90+Ld4q7azTGA1TZS5+RAg0NeqQgEUZZ2nG4ohpoWbBQ6w7UDwOAOj9NCoQWMdAJAti6hwoEgtFIua+SJI/WWGJiYqiMu2/RJ0Dyi4gEEFqAOogUDRyliCKE/QmHs5c7uJL9zyCi9sTjH0aE/BMsUAkz53xRQFFUXbCD/mdvg35I9x4/QEcWFvB5volcIqAvXv2YGVuHhNKcMwzXHfkBmSQ0zDm/mt/6vz0a9/+syfKX6ayAk+HCpRg4OlwF8pzeNZU4Mx9X2zqmv6hRkv/Ec0K9b57Bud692NabMLnpuBkHrKgQeEt6FwN1WIXqtwumPI8VLnGFqucQAA/RYQpoiIEx5F0rQZVqDEPfhoRpMU24nyEKJ0gST2k2RRpMUOaOgj9FM5Inoy63HE9f8FvvPrVb4muVoE/dvy4jrT3tiwJf/rc2ZNVkgBSq1woeOr2ww8jFkSUFCl0mtmzdMACu3ftwZVOB1e2e5h5AVtMdYXa7BK4JEbDktGsGKiaGuMDsOZ+njEVADn/UVwxEQl5apQUGQRq+ws7IwOZFn2OgySIzARIUiXIZDwkERhQmaKA/RAYEATw5JYoEAeDIo1zMixkYII6Ea4fYOzGOHlxC1+591Gc3xrCiTJGjqQOA8k96UuTugTMiZCOR0BApL5NhptvOIZdS3Pobm5AMRQsLi1iaW4Bs5nPbJhXdu+DIFt+EOPjPWf2gTe883j3at2b8jhlBZ5MBUow8GSqV763rMD/rwKnv/aF/9XSjV+u2dqSUuHAWz4u9u/FueH9CKURvGQKXa1AzimecB5z0gEY2TIMqQ3TbLI5dsJNkfBjxPwQfuYxa11JrkKTG5B5HSlcxHkXaT5BHDuIEhfgQiSZgzSdwnMjTAaC7zvGR1vKCz70spf91Phq3ChSEExE//b5duV9w0Fvz9kLZzhqlbPRRsFD4kWEQYL+ZAhZU5gen3iARMyr15uYzlx0B0MMRmMGBtoNuh4OEg/YMoe5uoWKqUMjRQGBCK5AFJFkMmOJh8QHID0fLcjEFJCEYgcMCAQMBKiywrIcqCug6CoEVYWqG5BUIgtKjPlPUkACGSTXJHtCUhDQ1IBAAfESaHwxCzM8fHYdX73/BM5dGcJNicXBIaMRBJEYBX5HyphlbOxAhgNVQ2cxyC983vVYatbQ396EZqg4eOQQZEGGHyQs+nht13XIOOnM0Ak+MDHn/uSO0mPgajya5TGuQgVKMHAVilgeoqwAVeChv/5U29Ls39Mk5ZWmpvMZQpjzAgbZeTyw/rcIlS6mQQ98ZkDHApYrxzCnHIQU1VC3liErFnipQFQM4BZbgDJBIkQg/zxRqkAQbAicjgIegrQDcDOE8ZTtitMsZO6FRL4bDT1MelyhSbu/sjr//A8oQuvBpaUXjZ4sUe2un7j9pe1a7aOqKj7v5OlH+e1hj+n0qeUukBWxICONU0w9F8PRACuLi0yGRy34aq2BmR+g0x9gPB6zFn2zWmUpf7JQoGGoqJsqqrbJVAWkMMiSeEcuWOyw/Kk7kMXkxbDTBSDnRgISZE5E5EHLMNmOXTE0yJoGiYiCqgaNJIQSgYEdCSIt5kmaMjUAzR2oRyAwpUCCmeehP3ZZZ+DrD5zCY+t9xLwCnxQN1E0ociiSxEAKHVNXFXBFBlNVWWfgJTfdgIalMs6AXTVw/fVHGb8AnAT6o95aiHnZ+KuB4955+9vK6OLym+PpU4ESDDx97kV5Js/gCnzx+HGxddO+N4jIfslWdYOY8nEeQarmcOUOvnz6M3CFDeS8DyG1ISer+J5DP4wqv4JwTIuZDdO2IWuAm3UQS11EQh+5HCHjOah6DRzIj0BFWjgI0y1wPHkMBGxhLHKS2CmYTULUK6uQsAg+a6c1c/eGJFmPhkHy53EafZkPJKdI02wwHouPnnpAOXWxO66ePx92Fhez48ePF7Rjf9/73se+F06cOMEdOdLnsHWdnKTdw3kY3nlw7+5Xb22t85c3N9AZ9KFXbLhegOX5BUgUEJTmmDgOhsMhFtpNtoMn4l+92WbjgfF0io0rVxCFMZbnm6haBqoUVawIqFs6i//VFSJMksggZVwBygtgvgU0KkhTSAQgRJrSZ2whlij6WBBg6juLvmYaUEh6aJsQqVugqkxKqEgyOxfyIiDlAMcLzNeBKJmUYEi+BaR4GIxdPHp2A1+5/wQudsaIOAlhRvZHzPQBIqt3xroDBAYIiCgCh6qh4IXPO4KKpmDY3cTcfBNre9YQxRl4UUMYFzh0+Fi/M3L+YnM4/Ex/5JxPRVOQ6vMbgiDkhmGknU6H7gPLRvzvvY4fP84fPnyY3Z+TrRa38JjF4Sagc+ECtzDeU9RqF/Lbbrstf7LA7xn8q1ie+hOsQAkGnmDhyreVFfhvK3D3J3/1unal+ht8Et6qyzI0VYZR15EbIU717sU9F/4SqTFEUoQQozqet+vVODT/SshJDQpvIsspgjeHZKTwik2MonNw8g0oNg9BU2FZbUCgFD7A9XrIMQDHzQAuBV8oUMQGxKIBU1uGVLQhYh5IK+AKFYJMEjphhJTbRM4PsyRzsjSNHjt5Sv/617/WO3fu3IPdweAxW5ad1lxDyZNEmswmeppEuiGjKnPFap5Fr0ASPy9NfIVSBE+dO4P+eAK9UmGhRCtLy9BIq88BnhdgMhqjTjt/WUEYBNBNG1GWojcYYHNri8nx2lUTS+0WLFWCrSqoWxra1SpTBBIxkNrvYUjjD1q8C/hhyDoNpAYQOIoRpvFEzgyIZEGEpqjMSVA1DfCyxDILeAIDsszAAMUep3H0OBjYmfvTeGHHSChCliRwZh5GswAPnDiLL3/rEXQmIUIIiAoeEVkZE0OxyKHR6IHkjIIATZaYFHKhWcd1u5ZQ02TEwQxL821UGnV4aYb+cELBx1hc2Y0YwrTjONuXu6PYqLXdQtT7YqW5Obdnz6lKvfXlOW75zIP9e7msUuG96ZSzgcwh5JNqdrvdvCHN01aUJ5lpmbrr+DanKCovCDzP834eJl2eyy/ycdwxbGm68dKXesdJmlG+ygr8ExUowUD5iJQVeJIV+NjHPiYdFb3XNW3rLktW2mQ0Q4s01ByxFuBLj/4lTvXvgdbe0acbxSJe9aIfQ4M/Aj41IUsaBEkCJ6WIMYaTX8Lm5GFk6gRqjcJ/BIiKBVk2GUkviSYMCPBcxNrzfG6Dzxqo6vugCAvIYxuqsAiBt5FEJIULISsywO0EHUEQSaFYhH7Inb9wIXzo4Ye906dPeZ0rl6I4DIo8Dvgk9CkmQKmaqlKkkarKghIGLgoWqsTh/KVLCNMciqZj5sywb+9exg9QFZqPBxiPxrANE7JI6ggOaZqBE0WMJ1P0+ttMEaDyHPasLLLY4qZloGaZqFsG6wrQAkvEQzoW7ciLgofne8xumPkP8GCGQdT2JykicQEIeGgkH9R1SJoClaR/srJDJiTpoagwUyL6Ib4AeRFQ54IkmZQGRTkCxPofTgN888FH8ZX7TmIac/BzHlHBMXkgjRjSOEHFNlmngciDxHEgC+XVhTm0qwZqpgpDFjDXrEO1LHRGE2wPxpAkHY3mHELwGEYxLnWHMBvz0Mx2IdiNqLVv/1CvN78hV6z7XMcrLm9c0bIs4yvVWqAaRpTlxS67Yr9CkKSG6/u8XavyG1e2ZE6WeVlVCx58zhWZrwrClsrz5zSRPyHkyX15lJzU6lr39iNHvut5FU/yV6l8+zWsQAkGrmHxy49+dlTg7l/7TzVNFT9YNbR/V9FVmbLtiacW8SG2wi18+u9+H7HtQmvQblfAoaWb8JID/xI1bjckzmBeAqIkQNRz+OkWtv1TuDR4AGozh17XkHAFsoIWPJ2F4whFBInPIPMCFLEKb6Rhvn4MlroLfFYFJ9QgpAYp9tgcnBciRqADpwKyCogyUnBsDj6deTjz2Gk89MD9OHPyYfjjAcheR0gSSARoYo8FA0UxBSwVmDpTyKqOS5c2kBW0yBdst37owH5mHqSoFBYEdDod1Kt1+DMXpmGwxZha8PTfhqM+8iRG3dCwPNeEJQuwVFITWGjWqlBEfkdNUGTMYyCMyY1xZzFmoIKnfAcOEgENthgrrDNA+Q7kJaAZOhRdYw6ENCYg7gDlFpCTIwEJehOLHubIRXBnRMBIhVmCyXiC7nCKL3/z27jn4bMIOAVexiPKC/b5xFegDoJtGtBVjXUKdFlk3IW1xXnUTQU2ZSZoMmpVG2a1igvdLrwgg6ZZ0AwLszTDKEkwdBOkvIpCqMCYW0Zl1x4Y7blU1LVQUfV8OBjyYRxz9WY79zy/4AReajTbqiDLHCVAUnZivz9ASCMU5DBNAyoBxwJFzdBTUxJ8sci3Mt87IebZFyUu/6vs4unLpf3xs+N752pfRQkGrnZFy+M95yrw+bvec7BZUX61ogu3Li/N8ULOIU5CTOMJHr7yMD539+dQ3VsFVA6qZOL7bvgB7G8cQ42fg8Ar0OtV8HyGJB/DTTdwvncvLo0eglYvYLYt8MRYF4ioJwA5ByQxLNmEJlSApA4uWsb+XbcgDy3wqQSOF5GltPhJbBccJQ4UzUDGGyioC6GbcPICG4MBzq9v4OTpU+h3ryCajJC6EwiBh8ybQaLgpNBFGHjwIh+iLGLsTBHHOVzHhygo8GcBFufmUK/arOFAroDUAdja3EStVsV0NGGcBooYnnku8wyIowBZHDDr3nbFQlVXIPMFaqaBqm0wZj7zMybkAyCgEKYsZ0mIYRgwF0BazIm4SI6CpCIgySERCDVKK7RMaIYJUaO6icySmMYMAqshkxEwcMRRe+FxMFBQdkGWYjJxcHFzG1/8+v145OwVZJIJL+Pgkc1zGLBuBREWSUVAHAUiHtICrEkiFtsNNCwNliqgQoTISgUpx2Ga5RiOXUiSCs204aYZHOpMGFVc6U4RFzqqy3uhLq5AabagVao7qghKrOR5RpwcDSes6zE3v4A4yZhpEsk4qeNDnaOQxhwpgZqUGTJRLTWat6RRoUtiLuapk4beV/g8/W1V5f721fv3XzW56XPuF/5ZesElGHiW3tjysp6aCnz607cJ2aPNH7L44lfWlhp7G1WTkdKCJMGVcRd/fe/f4ZvnzmD5sM307/tWD+BF+29GDXUsmHNsobJbNfByhqAYoeucwQNn/w6BtA2llkGtyEwvr8gGeF6GKmsQMwGWWIXCLcAbWzi679XIwxoERjAk1x0RhTdjiwOlGYZZCL1SRyJWkYomRmmBS6MpLvT76IxGGI36mPY6SKd98K6DbDxEMhnDIKZ+nmA42IYfB2xB5UUBAi+hs9mhKTYz+mk3mjB0lWUK6MZOSqDrezvxwQDjFEymM9TqNcYBoB14kYRoVQws1itoVkzWGWDtfpFHq15jcsEduV+GKE0RkzsgLciBv0Peo4UOHBSZvANEJmO0TZMZDFm2BVkn0qCKnOdYV4ITRCiSykYOJCf8B58A5jlQFEjThLX/R+MJLm5s4++/di/Org9QaBa8tIAThPBCn52TqSogXoipm8yAiPISKqbGCJDU7aiaClqNCmxdZ12YC70e0oJ4Gwoa80vouAESzUaQC9joDtEbuTh40/fCWNmDWFaRiSLzNGg2m8jyHNPpFDPHxerSCmr1BtIcGI3H2Or10F5YZDJO0zLY/XZnU9TtCvI4hK7KjMtAVsmGLIPL00zIs4u+630qjke/9foXvnC7JBo+Nd8Tz4RPKcHAM+Eulef4tK3Ap48fl93puX+jcfnPt2tae22pzc61OxrhfH8bf/7Vv8eocLG4v4qaZeNlN7wUi+oi0nGMhVobi8vzkC0ZvA5se5dxYfAoHtu+D1zFBfQZRDWHqsqwjCpU2YYIHUqhQ0hMJP4crt/3KkjpPMTCAkdxRrzMbHgLZ4LMowTBEIUugzPr8DMbg4jHuhvj4szHxsTFyPcY2Y3zJyjGfWDSh+g6DAyk7gyB58CZTeC5LniugGWZCLwA09GQyf/YrF6VMT83Dw45283Tguy4M6iaxna2o8kU46kD27IhcRwi34VYxFida8BWBbRqFiqGBoVAjyDAoFa/JjOiH71oVJDECRJqh6cJ+3dkJcx2+NKOWyFj9JP9sCjCtA3ImgqB/AoEickMeZ5qIzK/Ap7MiCjAiCSFj3MHkihmCofheIrzl7fw91/9FjpDF7xexcgN4KYpZoHH7KBNRUbTtkB2Q8Q7ECQeNctg2QSL1QpsW0OjUYWhygAvojOewYsSyLoJs70MBxpcyUZnMMGV7Q4bgawcPAptYS/kWhMJBSsVBayKzdIoB/0B83E4eN0B5pVAdZgFIR48eZJ5KbRabVRMAwaNRphUkoQWMeNdMLdGkYNBhEeWcgHKw+4n3uzjGI5+8bWvvHn7afvLVZ7YU1qBEgw8peUuP+zZVoEvfvy4Otkc/oSSRXeqfFZtNWwkcYTLnW3ce/oMvnLyJFABFvdUsW9tDd//gpejztfgb8+gcDwWVxdh1g0kcoRN5wIeuPg1jLLLUFsRoHnQTOIfUNu5BlW0gViFzjfhDWTsWroFuxe/B5mngcsoAplCekRwWYZoOoU36MG0LXDVCmK9hm1fwqnNKbb8FNsph54Xwwl8uJMBOH8MwR1CCRwIgYtgOIQz6CF2Jwh9l2n+yXb3H1j+g36PEf3IfbBesdGo11ksMBH6aJY+Go1gVCzIqoZNmpn7IWvhK4JIDEgIeYS2pWG+WUGjokGXZFRoQSUiJUdpgCqzCSYgsNPhSJkDYZwmrOFAsr5/AAMEIEgSKVFThACFpkBSZci6zoCJIMtswaWRAjkMMRIiWRgzNQDPQAfFKId+hMFogkfOnGdgwEt48GoF4yCCG0YY+zNIsgBNEFmwEqknoiSGUTGg8DxLLdy3MA/TUlGr2+waZl6IkRuyxdust6C1lpEYbQxzBReudHDi9Eksr67AnluB1NoFa24ehl1h45QgDpGQ3NFx0Kw3sXfXXgZqWHCTKGPsu9jc3kZMhEbTgqlrrBtAgU/M7IlYBRT4VGRMiqmR1wIRTrMcYpZeiqejO+268iflyODZ9q30xK6nBANPrG7lu8oKsAp8+vhx01Ccn7bl4h0in+qWoWA0HOCxC+u4/+QZnOl3kagFVvY18LKbX4wb9h1FjbPBBeTdL0LWJOg1Ax43w+XRadzz2JeQmCMIVQ+iEcOwwL7kVcGAkGkwpCacnoiWeQzPP/YayMUc+ESl7TNlBiMvEoQzF/2NTeiSCrveAOw6pqqNk70Ij207GMQcum6K/sxHEIYQixSWlCGfbCMedTDtbiCYjhE7E6hpDC6NmCNglpAsj7T9HAb9PlRNYYZHrWaTLTYk8YvCEBXThO8Tx0CCUangSqeLiTNjO35T1ViaoSlxqOoScx1s2BpMRYGl69ApWIi8/kWezeOpA8A6A0nCFnEyC6KFXyBQ8XiHgAEImuVz9Pdppy5CNch0SNtJFtR05ilA7yHXwIKNDnZcBKnFTwTILN6RFVJn4L5HTuGr9zwIXq0iFVRMvAizOIYbh8jyBE3LQkXTIBD/IU1QadTA5xnmaxXM2xZ0XcL8Yps5M/bHU0zcEGFWoNJeBF+bR1FZxKTQ8Nj6Bk6cOon2whwW9l0PfX43tEqNhSdRdyeKA4wnYwSehz27d2Npbokt/KQ8IUdEXlXhJzGm4wnyJGXXYlIcM5FReY7ZOlMiIwGCIk0hU11pLJKSWoNPM2/219PB4D2vv+WmR8txQfmFVoKB8hkoK/AkKvDpX3xbXQ+y95ti8X9oOidRy7zf7eKRk2fx6LlLcLkc/XCMhdUW/rf/5TVYrS9iyVrAbDDe+cKumBBNBT7v4IsP/DVOdO6F0AgAM4BmF7DMHTIan8qoafNIAxlOV8Mrv/eNqBj7IaPKVIzIAyCnlr+LzpV1cFGO+YVVCIqNWK/iQsjjW9seLgw99JwYw1kMUTNRsyvgkgDBeBucP0T/ylkU4QxcFiGdOTDiAOFoCN9zEPgeM/ehBXU6mTA2PgUALS0tsDa9LHBsF1s1Tba7J5MgAgO94Qj9wQi6pqFRqcIZD1HTJTQMBVVTZv4CtqqiZtusnZ3nGQsTol07AQCSEAZBwABBxJQFOVRFhSBIO8CArIlFijUmgFA8bkesMa8BUZShGhYDAiInIqIxgwDIFJBElsfMRyhn10a8htHYwT0PPoL7Hz4NudJGBBGOH8NLUgRZzBbohmWjomosbZGUmtVmHXkcYdfCHJQ8Q7NVwdzCHCaTCdwwZWAiFyRo9TaE+hJQX8KMN3B+s4t77r0Xy7vXsHzgGCrL+yCpBmRFZCBoY+MygsBjHZ9jx44y8Fir1xGlGbw4YWAn5wV4M5eFOtHiT8oILs+YS2JepDvGSBoRLDkGligciksLqAIPPomG3mTwQVcIP3bHC17gP4lfg/Ktz4IKlGDgWXATy0u4dhX47IfevKwW+BUT+b/WTJGnL+Dh9jYe/PZJrG9PwFsmLvcu4+jzD+Ff/eAPoCLpECMONdNiDnoyLfSGiED08Hv/5XfRS9fB10IIZgbdJtkch4piomkuIPclrJ8b4Ptf+r/jyL4fQpHWwSWPp+4FQxSZg17vCvrdHq7bvR+yVkMmWZjAwDe3HJwIOYxzGQkUxJkAcgoOZzNwkQ8hdiHnHrh4Cn/Sg+eMMOt1oHszjLbW4U6mzLvf0DQ4lEpIbfuCY2BgbW2FdQ5od1xkEQwi7iUxchormBZmQYBef8ha3M1aDZHrwJA4LFQNVAwJtiaxnbapaWzOrZG1r0RL/E4yIJEgyf6XyHtxmjKyHy2WBAbI9KdIs8fBCMUSk1ujzgCBqCiMtMcsk/nHCYTkbEhtc0ViIICSEAl80O574rjsPL9+77dx8tw6eKPG1BdeAibDnIUem78LeYaaYUDlRXACh1qrjtl4hNX5/5e9NwG2ND3r+37fvpzv7PfcvW/vs/XM9Egzw0ijBUlIYBMbAynJNg4mOBAz42TiAAAgAElEQVRVTIhtcEiqXKmSy4mxjcsxSBjjxBA7IQGZAAoSFjL2CAkxaDT79PTM9H773r7r2ddv/1LPe4aqVNmOU6UlrdG5U13dU3Xvued7v3PO+7zP8////isEhsbWyXU1qjhqd9AMm8E0IsbErCyRSP5E6xRpqcH13X2+9JVnePDtj3LqgYcxqst4XqA0EEJK3N65qZwX8v/vfe+7VdyzSnt0nHkREEXY0vUoctIoUVhlEVEqmmKeqrWQa5OCSbof4oKQeyOkSBFN2sJzjsPfywa9n/xP3vv2y///vYsWv/luWIFFMXA33IXFc/imXYFf/+mfeJtP+otOOnvc8nWiaEb78JDnnr0ERonyygpffulZvuf7v5PHLj6EHuVqcxcfveubmL6FVjK4cnCFX/3crxAHE7RKgi2FgKdTsk2WSsswc+nsTHj7g+/i3e/8j7HYwNJqpOMYxywg7jIZ7HFnf5tqtUZraR3NrhCbNbbHGl8+nHA1sxjpLlEqrH+NLM4o4ggri8mnPdx0Qj7p0jvYYdg9YnJ8gDMdMO0eE89m6uQvoT6dTh/TsskKqNXqyk1g6jlaJmwCKNkWw0Ef2y8pn32UFRwet8mzgnqlrH6nb+ScXGngmbkqBsrS0hYwkK4piqBtzZkAkmooRUAUherUL7N06UxIMSDWQkEDK6RwlmIU4rjTsF0bSzY918W0PPU3mmQg2GSSVaiLo2CuM5Cfk/yDcDplMByzc2efp597iRv7x6RGCd0tE+UaUZoziqYIzM/WYKVehzBWOQjVepWDvV0eOHeGVuApvYAIDQfjKYVmMAojYs3Ca51gLzSgsY5WWeb63j4vvf4Gjz75bjbveQCj3MBzfcaDAf1BnzSK6PXarK+u8PBDD6nCR1Ic5SZEogvJUmzHUwWNWDEd0QU4LmKTlJZHKl0CQ1dcBBm9qMTHLFdwJts0lM7BLNJONhn/tH0j/fhHPrKAEn3TfhB9DZ74ohj4Gizi4iG+dVfg137mr3+wnMb/U6ClpwxXo9/vcGf7NpdfvUajucnKqdN84ctf4of/sz+PZ+nYuU7FFeqgjls2MUsmhafxqc//X/zh639IUc0oggKngor4DQwfK/UZ7sc8fM87+N7v/nOYeh29CMhjE7vQMNOIdNbhcO86YRKxeeo0lutTWFUmRpUrg5xLw5xbuU0vkT0sJyvm7WU9TTCzmGzQwZj2yYZtRoc7jNpHhL1jtOmAdDrC1HKKNCaOIqazCNv2yDSdZmOJ5aUWRTLDIsXWCpVEqNwHtk19eVkVA7t7h2rzlk2/ZBkEFmw2qwSOQHvkz7wjIMI3JVR0LdXilva/jAqkyFLzfoERKW2AdAEES6yrroAIFy1NV0Ah0QxYtqt+v2m5SjMg4wJdMxSmQbo3UljI48ppWzQJs+mU/mDIlZu3efHSG9w8aDMtbKygTlIYClo0jUPiZErZcVit18lnoUIee2WfnZs3ePe3PUbVExS1RZIlTKOYJM2ZxjGZ5VPZPM/OFKZug9SrcnV3j91Ol3e87wNUVjewgqY8LXrtDpPJiDSMGAy6PPLwg2ydODE/4csfrVBJlrHAkjTRQgikKVfiTBndSJdG/pPCSQSl8qCi6ZAOg2gLpGiSNRZLpq1luZFEz2bdzg8vugPfup9jcuWLYuBb+/4vrv6rWwHtt372b3yvF83+cYl42XR0ev02u7duceX1mwxGMdg+p+49w3d91/sYdI6x0WgEdSp1H7dsoHs67bDH//Ib/yv70SGxn6IFGoWeUbIDjNhksBvy5Ns/wIf/1A/SqK4zm8XoGDiGgy644XjK5GiXQe+QQDz/tTpmUCGxyrQzjxePY7YTi0PdZ5wK4jchEdb/ZIIhp+xwSj7u44UTtFGXuHfE8HCP4fEBk/4hjlGQRzM6RwdvevwddeIV9s2pU2fU6b3iWqTTIY6eq9m9uAmkM1Cq1SgMk+5gzGwWsdqo4xrzyOLVeomSISdVgTFZ+L6LY1roeqEsi3MBoaYEcMInkE1b9AKyIYqlUE7KsvlJN0GJDuXjTNMwxTpoOWginjMtlUkgKGIRC8hjxXkyhxZJOz6OlRZBvPzdwYhbu3u8dn2b127eYZSauLUlMt0klxhlMuJ4SmBbrMnsfjSmKWFMtsGNq1d49MEHadUCqpUSs2jGNEoU2EhgRUbQwFs7w41RQWjXiRyfSzduERsmj7/vOygvrSEpVYPhhG77WJ32p+MRWRzy6NseYXNjfX79osV4kz6Y5wVpLpwDGZkoKQSmolJaiqcg4CLBTkjRI9hl0ahIQaBJJ0G+8gLPNggMZt29238zu5T/g49+9LG5d3Px9S23Aoti4Fvuli8u+Gu4Atqv/b2f/HMrnvPzpTypo2d02gfsbt9gd+eITn+i2swf/oGPqJZ/OpkgNHvB6FZqHrXVAKfi8Pkvf5Hf+eLv0mNMWtJIrQLLdkjGGVE/42TjHH/1oz/F5so5tNyhICHNJriGRT4ek48HHNy8pk7RjY0TWEEVyjWmusd2aPBiO6VjVBlgMUlyhfeNs5zZbIyepRSC2Z2OsaYjwqM9xnu7TI8PmPXb6FrMbCQjiA5FEinynkTy5pi4QZUTmycZDfpUXQMznVH1HeX1P+r0VECQV61QaywxCWOOj9osVSsq6rfq6Gw0AnwzVdkEMhaQDV7oebrxJjfANimEEKi62zL7zsgyQSPHKu9AbIQiNBRhnRQD0pGQjU86A1KsGOqxLFUYOJJPMHfgC89ZHYOk0xDPQqXQn0yndLoDbh8c8srVm7x0ZYf2tKC+uoJbqjAbT9TPRPGUVjkgEAdDmrG00mI8HdPrHPOORx+hEYgA0OCoc0ySFGq9xpMR5dUtrOVTXB/CzKvSmcVcunaDpa0zXHji3ZSaSyoMqdPpMRyKgDNnMhriWyaPPfp2lpYaTISAaJqEsRQZ8zFHmgiHQgoeQ4kEleUyL9ToQ62RY5PIuECil01L6QVkpKC6IpLAKIWVEB2T8IVk2PnIj7z/yWtfw/fH4qG+iVZgUQx8E92sxVO961ZA+9W/+1PfVynSXyiTLsfRhNHgmBvXrjCdRoSpRn1lnfd+4H04tmTWCe0OlbhXbpQoNV0yLeGpP/oCn/2Df421VOJoNiLR5SQco4UG+djgB/7MD/A93/X9OFYFXR7FyFT4kKjZ80Gf8eEd9q9f5cSpU/iNFYW5zTyfLh5vjAq2izrHuY9I0cTvLvY8aSGPRn3Vlo9GQ8JeB200IOkeUwy7FOORYgyM+kck4VD9mzRSpL84zdEtj1K5zvLqGiYF4aBNYBR45hz72x0OVfehvrRMrbWsNuWdnR2qvkvFsQnMnPWGT8M38JW6f44MFhW8bPDywSSbnBQWE+lgmKIREEmhHP6FTig2gGLuo89yFVykiqPizVOvIJAFwmPIqECKAU/9nAo5MkQ8OdcKRLNQbYzStWj3BtzaO+DyzR0u3dzhYBgTLAnhz6eYRfOuQjSlIpClRoN4PObMuTPc3LlFNJvynnd8G0aWEgQew+mYJJHxRsR4PKS2cQpz+SzHWpmhXuJ2u83VnT0eePwJTj7wCGa5plgGe4dHShcgI4Le8TFba2s89va34/oOaZ6iWZZKbxSAkixBEmeqEJBCUNr+f9wFkL8FY5xKVLMkPArVUDoDyn0xHxPIeEHunSN/p8lk2mv/jcxO/tFHH1t0B+66T5pvwBNaFAPfgEVe/Iq37gr84n/3Y09Ui+zjXhI+Go26+nBwxKDfwTBtokzDrzd59/vei6HnirkvHm9p91ZbFby6TZxE3Dna51c/85vcFhW/ljCJUtI4IxzknGhu8WM//CM8ID70oI4hgrE0gjxUp71i3OPpz/wm0bDPxbc9Sm3jNKldIi1VOMhd/mh3SK96ntCtk2kaYRwxm02Jk5hUPU5GOpsx6/fIxn2i7jHZqEc86KvOgKMlJJMB4+6h0g6IXz2XTdX08EpVGo0lPNtkeLRL07fwLPH5u4rAGKcZ9dYyfqVKvb7E3p1dqr5PxTHwiFmtujR8U1EIRTQoRYqUAdIlEMCQOApERyAzfnEiJHGqCILS4lfMgSRW9kNdYYtz9FzSDfP5CMA0MT1PCR2lGJBcAJmsi/pfdcjfPB0nSabGBKPxhP5oyq39Q16/dYcvv3qVfmpSWpJCxsZKUiX6TNOQmuewXK1SJAknTm7y6huX8V2Hh++/D18IioFDdzjAsD067Q7RbEywuoWzfg8jb43DMOfm/gHbR20eeue72XrgIoZfVgXUvggtgXG/T/+ozaMPPcTDD11QokEBEAmaWjIJVGGDhCblcyuiMecliAYiT+edAal8pEuidBS6piKXZaQi9kLhOEhhJIWBcoKkCU5efHpytPNjH/3Qe26/dd+xiyv7963AohhYvDYWK/BVrMBP/xc/UHeiwV9youjHHC072Tu+o4tjSyGBTZeNs+e598K9IGAf28WRlrZpUW4E6O5cGS+yuGcuv8yvfua3GBcJ41CoczluARdO38uP/uBf4vypcxSahiObkLSJ5RM+njE8uMWvfOLvqwjghx68yPLZ+zHqy+jNFfYLn6eudbhRrLB8zyPkeUKWxsqz3+91cByTPE2YjUdEkxFFNCUadNTsvwinpJMBXhYqa+HwaJ9MuhbRDMvxMd0AP6hRrdbVz2bjnjrlVzxH0fH2jttKgV9tNCjXG7heiWg6pSRdAQucLFTFQKtsUSvZc198XqBJuqCuifl/HgLkCD1QTv4GMgCX7oE4BiS9UBIZ5XvEUifFQy4MAmEUCIdf9ASOjeN4KqRJkRkL2QSF1P/m9+eFKgTiOGU0ndEbjtlr93ht+w7PvXGLqe7jNZYYj0P0yQzb1MjymKVKQEsSAoVEuFTn9etXaNSqnN06QbMcoBsFx70ullemfXRMEk7wWhtUzj5C32qxO464ubdHL4w5/8hjbF14BFyfTq/LUbdHWhT0jo6VJuHbn3ySrc2NOYRIigFDYETzCGYZN8kURTdljCIF5Px1ITRFgT4pxkBQUvkGgooWeqQ4DpR24M0YaNEQqGwHSYMMZ1fT8ejHf/Q9Fz+3gBB9FR8K36Q/uigGvklv3OJp3zUroP3tv/gdDW1afJ8RzX7cN7OHe/0DlSYnJ/H7Lr6N1RMbOJamfOmOytDVKdU8/GaAqcsMOKUbjvl7n/h5bh0coRmFOsVGfY3vfO/jfMe738taa4W1jTUyhdx1ycURMBnw1Kd/nSsvPK1S6k6fO8/mfQ9RP3kPaaVJz13mxZ7Gpy4dc+pt78R3LeJwok7fh3d250p9cmLB3op4MInIwjHkMVk4Jey1yY/3mB3t0z3YZTzsYRgFju2TpBpLy5vU63V63UOcdErZyim7JoXpsXPUUeJJwSGvriyTxLFS/8tJX1IKmfbZqFicXK7imXJq1RVTQEiA4Uyigt88zVpzC6Fs9pLaKCr5NCvmLgJlD0yUde6PiwhBFwtHQGKLdcvG8Vw8rySGQhWEKPhkZSks5iOHKJI0wojJNGY4mXLQG/L5Z57hjf0uoVVi6eQ9jMYhw719fFP8/1POCHJYt1hrLaGbBddvX6cclLj40IMqW2EWj1XKo+UGdDpdwmEfp7bKyv1PsJ+UuDNJuHF4iFmusnHfBdbuuaCsh73BgHavp6iQ3aMjXE3jO9//fmrV6hy89KaAME6EtZCr147kI2RFRq6JuDFCMhbmgkJDOSrmUVGCb553XCSOWs9kNeYx0CI4lLAm5cSIwpGZRH93Vgz/xwWE6K75fPmGPZFFMfANW+rFL3orr4BI0v6H7//TT/ha/LfTrPeueNa30ySkubzKytaGCs3ZbDUwxC8fhSxtruM0a6qF7rgljrpDfuZn/xEvXbqGaWgqfrbiePypD70Lz9BYatQ5uXWScq2uUgkd22C4v8uv/7NfYrNVV4ja6uoazROnufftTzDSA/rBOi8MDT63PSTy65w+saZ85jYGcX+kTqIzGQMUCa5RYIxnCk2ca7niCvRu30Q/3mZyZ4dJp0dn0sYJHLI0w0ht1pe2CGoV2se7GPmAtYqNb2nkmsO1gy5OfRPfk05AgUNEpbFEYpbmccfTLqd82GoEClE8n2FrcxX9bEyeyQhATrDSKZjzBAR0JOp4EQfKdcjPqB3+zXTEPxbF6YIytk00GVmYpvLii7VQ5ASWaAjQlAo/TIT/L8JEm+k0YzAZ89qNq3zltUvsTUL2p7B67hGcUoOd61cJ+/vUnYL1oMqyV+fM5ia94R69yQHTLOZd730vRSGWUTnFj0gyjetv3BDVIY5Vp7n5EDtTh+PM4PZ0TP30adbvu0Bl5SSRZrN/1KZz3GXY6zEd9FlbWeKJR9+myIxeyVVaDRnzyElfJv+64A+lW6IVRFnEZDImiUMq5bJaM9FJCI5ZvpSUQkBEyvqpK86AEAnzAhWKJEWBJW2i8eC3k+Hkpz76HY9dfyu/XxfX9m+vwKIYWLwqFivwNVyBv//DH36AfPzXw+Hxn8ij0fJsEhn3XHiAXM8xkwivSHCKlMZKixMPXmBlcxPbKXHcGfDz//iX+KMvv4LvGtx79iT3ndlSbefu0b6K/S2XyzSXWjSWl2g0K4z2d3nly09zZmuLwjRx6w3FNSi3TpCVVzmwWzw/MriUl7i01+b86VPYAunJwBJM7rDPmGS++Y9HNHUTyxAgUUj/+Jj2zSsYxzfJ2m16B8fEVkpltcawP8LOPTaWTipbXbe7g8eQlcCg7vkc9oeMc5/QqeM5FoERUtZT3FqD3G8oz7yXjimPD7l/o6X88SIUFD98miWE0wl5HqML2yBPlTpe2QhVbPGbQUOS0Cj/K7P/7M1xiyAV37QWWo7EABtvMgccNM0ky2VeLoFOMpqBRLovsXAXpP1vqlP5S5dfEU8H/+rLz9FObM5dfBetjTNs37jC6HhHFTFb1Qanl9doVSocd7cZxm2swOF7//yf49FHH8evmqDLOEbj5a+8zGd+41Pksc7mmYtcut3j9hSSyhJbD1+kefI0pdYGw1Tj5u4xk9FUWQtnoyH33XOehx+4n8CX0CaNMI3VK1XYBZJeKN2NaCZC1ZjBbKK0AJ5kE9i26gyoyGkpnNSXpoKl5I+KNVZoYolyFhuiKhewiryw4vANfTb5CW/n9c995CMfmVs5Fl/fEiuwKAa+JW7z4iK/USsgHYL//kf+9Ckrnn6fTf6Dw+7w4SAI9PP3nKOzewtDuP/hhOWNFdbOn+Xsfffi+iXCpOCz/+opnvnKiyp4ptWo8MDZMzgGTEd9RoOBugRJ/ls/scE9957m4PpVDm5d5+TWCYX+9Wp1Guub1FZPMXMb7FtLPDe1uWY2eXW/x/raqsIJZ+GMUiaCs4T2uI9umiSzGTXLxigyZtMRnd1dejvXcUZ75L0uh9t7FJ5OebXORObnWomy01A2vXh2TIUhqyWLwLTYPu6S+k2mRlmNJipWhm8kFKZDef0MlWqVUjbjfBlatkZgO1i2qTYqETWKMl/0AFoh7fBYiRZFIuEIXU9m4mIfFBSwJuS9RBUDCo8s4AOJVVaZBFIMCC5YRIO22vQ0zcJ2ZaNO1VxewoMKzVIAppHM8be3efHSK7iNJs9cep39ScbD7/gAjz/57Rwd3uHFL3+R9u1rnKhUue/kFoFvs71zBbus84E/+UHe9yc/hFfyyAsR7wnQyIPM4cv/5gv87r/8LKVai6sHfV7fH+Gv3sOD73gP1bUN9EqNYWpx62BMu9+j2+3IcZ3H3/4oG2trlDyxDupz2FAmsKT5iV6wzGI/nIhWQvgCtjPPIZCN/48Ji4rRNOcLSOdlXgzMdRYymkFGMIrPgBQD2EnUN2bTvxO2w49/9E8v8gq+UZ8bd8PvWRQDd8NdWDyHt9QKyOfv3/wLT5QtrfaekuX+rWgWve38mVNMOvtM23v4pFiuwakH7uHMPWdxPRGPjXjp0mWOjrrEUazEXkLlE09+nkQK7ytWsKBcZm1jlfPnTnH91Vfotw84ubWhKHe5adFaO0l1dQtq6+w7y3x5qLNdWuPGIMJ3fCqV8txOJrNlDQYiHkzFnuZgZRnJbMpk0GV8uEfWPSTvbxMeHTFtDyk8E6tWIs1lc/EpchlXCNJ2iDc5ZKvikk5ntKOMoeZjVFfxHJPAzLAKSe6D2onzrG9sMti7wdvXK2xVHGpy8pUNSrr/WUI8nagYaCEeZlmsxgAi9LNsS51wZeav2v5FooSZcrSV8UIWp8pVIIWAtL1ldCJjBVHYicPBtF0M1yIsZhS6gfgDYqH4GDrHnS7PP/cc61tbXLu1y/Ek5v3/0Z/h/MW301hZF/sBVy+/wq/9s19ieHCHC+fPEE4HDMd9PvinPsj7PvgBEi2lUq+QZfnc8mcE6LlJr9vltz75f7DfPqYzTZkUJe69+D7O3PcIernOzaMuR1O4fjBmv9+l3e9Qcmu884knVdZA4Dv4vqmIg4ZuMxO3SZYThlP6ww6iMHG9iioUhb0g1y7ZBrIwsi7SVZGRi4I3FvmczSCpjTJlEPBSLrRCFHPAyZPUisNPmXnyV37oyUfuvKXemIuL+X9dgUUxsHiBLFbg67QCH/sYenrpu7+7SJKf21xfPb3eCOjuXmd4eJt6o0RjucGZs6dpLa+o6NzrN24psZoUA2kim2CmhHyOnHBFUa9plMol1taWOX3mBFdffZnJqEetXlGiM8sv02ytU26uYyxtMaxt8fzU4uUsYC8xiaYFJ7Y20YqEWbfNUqVCkmYMRlPF8h/2+worbKQz4uNDBjvXsdM+o91dkuGM3NZxqhUKJSA0yDNJxDNwkh5a+ybnGlVmwyEjzaZTOKooERU70RjbSMlMh+XT93Nia4vXnnuaFiP+7He+Fz2aKnuiOApkHCIiR9EsZDIfF7YB8+hi1exWsCEL0QVInLJseIq5L3+SHBEQShKhqOolrEjiigvDwlB4YgfNMSlcnbgAyy2zvLZBZ9DjpUvP88Ybbyh8cY7Bn/nIn2ftzFkKxyQSf39m4JoOd27e4Jf+0cdVXHS3d4gfePynP/qX2Dp3Sin+JdJYuhaWbmPqrnCoKPKIp5/+Irf37nDhkW9j68yDaGYVzaqo/INRYfLp33+OL7+2ze5gqGyZrcYmjz/+TsqlqsIbO66MRQwiiXLGZDAeE0YzCk26JwVBqYJtuUo+4dimEmHKl5z+cwFL5amiOtqK8DjXD8zHBKbiQYijQnoEgWHiZNF1bTT84R9+36Nf/Dq9NRYPexeuwKIYuAtvyuIpvXVW4JMf/rDxh+Hwx8sl9yfvO725occjLertEc36eJ7B2nKLZr3BLIpVal4Yzj3v0/EEU4dQyICmEPpE9V2wsrzM2voyzWaN1y6/RK3q45Uc+v0Rsl8uyyx79RRGc5N49TxvFFU+fzCha9Q5bIesn9xE4EhiH2xWKtimzXA0IRY4jaETTnok/TZav81k7xZ6OsaYThntdRnFM4JWC90NmMQaJb9KycnIR3voBzc4VQ0o4px2oRN5VcxyU20w02Gbsmuh+2XqJ87QaC7jEXF0+Y9426k1nnjwHoUxlrylXCxyUagKAfk7jUMlJpSNUNri0u+W+OE5fEg2WrEjyrhAhUCSyyIId0ArMEyDVC+UnsJyPbBscsuGksvS+km8lY03j8YRYTSm1+8x6I/QLZd7HriPWTJGczLl4HD1FhSWGktcvfQyB3s7JFlIY6XOufsletjCtB0MLOIkIY3lFG/iWhppPGY8maBbPuXqClGUqUAi0SloRpmJVuVmP+R/+8y/4rkrtzkeJZw9+wD33/cg5aChxJNisZSAJXEODMdj4ixjJB2ULKFWrePYrjQvVFdCrKuyQMJckIJJAqaExyCjAOUckKJAioQ0VJkLIiAscvkeA1fX8LVsWEyGf+v2Z//Pf/Cxj33sTYrTW+c9ubiSf/cKLIqBxStjsQJf5xX48e///s1SSf+Js1ubP7hWLy2NDm4SDo9IJ31828R1HcbTqYLbGHJSS1IGg5HiAsiJbt4VECuZxvr6Mhub6yyvLHHt6muc2FpVHvNuuwuFQbPSpNZax13apFi/l22zwRf3huwVNW4eR9gyJnBkpJ3gmTZVv6SY/b1BHxHdReMOSfeAontE9/YN8jxiySsxvHNMd9Cj1GiAXWKaaLSWV6m4OeHhVYo711kPSmoufySz+Iow/R1liRv1jllaqpHpNqXVE1QaTequybI+ge4Obzu3qTgJChokWoE8VTqBLBLL44xM4EKWTibBPDqYpqH2fhXPk+dqjq5lhXI5FEUqFAHJ76EwCyIZI0jr3PfRLJtSs4m/vIxbaUp8D0lWYLuW6j5ohonA/zXHJ0tnTGdtMr2PaZvYrGBqDlkekoaxKkg0x2I66zFNhipW2DQ8itxWhYlAptJ0SlGEJLF4/j0qlVXS1MS2bAopNAxLBjZM8wpTvc5nnn2RX/vcsxyMdC5efIwTJ05S8soYmqFCqyw9I4pHzKIpk+mEUEKHTFe5BqQASMQuqc+1EbrkKQhfQJsnM4owVNZNRk1SWImIUqKOpYMgGgzXC1QxYMi/9SI3ZuPPavngB3/kySe7X+e3x+Lh75IVWBQDd8mNWDyNt+4KfOxjH9PdwfH9tUblb2ytLH2fm03c25dfYHa8R5ZMVKtb0LECyJEPdVt49qP5aVJOv/JBLv5+OWWuLrc4c+40rZUlrt98g5WVplLitw+PiacRFa/C8uom3tIG2vpZOt4Kzx1OeXWoc2NmoZcrlGol5SSwDYuK7VFyfabjAUUeE/YOyHtHjHZuqKAiv16jbLl0bu0yngxxfJ8w1Uk1m/X1DUpmSO/WJbz+Aeu1BtOkoG/aaFXx4Av5z2TQPWZ9Y5VxmlNe2aKxvELJ0njH+XVufuUpWlbCoxfuQ0+llW2ShjO1UUl3II8ipR9AE87A3GaorIOCLNakcMrJUxEUGspnn2YRmlmQaRm5kaNJZkLJBduSKYKydP+KlnYAACAASURBVCayuXsBSSZMQfHj25iSYaA7aDjohkOaTojSNrP0AFPYCvqyEuiF0ZDZJMWwfAWBitIBhTFTQjzbqmJpZXX6ppBi4hi0RBV4tl3Fc5YwjBJZElIkE1UwyO9KtCqDwuf52z0+8cmn2Rl6PPGOd6oukG87qmMi4ctWMSNPhtimvFakOyJjA40ogwidRLMoLJckt4hEc6kbqqOQSky1qSvQkPAFxJWRJZGCNCVRpMKUSn55XgzIaEEGEfHsZjJo/9kf++C7vvLWfWcuruz/uQKLYmDxeliswDdgBT75yQ8bwzuPv2NrfeUTZT175OD1V9h/7SWSqE+UzuacfflPhHRCyZMQmlTmwdJuFktYRtl3OL21wb3334Pt2bR7B6qrILP2SX/MsNPHMWyqtSbr99xLErSYlFbpGA1+/1aby4lN6Hh41Sr9UAA1GU0voFkqo8UzBt0DtHGP+GCH41tX57z/1gqOadO9eZNBr61OlXFSYNqB0jtY6YA7l55hiYhapc4wN9SYwK630FUwjk4czVhaXiazHJXeZ5fKNAKPC+sVnOEu4d413nnxAQVkknG2gHvC0Vh1CORPIomFErMs7AFLx/FdtcGmIhyU4ORERgOS4JeR5hG5nhJrEfXlBn7dB3EQmCbj2ZTCNsEVHQHKFeH5JUxdYocrmHqAXvhomk2WR0RJm/54G8sC31zGcx1yLWQ2K4hTQyUphkmHMDkkKJVwbBmbLClhYxwNGE0OKVfkxF3BsWsUuBimr4o2R9n7MuV4CDWbo4nGztjj5z75AsfZKhceuki9WlJpkHYRoYV9lksaJ5YDVmuB0pHESUahO3SmCVcOOnQmCYnpM01twsxQOOQ5pTBRXSURaMqoScYCMxkxzKZKbKi4BBJ9rCmupSrEqrY1CXtH/81ffs+jP/8NeHssfsVdsAKLYuAuuAmLp/CtsQK//Mu/7F64555fiIbtHzp+41XtzivPMu7sECdDdXqb27/maXQSOqtOwbqQ44QpX9Co+Gyutzh77gyObxPnIXEYKsV4MkuY9MZ4lkW5XqO+toZWaUF9k6KyyY3E4V+8/Ab7EdTXt9juj5Wdcau1Tisoo83GDA+30Uc9OldfJxn3qS430BprjAZDwsN9Ooe3KbsOluYwGs3Y2FhDmx7Rv/06p6plqsur9HWXo6RAD2q4rqs2aRGwiX1yKkK35Q3cco3VZpXD15/j8hd+m+9550Pct7XGI/dfUCfYaCSJjJI5UJDFM8Xbl+hgEcxJMRCUS5I2pJIXTctT4kKJCRYGD0auioHaShW7bDMOJ8zSENv31PcPwwH11YDRpEOWhdSqEmbkYGplHLOJpVUlHYFCl+yDHu3uLZWb4Jqr8/thZeiGLwHBTKdjOv1rHLZfQy8SNjZOYmoyKogYDA5VDoLt+NhaFcsqo5sehhWox7cLQSWLDiSnO5mROQ2efaPPz/2L5/E3nmDzxFnWVppUXNDiNk0v4uLpFi3fwJbcBs1AEw4xNp0kZz8seOHKLsPMYZR7FHYFDH/uvsiSNwmPhsI1T8YTJtOxgjZVywHVUqDIhTKGET2BIIvT2YRiOvx0aRL90I/8icWo4FvhE2pRDHwr3OXFNd4VK/Dzn/xkcP7EqU9oefIXZwe3tZd/73cID29gJiNSUYYrQty8O6DgOsyT5SwDFfO7vtJgY6XJ6noLwxG/fE4UhpAUhJOIUFwBtkFtqYbfrOHWl7Gqa5j+OtPqCv/m1h6v7LRxWye53BnTiQrWltdZKpVYCRx2XnuRwa1rTA72sCwNv9WkKC+TSRehs09v/6ZM2TFTg3gWs9JskvR3YHJEw7GxW+scGyUiv4buBdhS2AgTwDAJajWmmcYMi0DgSI0qQTwg3XuVbzu1ROf2Dd7zzidVV8CQWF0KZqMRJddmNh6jaxmJdAfyZL5h+Q6atO0zSVGUdL5UnfbjLMYJLIJGiaxIMD2TkUQM9wdYjodmpeTmmMFoh3JZIoYTNZrQMo+gtIll1NXcX7DHSTJhMD6mWm7i2+fIM4vCkDm9o7ISsmJCGO2ye+d5Dvav0mxWCPyA4eiYMJoyHRd4dp2NlRNze6PtkeQeQXkFW5coZ0sxEnLdZJgY/Nqnv8QXLvUI1t/GmTMPsbK8hKVNqPoDTq/qrJcLaqaDq3kYmUOUpNiuQ2i69DOHl28fc/1wysRsMKNEokYeNoaIKeUllSdMxiOmk7EKPGo0mriWqXQCUkeJ2FDWVsYFYu/0NLbT9vEP/eUPvfMLakaz+HpLr8CiGHhL397Fxd1NK/CLv/3UUqVe/ifd/vH3Vq1C6732Eree/j3MwQGOmudK4pyI4ObsfLGqKRSvBr6t06qVWGmWKVcDIceogBrJqNczjWgSq43F8SyciovfCLDKNYLaOkH1BKFT5Uh3uT3IuHI444t3OuxOM7ZOn2e5VmWt7DLev8XTn/sMS56LVXZJpS1uN/A0naS7R9TdZdo5QJskGLlGyTaJurep2ynVko+zcZpDs8zELmOVauqEKVN5UayXqjUmuU5iOAS1JtWSy7qb87771+m/8Qyd7Rs8+MCDirioFSLtK9RMWxfRYJYoGFGaC1cgU1F7lmujSyiS2Aw9901McU6CIItTEmLiNMKwdBVXHMUJlUqdtAgZzu7Q7l7GdQfoehffMbFN2cjXMfSaauWLRS+KZwrAVC4vY5mnsayaSkFEM1WRk+dT8qzDcHSTK1eeU1hmseuVK776nZdevs1qq8GF+86qDAg3aGC4LSr1U+hFGd+uYxQOplfm9l6H33/mJXqJS2qtsLx8nxJElryYE+sxFjss+wXN0hJO3iQPHUzXIzdSEt1gisedccFXXj9gaC4xzEpkVkBRGMpSmCch4WxMOJuqjb9UrSg7qSkZD0WKJ0mRuYQ/ZUpDIGMFp8ijbNj/abrZzywARHfTJ8nX57ksioGvz7ouHnWxAv/WCvzCv3zqlNto/tPjfucDppxah8d0XvwS/Vefx4kjzCzCyDJli1MoeVUI6Or0VrJE2JUQ+CZBxcewhUpnqFm1FAJpmBIEZbySie7qqiAImi1qjU1K5VU0p8bUDpjgc5R5/OaLb/DsTpu1s/fTaLYIHIOSHvP5T3+KumPhNsokonrXyjCbYM+6RN0dDm++gR9riELN1grS4T5LJZ1KtYx78h6OvSWmbpXccCjZtppZy8m91lyiPQ4p3EBFH9fKPg0j4cPvfRirfR0rT2jv7DLoHPHoxUdIpxP0PEOTcJ5UuAuhyCyltKDQMmzfxZIeumeRizpeWtsC5RFNgCn6AQkfmiiaX61WpxzUVC6BtP97g5vs7j9Pkt7CcfpYVoxeiFWyiaEHaLpPFM9BR1KM1evLmMY6hlHDkNa7ZqvuTZIIC2EM2YSXX36a0eCQzvEhp8+c5cob1/nSlw545KLFY4+exvVdmitbVJpn0a0ldL2OYzTRshK6VSbJCyZxRCgQJK1GnjUYDqdkeZeCaxjabZolg6rTwmWdNHSwfI9pNlCM4Wlq0UurvLQ7Y2fqMTVqxJqvHCbifBCK5Ww6VgwCCYuSsYm8xqRjIFoNTfgIEmusC5tQU26OimvnTEa/Gx3s/vhHv/s7FlkFb/HPtEUx8Ba/wYvLu3tW4Gc//dSDdrn6T7ph+M6YgkH/mGY+Yv+Z38c7OMDuHOIkEzSrIBZZt22RRxkVQ+iAMRoRmhGrjUXY9H7JV3P52WyilPflkofnmlRqJXXyC2pLymYY1FYx/QaJ4ZNaNmPdomeX+aVPf4Gh3qB66gHcZhPX07n9ystqTGC6Fm6lQp6bMO6ijw5gdEx7+xppr09gexRJjpFOsQhZWm7inTxPt7TGWFDEWU5TTuwiACzA9ytEEpBkOthelaVqAzsb8T3vuMD9QY6ZzRR98J//43+ownnuP3uWdDTDEtKg6CKICeMhhZ6gmdo8d6CiofmCzhNXQaHm84LWNSyN4Xio3BiSblirttScXi9cNCMjkQ1WGzCZ3GYwvAF6mzA8wPWKObkvr9DtRoTTlNZylaVWA8dqUmQBnreEprsq/CgKM8JZpLoE29tvkBdT7uzcIIlz9vcOuXb9mJMnCx55+ymWWmucOvMw40lBfek0ht7A0JahqChL4ywRDsE8kZHUx9HWMApJtDxkGL7OLL5Jq1ZWAVG+0YBUJ05CsEOiNCQsfDrFaZ7dMdhLm4xFrOj6KswojxMGg4FydlSrVbWmKso5kdFUhmvbSkCYqK6AZFpqczaBFFfxbDvut3+i0d751CKr4O75LPl6PJNFMfD1WNXFYy5W4N+xAj/7u7//ZKq5v3jUHz9o1GvcOLxDWYs4ZeVoV1/H2t2G49vESY9ZHjFLc2pBBTfXCLttTC0h1wXAo+O6PqWSpNNpDEY9otmYasmhErg0G1WqjQaVeovGyiaVpRXsoIkmbWPbZCIn7FqL52/2+J9/4w9Yftt7cLbOUqrXGOzt0r7yBkHJxSvPuQF2MmJ0+zLd21eIu8fYibStDQI3wNYhDYe0VuoYa6cZlDcZl1vE6EhejyBzM9HR2wGZYRNKKJFTJfAr1Hydd5xp8fiaT2BkHN25xS98/Gc4v7XOQ/fex4Pn7yOUJEXdULHKSTYkzofYToFbssnsmFE+JMulS1KdK/XTRJEHxZERRZESWApwxzJdPLtGkiY4Xo5upWTZhDzrE6d77B0+TxTvYRiCf/aZTQ0atSWmcYegJOmJFobuK2eA5zcw7TLTsTglLMpBU13ncHjMr/zv/5TA93n/+97HlasvMZkeYZcyzp2/l1Mn78V1KkCA525gGmvoWlXlO6R5SJKEagzhmBW0qCICCHJtxDS5zTQ7wCDENUx0IS3GE3QjU+LIKLcYJQ3a2gUutxvs58tQqjGLJ2hpxqjbVVCieqOpLJA6lqIaks6U3VByDnKBDwlmWiVEWhhSJBgF+XQwIZp+nLD3dz76oQ/NAzIWX2/JFVgUA2/J27q4qLttBYqi0H72s1/8zmGc/pNYs7cS2+F25wg9iVhzDDb0jGYypPvqc4zuXKOIRszECpeJpdDFkcz6cEw6HStAjm7ZBGU5VWqKfT+bDvBsnVrFp1Gv0mw2qS61qLVW1Z+g2sJwK6QSBuRapEGdqVnnt/7NS1zup1TveYjyxjrpeMKdS6+qXIByvYJpusSDI6Z7V5ge7aJPRxiSGxClbG1uqeyEo73bVJtl7I3zRCvniWqr6ALJiWaK3Y8gbg0hADqMFVXBpiz0Qrvgsa067z7TxIqHTIcdZuMeRTzl2qsv88iFh1hqLJGHiep8GGZKlveIs2M0a0JqZkSGiWHWsaSFb5VVi1vEhHmhqRyHyfiIIu+TysYfmZSrDaXFUPkGsvGZGpo+ptu/yvbO85QCE1MrYZm+EnP2xrcptB4lT0fTRGBXwrRqTKc2nnMSx17Fd5ax7TJxOODa9Vf4w6c/x1KrjO8HqpOj2yNWVgOCwMEyheuwhmefwtCaaHgqNdKxPaKoUCJJz/GwqMzpiMwYz3YZze4wHO9RK0v1NSCJBko82O5FpNZpMv9RdiYnudopM3E2iDRJLUyYDodqt6+Vq8qGKh0BSzeVXVPXC9UtyEQrIKwGIRcyt3dqWaa4D16RZlo0eWoy6vyV/+q7P3j5bntfLZ7P124FFsXA124tF4+0WIF/7wp87KmnzCDUPjyJin/g1lqr+4MhR5ORQuhaWUpFT6hrE1YJmd54neGtN8hGfcJxD9sQq7yGloRYSaqIchLC63olBcyZTackkQjDUgLfolarUK/XqDbqVJotqs0WlVoTxy2D65B5Lqlfxqiscaeb85t/+DLDoEX59HlF9ett73K8f5tGs0GaaYzb+5jTQ4pRl1n3GEdO14bJcqOFUSQc7u3QaNXxTj3AqH6SqVfHr9bwiliBgAzHIYtyojxnojIDAgzNZKnis25HPNQwqJgF68tNlXIYj7vcuPwi8XjIWmuZ5dbG3F0RTSjoUejHDKc3GKUT3FqLINjA0JtYToM0T8kF0GN5jCcDXDdmd+9Z9vYvcc/ZC5T8FppZUfAf2yypnCNDugRFn/FIxgZHlIMWeTon9cVZl/7oFrPJNjljHBEtFr4qApaaD+Fa61jmEkXmqlyDKO6zfetZwqTN0tIyo2mPrOgQxTtUapkqMAJ3BYsNPGsVx6oqpoRcXzib60VM08HXK8qBkCVjwrzLON7j4Ph1HHuI50jHQ0SVAWl+gix4hN34JLcGS0z0DWZ6jWmSqG6RoJrF4eA6EuM8TyoUQ6KIEzWBN6m0orlRQMBNQnMs0lzxIbQ4xi4y0bLsToaDv7oyvPNbi1HBW/dDblEMvHXv7eLK7qIV+Lnf+R0n0sofjXL9Y5pbqh+OJ0hBIHx6wc0GgYkWdqgXEzaI0e7con/1NczZgGTcIwlHmIhoT5uT+URlj6aS/ITPL/YxIQg6pk4l8KjWK9QadcUcqDUb1OtL+H4ZvRSQeT5GrUYmNDy9wldutfnizWNYP4dTqpMOx+zeeB3PFR6+y/D4DmbYwc1jomGXfDTAyAtc06bsWHSO92nIRn72Ir3SBj3NIqjWqYj70dTwyxUlcAxzOcnr5OKxN8S7X7Bmx7z7zDLr1TKB66LnMVk4oH/nGu29bW5fu853fdf3oBkOuYQ3mRMK7Yi99osMZ22aq6sElQ00athOU0UTW7ac9h3STNwAe7T7zzMaX2WpsUIQrJPRwLWX1NggjaU7IHvxlCTuEYVTTCNA0xx0zcawc8LZHfYOnuXGrReYhH2azU0eeOBJfPcUhr5EnpWVJVF+piBiOtuhP9rG8xUkgNFol8P2C1hWB8/X8MwKFf8kjtZQHQ3FNZANWSsIhaIYF1TdFRw7UMCmRI8ItQ47ey+iG20oxlCUKJceoCgucrlTY7tYZ2qeYkZDjQ3G4yGmLuMZB09yGTTJHpjbC2WTF9hSpmtKdCmdABGqzi0ZYtbQFbuCJKaIIiqOPUvD6c+NrfHf/Iknn5wnIC2+3nIrsCgG3nK3dHFBd+MK/Mw//91S1HB+qtDdn0x0szRMEnakvR9puIHMjVN8V8PNJniTLuc9k+nll0l3bqL1DjGyKbPZgLiIFKtfXAd5kqoZr8jCVbJhnqm2t8yDK9US9UaNSr1MrV6j0WhQrdRUWFDiePjLLRXIk8QmUbDCb79wk8uJS7ByCjPX2Ln6KtFkgGUGuEaGEfcpogmzfpek31EtZCH6NwOPQ+kiLLeo3Pso48ZpepmpkMoemVKoi37BMSzEhNCXToHho2U6Zd+kkg548lSLezc2saVFnUzJpl2Obl3imS/8a7Zv3OCB+y/yyOPvYmljg3DawXKnpEZHAX88TzokZXI9gKKqxJXo8zGBUAQpBly7+Xm2bz/Dic0NatUT2P46jrOMpVcxdV8he9FjZtMe4+EY16mhFR5+qTHPh2BArt3hqc//Fleuv8bFi4/z4ENPYuh1gpJ0JRrEsaVGCJLl0Bvc4uDoCpVqQFC22d97neHoKkm2i2Mliujomj6+06TkLeNaLdVBmUZtMAQQ5Cr7oEUDDR/d97ErFtPogGs3nmU43KNW28C2zqGZD3NlusprsxoTbY3cKDMaTRFJgICqRCwoaYaZbPaCRi5SLBmRGBaJJsFGmdKdWGonkGJAAoxy0kieh8QuoeydRlE8nSSzv/Dj337x5t34/lo8p69+BRbFwFe/hotHWKzAf3AF/ttf+ZW6U1r5WGY4/7kX1Nz9/pA7vR6ztMAplclUyp5AajScaEI5HHJOy0muvUa6fQ0rEmtYl1iPSaMp2UzIg5myxGVJpvztwp2XU65rm5RKLrV6QFWQttWAZqNBuVLBr7Uwq3WlGxB8cJHqzJwmz7VTfvPKMbVTDyph4M6Vy/SO79BqrSlLYzrtkscz4umI8cG+KAMVC6Bi6+r7Tpw+Q+2+b6MbbHIczkl2JeHUGAWBjAwcl1zTiA0NzXDRcpMiC1m1Mx7dKHP/8hLGbEYcj8gnx+xfe4XP/97nqNdqeH4dwylx8YknWF1fIsvG6NaMOLnNZHoDjIhavUUUmejiMrBySWJSCYjRbKRGBDu7LxH4HidOn0UzfOUK0AkUQlgyByRrOEslPjpi0I/wvSq65lASOl82Js2OeeXSs7zw4ss8+tg7OXf+ArpRpVrdJM9KaFSUyDDXZkyjI+7sv4EpMUSOThgeM5ncpNO7SjwbqMTAWk2eg4drC9DohEoy7A32cPxMaT58rQ5JWY0gUirY5SWVuTALO4qKKAmJYVYmYYvrsy1ejzYZxmUKzSWOpoh1VVgOMi4J4wJN4qFJ0IgpmzLqKEgEfa3ryl4oiKtUGBcSACnLJ4WBBEBJcJGwLIq8HfU7H/1rH3r0N/6DL/bFN3xTrsCiGPimvG2LJ/3NtgJ/7Z99csMvN/7uOCk+sry2ae0etzkYDua2OHWit3E8X4FfygLUmQ5ZisacyEPCK5dIDm+QTzrEoqifjsgjKQqkS5CqjHqyTH2oy/jA9yV4Bypll4oAiHyX1lKD5eVlys0VjKCKHniUSyUVOZwFa1yeOPzy89u4Jy5QrS8T9Y+5feVV1tfW1YhCS2eEUUieRHRu3yKfjBEtm1dEpLMB9aUWKxffw6x5luOZZAVIBIDY+FK8cplmpaooAaktECAB4fiqBV4rprSSDvVZB3NwyPHuNZqNEq1GlXanS721RqnW5NbuLrM4orXc5IH776VWCcizbY67z6BZfbzAxLIC0ixBNwWeI3kGGbNRxJ29bXQ9wZC2eQBBXRIGffFDYDsikpS0SDkY50ynE9rtvnJrSHRwyZe5fMp4NOGFFy+zvX3I+9//QU6eOktWWJSkM6A1sc26ciokomnQBty+fRnSTLXqpRiIon1G4z0FMbp2dcjZcw6rawG+36BRfgDTbKrNeDTeJ5wdsVQpo+WWYg54pfOUyucpBJVsSNFwk1naY5zETLMa+zzIq/2TjOIycZJjGjll31LFiFa4JBjkho5m5AiGwddMlXlRGKZ6vShcsWkwnc6UC0NKA4lCLjJNhWQJSdKxrDTtdz/RzY7/64+9//0yo1p8vcVWYFEMvMVu6OJy7s4V+C9/+dfv88vVTyS69f5qo6Xf3j9knAovL51vYLqtTnGSvStZ92aeYM+GNIspK+mY0dWXyY+30Sdd0ulQ0eTiKCSNYyUIEz89AukpcgUjokjwPYta2aNa9mg0alTrdZor65TqS2SOTslzcA2HIljnxb7Ox//gdar3PUFteZPA0rj2ynN4pmyIFuFsRK6JlS7i4MZV3DzBT2MYHGEmE05sbeGffoRs7QHVGZDvcyQ5ULrTlsVac1kRbhJpX4uQsZAGdE6QT7CPb2Dffpn1fMjyUokkS6g1WzQ2z1BdPclBp0ucJxx3DvjKl/6AVqXCh97/QRzrgP3eHzKYvkG5WmDbEt0LliWe+YnaXPtdQfBmOJawAQrC9ACnNCMIKmSZpcR6tuOqdEix1h0fd0miFM/351G/mkGWmoxHOk99/iVRafCdf+Lb2TwpECIpBtYx9RWKrKS6IGFyQK51uXHzZYokU7N4nYzBcJck6TAcHJMXOkstWxVpldoateB+KsE5XKfFZHLM4f4l7uy+QKMmz7lCuXqBevMxLGOTOEsZTXYYRW2mWco4rbGf3sur3RXGiU+Gru67JFwKMcAyAqJMI7c0dEv0ABlWbijSZS6dmyInTYRemamQIt00pSEwv+44oxJIkJMUBDoH1157Ojy48n1/+0d/9PDufJctntVXswKLYuCrWb3Fzy5W4P/DCkiE8eDkhXfppfrHjVL5ouWWuHN4zEy5AhLiLCRLhYBXwZYWumYqlbdexOhRn82SxnI8YHz5BZLta2TjDlE4IgpnpPGMdDabz3flVFfkqkMgYkKxGkrSYaVkU62WqTRq1Bst6kvLaCXxmtv4pk/ktHh1bPMP/+A1vHOP0jxxls3WEnvXX2cy7GDpYjsziAqdKIqZtI9g3CdIZpjDQ9LeIWfOnCY48wj65sO0o1yk6USDruQvq+5Ho1xFl01akAG6o4JyBRzkpRNOmlPuy46oD7ZZWa7R7g047E+498nvoLRyipnMrz1HcQE++6lfJxsOKCZTllYzaus9Mu2OYgRUq9ab+ONMrY9hibgxolo+xYkT9xDGXfYOXyZJ9wjKvgIHqZOwhkoAHA4TNSKolBsKySu2O9n849DgpZfu8OJL3f+bvTcP1iw/6/s+Z9/f/b33vUvf7tv7Pouk0YDESMKSU+DYqTiAiU2RIsEmBRWME0gqTpUZkgpOXFDEEFNIgMYgEYwIQgJpLAmUkTTDzEij2aen9+7bfftu73335exL6neav1IVQxWDPRrdWzVVM1V33j7nOX3e85zn+X4/Xyqext/7+x+hc6hGXoRYZhvLWEFX73v4J/O7ZTNw6fI3hB6Qit0or20q8ieSPqPJVtlcCXFhs9XBthdRlRVqlbMY2jKykhIHt7ly+QukyR6WbdFoP0ij8QiacYzQ95n6u0yjMVGu42fL3Bo3uTaukht1MklBN1UUgROWxQRApVA0BBAiK4TwNEHJFFKRcSwL7YDQCQoqhHQfRFSIqYDQeuh4jks4nxEHc/p7O2xeeeNmJ0v+zq88/tMHFsO/xH3/rfYrB83At9oVOzjeb7kKCFthuDv7z4Zx/guVhc6qSJq7u7NbqrmzQlDrc9I8L9G9tmGjyOKNVScpxA7Xpwj6HNYSDiVzosuXCHZuM+pvk4QTscsto2jJ03LUKwRgAtkrRF+WKuEYKp6l4YoJQbNG1a1Qb7YwqnbJ97c0l8hoccU3+JdPv4l+4mEOnX6AhUYLKZ5z+8rrhNGcervFPFOYTGfE4yFpb4+mFFOLRkzu3WC53aR55r3YJx5hdxaXI33BRNAdG1nXaVar5dt9IGKJyz02eNUqVhGwGA94SJ/Smt7Ds3WmfsDd3QFnH/ubVFeOUWg6UZqWeoje1k1atsa9m2/iJwPMuAAAIABJREFURxtI5g5Rts3c3yCNdynShDAQ4UMKquAa+AWryxc4fuwB7uxdoT+4Qh53yQX6WTzsZZEZYCFJFpcuDejuRKUbw7at8kEsLIb9gc/u7rBsYMaTiIcfWeehR46gm+LPsXHdJXS1TZYpCPPk9u41rl5/lWqlTrWySBwoZSplkc8YDK9jmDmHVo+wtHwciQaa1sax11GUJrIUA11mw9e5fv0bVCoezdYFKpWLSPoakT/Hj4b4Scos0BlMF7jcVRkZHeRqh0gEDgm7oHCYIKOL65skhElAlN7nVhiqyX2DoQiRKsr1RtX1SBOR1JhiWW4ZgCWaiXA6Zri3y9adW8W965der+fpf/fZj//Kn37L3YQHB/wXVuCgGfgLS3TwCwcV+KtV4B999KNazVv5+6lh/gvNayx0uwMGk2n5kExKAaGNaqvMA7/cz9qGUyrKy8WsnKISUo1GLKc+1cEewd2rzHc3GHW3SaIZRRKRp0lpEZMVEaJTIOf3swNcXaHumli2geVZtGrVsiEwWoJRYOC6TXBWeGVY8PgffQ3r9COceeT9NKp1ao7B3t0bTGfj8oEcoDOa+ITDHup8RCOd4826GLN9HEOjsv4A9on3Epkue7198jAkFZZHVeVQZ6mEAfmkyCIISDbxo4i2q7KmhFzUZpwyQ6LZuHxT3bi3zeKho6w8/CiKW0fMuIUgcDy4R+x3UfIxO3uXUPQRWTKk379Kb/81CrEa6CesHeqgaXqJ+m22T2K7LfaGN5HlIVmwRzCfM5sLyIDE+rFlljrHubMx57lnb3LzRp8kzVlYFCN3qdyfG6Zd2vHiJCaKZpx/6BjtjtBkOKiqQ716GH8Gw9GQ19/8BpISUKkvIMsmiqxjamb5ln3l6iu86+GjNFtNXKeNabbxqh3SxCrDi8qHc7QP2S63br7IwmIL1z2CaR1DVpaZTuYkWYBmufipw2Da5Mq+Ql9uMdc8Qlktw5sERCiNhMBUYTwakxGjmyISG0zZQtOE7TEr2QNFkZd/59IkI46EyFAG0WyMxoy7u0U8HflFFDw12Ln7ieWG8uSvPv64YEcd/LzDKnDQDLzDLujB6bz9KvDf/PIvGwvrD/xoZtj/yyhM69s7PZJCwo8joihHM00qbRHuI6JjMjRFxdRsCjH0FhMDEUYbjTDGuxzVJbK7V5B6mwSDLuP+XukuSEVDUNrE7nvERdKhKr7kFag7FralYldt2tUqjmVSX26iWRZuZYHU6nAzsvgffu9LTBuHOPrgo6yvH6XpOaT+mPF4yCSOGMUSQVSQziZI0z5uMKQdj0h3blGzlFKIWDn5CHJzCa/eYD4aM5xOsCseFVs0HwphkSBrFoWkE2c5lpzQLnwuujEn7ARHLkjCgK27t9jr97DqbRZPXmDpyEnmAqSTTsiyPvP5HeKohypHyEXC/u4VNu48SzyfImc6tUqrnIDIwtpYXwHFJJGGSAyY9jdLtoOIIq7UahiWh1RU0LUlppOCS2++SW+ww2gs8goEkydDN2QKMXUpVHZ25vhBwpnzS9TqehnSpGsN9rZn9PtTLEdmea2FXWsgcodm0310yWDrzi6X37jOI+89xskTq8iKQr25SKXaJIoldK1W2kSLdI5UDLlz69VyouNVl3E9QSxcZDZJSfMC3RJZDx6SdYjdqMmb3YKtmcRcMphnMA/C0h6Yx/dBQ4Yto+uUugpDdsiyooyFzhEuFkEkjEsyoVRIiL+GIrxotLfHxpVL02A8flJK0n+Z3jn8jd///R/I3n532MERvRUVOGgG3ooqHnzGQQX+HRX48X/1KbdW9/5ZKGk/MQ5zexpmRJLMNAoJgln5j9hfC0CQ6VgkaYwrhFuSGPRKmLqGJUVU0jmVeR/57hXyzStoaUgyHzPq7ZfaATEREBAZgZcVDABDpsQYu6qM5xrUWx6ea1KreqweWkV1XWS7iuJ22JMb/MwnP8ftosLq+Uc5cvJkqdj3VJ3JuMd4NmQSitxAk3kwYzruYsUz6tMetck+dtRD0k32cwvnyEVOnH8Plm7Q6/do1usYeY6tyuhKgWmYpGmObArYToZZRBwxA446KXoakyU+W/du40cBG9s77E9Dvv9H/kvmWYIkRSRZj1Qalf8u0gxjf0YSDtjZeYPe3h08wVKICtqtZTyvwkJbPHgFTnjKzL/HfLpdgn7qjVXCWOXmrXt09yclGXHl0CFarTqOI857wN7eHrs7W2TZBFlgjCWNbt9n484c8XItPPqubeDPxTpihcc++BE6S0s41SqS6ghhPpPJLnfvbPK5P/wcO5s7nDpV5wOPibRIA0tkQJheiWjW9AoKCqqUsbN7hdFA8AQqWFaNqtdBlSqMRxma0UK1VgiLCkZlhWGsc2cIr9ycsjvV2JkVROLauzqO7WGYGo4thCTCgqqjFBZREGKIdMdMrAo0DEVEUhsE4zH+aICnyaw3nOL6a6+8MB6Of3rvhvH8xz72Y8nBjf7OrcBBM/DOvbYHZ/Y2qcDjn3yyEobRPw8L9Uf8VLG604BBGDIV0byZX375q5glfEjzXHI1R5Zzao6H53klLVbKfJZdnWY0hluv03/p6TInQCfFHw/I0ogwDEsRmxCA5XGEXuSYUk5FU2lUrZK732hXWegssNJZQbFtqFQxKotM9Rb/7FNf5it3ZjRPvotjF87TWexgqTZSHuLP9wnDnEkEO9MhY3+CLaUsRnMq+5vY49tULYXXbmyyMdF4+Lu+h/c8+C6C8YRTa4doGlp5vHIwI5qOyyYgTGJqrYVSSFhhxIqVUVVl+r1trt2+yomzp7HrTW7e3WT11AkKAwwL5tE+qR6RSmHpqhAhRhsbV9m4fYlqxSjtcNPRnJrb5tj6KU4eP1kyGobDTSR5zr3tWwyHEUFgcefulK3d+ysDzYbWgo7jaBw/tkpnoVM+TLMopte/w8QfMgl8/LSgP4zY2kqwDI08lVhdafND/+AHaS4sk+fCBSC4AC6KZpAmPlEY8dSffpHP/MHvUa9GnDzlcOGBDp1OhRwVr9Ikz/SS+5CnEZeuvFT+HVhsLVCrVEtXgq7oxLGN5RxHs44zDmzseptMMxkEEk9/Y4eXb8zw5SbOShuzYSBrdikMtExRpgwSubQbCnCVnAV4rkujWisf/oqYMM1G+P0uUjBGmXTzeNr/oqUrP/ED//BnDmBDb5Pvk7+uwzhoBv66KnvwuQcV+PMKiDVBMM5/yLYb/9SuNNefeuY5yW21mWYJUZGSpCn+NEETYTICH7zUICtSqo4rXj0xxTjfkLHziOO2gte9yeZXP8/o3h3UIoY4RCIrU/rEZwmQjFgRCK68lt/nywsRYbPlsbSyQGd5kU67g+I4qLUGslXHNxf4tacv8cln3kReOM76hfOsHD5Cp7mMVETMJnvkucI8go1+l1k4x5IyFtKYxXBAeudllhyd2xubPPfqBuN5zgfe9QiPXXyQ950/T1XMv2dD5GgGccCw18WzXcbjGZVKhYWmjVrMSOYTdrc22Lx7m4vveReLR4+Taya5oVIYEkpVJtICRvkQSQuJkjFBMuXm3atcu36dkyePUrEqbG/s0N8dsNBus9hpEDElTKdMpyP8aUq/m3HndibYSYSRRFIUuBWZhY5dPjiFDTEO5xiaVE5cGu0mXt1BsyXG8znDsc/OVlTa8TSl4Lsee4gHHjiH6wnk8SGKvI5mCleCUYJ8RLBUOBnyq7/yv/P6q8+yuCRz4QGHo8frGLZYWYgGoo5SuBS5imkLsuM+ciHARYIwmZeMh0b9KKp6BNM9Qy4vlM1jquhMY4Uob/Psy/e4OwiRKxaZJtDMNXTNYz4fk8Z52dAVmcqh1WXqVa0MmiLwMYMhZjAhG3XRkoiqoVA1pCKK5s/v9cb/6EM//I/fOLih39kVOGgG3tnX9+Ds3iYV+Pn/87eaYS7/aJ4WP31va7t1r7tLSMYsTsgKAYSxyXSDUZqQGwqVZp16rUWl3qJQNWpVBzXyqUYzzihzBt/4Er3b1ykSnzQUO2YhNxTUvbwUEmZJhJxGWLKgBKrUPYulTpPWYr0E9yy0l9FdD6lSRTI85lqdJ2+N+NXPP8dIb7F47Bjrp0/Tai1TcQ2SYMRgMGMeFwyThKl/P0HxWNXGHe9g7l+nEs1Ro4xnn32BYDjnbz36Pj784MPU0oRi1EdP/HLHL6yKtqljSBpqoZDHOakQsxkFWRaRRnOyJMSoVhnPg3KEPhqOkWSJ2lodvakTqxF2UyaUxszlCYNkyJ4/wKxUS5xwb3dId2uvrINuSeiWjGJI+GHOcD9jd8tnNIIg1Eo7XZym6EbK8oqH64m8iBiJEE1EGksSUSyjWDK6lfOu9z5IKrJ9UpGXkHLv3m0unF/lxOnDZYiRLLewzCNY5hKSyDlAK+E+Ahj0tac+x+984texrIIz5zTaS8JVIQSeIj/iKAvto9hWq4xjFrHLWZIQ+D227l0lS+dUvRVs6xjV+kUMs0Oh38cKi/WNn5mMQoWrGzsEAjVk6kShxWxSMJnOUWRBpVyg1V5AkTLkJCQLpsSj/TITo6PnuJmPrUjIWUQWB8yD6PX+LPrRB3/gJ7/xNrmVDg7jr6kCB83AX1NhDz72oAL/3wp86g+/+K547j+xv7d7YW9/j1ubt5nMpkRJQSbrRIpBYlpMRWxxs01z8RDDIAHDLlHC7VqFRVXmBCP6z3+e7u0r5X49j2ZIhaDuiYZAYGcKEUuHIaA+ukzDNspo406nzeJik0ajSq3eQnU8ZLeCZtfwtQp/1k34+U9+nu3MoXX0BEfOnGFxZY2q8ORLGXvdAUEqMUlztrp76BKseAae38Mb38Ha36MZZ/i9LsuWy4fOnie/t40+GpGPuth6Vr4FW65e8hB0SSMYiGlASiJL2O06sSaARQH1agW91qDwY/p3e+TjkGTmk6gJmSGohir2go6xbFA0C7p5n9vBPr6hk1seWa5x+9YG/kw8QHWyLCH0M/b7eWlrDEKIIokoEZhe4bnPsR1oNE1cWy/FdTKJUPNhOw7jIEfSMyQt4sy5I5w5fZL+3hRL19H1iEolI4gGtESTZSyW8caytIChL6BqXtmkJcmUzc0r/Nqv/iKaBmfPu9TbaplU6LpiLXGRWv0wtcYhNFk0FeLYciRp9ueOiU2yVICkjmPb6xSFB6pGJmfEeYqgBcSFxGgekBQplluBrEmeuuzuDUrroyqEqRIk8ymmICRmCbaasmjmuMxQ4xlylpRUwiz0mYfZ7e3+9L++8IP/458I1+LBXf3OrcBBM/DOvbYHZ/Y2q8Af/Zs/eNjU5I+Hk9ED08mQza3bDPf2mE9nDOchgzghlMXIN6cwPBbXjuMuHGKcy+iOQ1X48rOc83bC7NWnuHP5FcJgJB4BJSFOWO/El7gksLuKStXSqIhxrwguKimEdZaX21QrLrZXRbFdVKFTsDwCrcJVX+Nnn/g0lwYZ9vJhlo+fZP30WZq1Kq6h0RuMmSc5s1yi2x+WjAOdmEUtpjnfRr9zm8NpysmGy9GKS7q5jbSzhzroYRcRtZpA48bIlsgQ0MjCnFw0AvOkpP8ZNQ9qJmEW4RhGKWwLB3Os1CDenxJNZuXb/f5wB11O8RZstJaGe7JFUkm5G/fYjOZI4s231uD2zh6D8RBVpmwKhC7j1q19JF1lFqSEYYFTlVk93GH10CJexSptlMP+gPFw9OdpkFqp+k9V8aAd01owWFtr0ao3WFo4xMbNm+UKZX29Sq11/+Htem00rV4GGenq/YYgEbQlZO7evcXHP/5rHDlco9GWqVQ1LKfG+vq7qVfPUkgNDKtejvQNUy/DhVQ1osgmSLKIJU5QpApF5qGotfLhLmyDIuAokzKm/pRMVgjisCRaGuoKmtIgCgUWOefOxhZxElG3bBZEk2mZqHKKkk4xCCgynzxJSkeHyGDs90fb3XH4Ty5Lp//gIL74bfaF8hYfzkEz8BYX9ODjDirw/1eBpz71qQc9S3uCaP7gcLhHHE5Lmp5QcPdmEwIketOAyTxhPEvpzVNSge6tNvEWO7Q7HdYPHWJFiui+8BU2rrzGbNJDIkLXJNI0Ri1TDFMMRabhWdQslYqpUa951Bt12q0ajm1iVmroYirgVDDsCoFisV14/PPf+TzP3OqTVlqsnj7P0uF1ljtLNCouQZwy9EMmKUyDuCQg2hY0lZjWvIt75wZHozmnazoLWYQ5nuLO5oRbm9QNgfZNSaWceZ6CZpTj88QXEwK9fAv20wS1aaJaOlohYeQK0f4Ef39O5Ec0Gk0ETK+3u4U0m5ShRpEUsHByCXnRpqcn9E0w1g+jL3W41R+wub93n544m+PpNleuXCWmYOKPqDZM3vu+Bzly/DCNVpsoDktOgBBivvjiq2ze6WJqVUbTOUEWsnRI59TpNq6jIKUZJ46ewrFsXnnp60Rhj7Pn17ArMqoQ46kCHGVj2wukcQ1DX8axF/njz36eb774DAuLFp1lm5Onj3L+4vtQlWXIFpHVdjm5kJWMOJlSFD6amqLpOXkqhJwBimxgaBUU2S7phgKclBcBspYzEkmThluihoUN0jFWkKmVOoRwntPdERRFF0vkIQona5GXzaOwMxZ5WP57EkUlvCkPRWPAYK83+TlJtz564nt/UjCNDn7eoRU4aAbeoRf24LTefhX4k9/9rYcalvGbehE95M8G+LM+xXwMSchM7Mhdp4TdaJJFEkvMgox7owkb/cH9hMMiZ239GB88/wDbr77O7etvMpnsl292ul4qBUorImmCrcvUHZO6WBE4Bm7FotlqlSP/SsVFFxMBt4puV1ANg1iI0IwmH3vyz/j0N28ylF06x06zsLbGiWMnaXg1clmiO50xjjIGU59EYGuVhAUrZy2bsDbu8bCWs1yMGFx+mVXTRur3UKcTPEFHzDIKwyDNJRIhrMPAdmqk4oFmGowTn+FsxLqwPcYpjELozRiNJgyLlKVzJzE0hf2btzGmPn53B1XJ6EcBSdViYMoMbJV4sY62tMi1nd1yny7e1uNgiiXnJU0xypNSfPi+xx7g0LFlTM+i2V4iEG/EWcz23javvv4mX3vqKt3djDSTWT5i8PC7hdbCplpRWGzV8KcBFafK3m6XV1++yolTHufOHUIzIyQlLkFPYQC2vYquHUKmTZKofO7JP+TuvRt86G+c4vzFc9Tqx1CkFVTtEGR2mQsgIpXnwQ5R3Md2xEkkJUgomMdQqPejiVW1dApIRVE2goIwKJwZ40mGIZo8y0OV22hKhULUONLJBA0xjEs6pZQLKmJxH1QVhxQirjkXTUhSRhem/lTkO/jjefgrez355x/9oZ+cvP3uqoMjeqsqcNAMvFWVPPicgwr8BRX4009+8myrqj2hJPNH/GmPKBoRh2KXO2WWByi6jGvYOIWJo7jIhYFs2MSKwjiO2RuO2er2WW4ss7+xzaXXXynT+UbjPTxXUOWUUqim5DmOptBwLdo1h1bNxXEtHK9CxTGpeA5qRTQCNXTLLbHEqaQyUz0+/+oGv/6lb7LhSzQPn2T16FGOHz1Fs97GdG0m4u05SOhNfGaBXzoN2nrCWjzhgwsej7oF6bVvsP/GN6jJMtJ0QkVV0cLwvrVNNZHsGmpzEQyvHHtP5gHe2gpmqyFCAshGE5RpAHd6ZL0xcxEitNKkcvEU8WzG4JXLLKkO49u32d7Z5t5sTlR1CVpVBqaA+Ub4mkomoELVFlKWkUVTHPF2XcQlCbFQZ5y6uMJ7338Rs2Kh2Ta5KpErKcNZn69+7TmeefomttFhZXWZ9zx6gkZTxZ/3yJIx9apJ4M/p7vTp7o2YT4Xjos/RY20Wl3TcSo5ta7iuyDAQK55j6IawHWqkxYyXX/9TWgsmS8ureO6RMoRIoomEW65HIKRgTBBsoeoRURyUpMOtzSGWUbsPDzJE6yemQSKgKsEPx0yCENNcwBGRx4poLKookkMWZhS+jkkdTXg0U6EvCclFMyBSL5OorJOwfArjh0jPFM6OMIri4ST8xM4g/qfv++Gf6R7c5O/cChw0A+/ca3twZm+zCnz+tz52crlReYJg8p2+iCPOp+wMbnCnd5XCLe7nB2gWh5xFGlKlbAiKTMayXVD10jOeKiajYcgzX/s6ly69TpaHzMMRuqGUpDkysccHS1Wo2SYLDY/FpoftCn+6S0UEFwmgUbWG7tQxTQ9Vl0uefSDbPH2zz//xuae5MZFQG8usHl5nXTQDrQ71Vo1EyhmINUYQM537RLM+bSni0ZbL3zq+wPJog94zn6PYvY0cB+hZTL1SIdzvo0gaSa6iODXM5TVEnrDw7M+znObx4yJDmKw3ItnpY0cF8a0d8nnCUC1Qzh6h+b6HUcKM6TffwO769Lb32Bj22ZhMCetVNqIJPTliKsW0Vw6VgkFbtrEUjSIN0dUUWRFjcciVGbLls36qzbu/60GaSzViORBtBNv7m+x2R0CNw4fexVLnCJoeliRBRUrY3LzGaLhLXiRMxgFVb4EsVvm9330SUy9YWVWo1wvOnV3jwgPnQdGx3WVyPLJCIc5njGa3CaMB1VqDRm0dXV8gy2zILHTNQStTFIfEyQ5BJEiIOoNhxmyqU/FWkCQJ04QkGUExRlUCEtFU+j62vYJpNUE0A0qFNBZWUx0tqaGnDbTCphCNmZTfZ1hI990DQnQqki9FoqGYEBAFRGGSjebJH41m0U+d+4Gfuvs2u6UODuctrMBBM/AWFvPgow4q8O+qwBc+8RvHO/XKE4ST908n+0zDHpe2XuRa7w3ktiqe9xgZvOfIRVpFBTVSWaotUjE9ilRB01zs2iJXbmzyzLNf58bt60wFHEbPSdOozDUQKFldkrEVpXzwLzarLC3UcCsOjlOhYum4tknheKh2FdvwkNQc1VCJc5NXexG/+EdP80Y/ZSY5HD5+ksPrJ2kurtDqNFAMhWmQMQ5ENLCPEk5Qulv8F488wCNNidELTxK9+mc40x6SWH1IGZYqk0cxs3mIbHq4rSX01bVSN5AJRq5ID1QcilFA2huT96cok4j5Zpf5PEQ/sor3yHmMi6cRAv/RC68zfPMOETIvbd9jaz6jm4aMioR+PEUxVY4fO4GUSIQjEbijoxsaRSHEeBKK0C0EfdB9zFrGwprNIx88i9uSGEf7+PEMr75EpbJGo3aUNFHI81mpzxBLh6uXLzGZDllZXUXVBdTHYToKePON66ws1vGnW/T3b3Pu/Bpnz50AMaXAwHTaJJlYk6Qk+YQomZZNXK3WRhZplWWOgY2heCi5iD6eMxrfoLt/HUmRqNSOU6udQlHaIodILD9IohGD4TVGk2toRoAleAy5i65X0XQhMvSI4gJTr2CxhBI30HIHMrFeUErEspgCqEUEIpJauAiSBCkvUAX+OUyK4TR+pjeNfuzCD/6Tywd3+Du3AgfNwDv32h6c2dusAp/7nY8fbZvaE3IWPhb5I6ZRnz+7/BSX+68zdQPsqsFSvckRd4nh9S41ucKH3/sBjFSm7bYpYoVCq7DdHfH/PPM0W917zMNJ+TAvBKSoWiUaT8uGwBZugnIyUKGzUKNaq5QWOU9XcUyT1HHRrCqW4aCIZkCTmfkZ27nHL/zx0zy7McbXqrSWVkpXw8LyGgudOpW6S4ZOmBQEfkjS3eGolPHD776A27vCvWf/EP32ZcxRD3/cY7lVI55Pyj21YdkUqoW10CnXFLO8wK7XUQyTbJQgDRPi/oTpVg8rKNBylb3JGHttjcaDZ5EOL5MpGoPdHjdevczGcMTlUZ9+OGeeJyWCdxYGuG6F5YUO0XSGgVaK/ES8s64Ly2COIZKei5TuYI951sdtJbTWch563zqFHuA1azTby8hqFU2tlRkRYpIj4n/zTMLzhFNA0P0sofQrORGB71OkEc2Kw2D3HoPeFuPBFpqZU+/UkUTQUyxx6PAFPG8B3bDJcsFrGIKckEsZhqAdZRK6YqDmKkk05IWvf7FMR6zUG7QXLlCpniKKXUxbkAvFQ14jyXbZ2n2e7e0XcWwFtTDIMxVNd0pNRpQqJImMnC9Qs47Rrq+iyy55KJMXShkMJeBVgjsghIOSQEVnOXIaE88DhvP00nCW/sPT3/9Tz0si2ejg5x1ZgYNm4B15WQ9O6u1Ygc//zm8cdpGe0IrkQ2Rz5tmUO6NbPH/762xle2R2Rt1zqEsO41tdWkaNv/nexzhUbVORbUzFI5cc7m51+epzz3Jn5w6zcIx4+gsdwJFDa+xtblGECY6qU7UN6lWLhXadRrNWZgIIoIxjGkjVBrpdx1RMVE3sjfPyxfBuYvKxr7zGF17fJrRaOPUG3sIyi4fWy2ags9gqQ3LCKCeYzvHmMx5tN/hg02Pzzz5NsfVN0utXYH/v/orA0sn9KbamISlaKVrsjsbonsfC8aNESVg+GNM9n2Q/IJ5HRL0ZXqoRBjG96ZzVcxeIHIepbWIcO8zMNPjynz3N1e175K6F4ugsra3x2qUrbAnq4OIhPMcjSwI8Q2ats4CSpgTjOc16hXq7QoHOeBrx5rU3SJQuem3EoVMmx88tsnJEiACdMvGwbGCkhNl8H/EYFGK85c5JZKWKataQDZMgmpMmc6aTPaQ4gDji7s0bnD5+hC/8yWfRKyqFnrFy5DBrR85S9Y5i6YfKzAGR9pBms1L8F6URWTaiKGZoKASTHpcvvVA6CTor69SbZ7A9sbJYQFUrZIWKXOhkxYgwucn2zgtcv/wN2tUGruUgSwp+lKGYNqbToOIdw7HWUcSaIDNLR0KRKyRhiJlnyALHGMfCzYgkUjDTkDgKmYbF5iBMf+x3Xxp/8fHHHxcehIOfd2AFDpqBd+BFPTilt2cFvvw7v3PY1LIn5Gz+oSSeMQtHjLIhf/Ts57mb7VG4MopWUBG2u1FAQ3J434kHeM+xc3hi5JubKJrL9v6ALz39FIHYcStz4txHkSTaToPJnQFqKFNRLWxbxW0aeIs2Xs1EV1TaZgVPMPNpsPyGAAAgAElEQVTdRulvF2FImipecEV6olUKB3/3uWt89uVNRnID2/IwmzUaa6s0FxZZ6Kzi1RqkIgwpzWhM5nxkbYUT+YQ7X/6/8G98nezuBpYfomU5QggvC7V/OGOxs0AmS6SqQiJJuK1muZ6I5nMYJMw2ZxSBhCNZECSMpxMiSaK+cpRBJhHX6+zaOi/297jlT8DRaC7WWD92BD9OeOb5bzIPMuqNRYpcLoOWjh9ewTME3GhINPExTYUzD5zA8Bps7vS4dv0qk+km4/k1nFbE9/zd97O03kIgfAxDIU5DVD1nNuti6RVa1aNUGyfBbFMYDoL3eF+0GRIF+4wHN8njgFdfeJl2vVnij4N0Sudwk85qh0q9g6IsYuqHMa0FKJ0DKbKslhqEINxmMLhBnsRUXDHRKJhMBoRxiuN2Su2BZrTJchtZMjF1h4IQiiG+f5vr177J4dVVXNsly+RyIhBmeYlbliSnTEYUzAFd8coIZbFviOdiggJKmCKFEor4/4KoRBUHYcgkjPcncf4Tr/nLnz5gDbw9v1veiqM6aAbeiioefMZBBf4SFRCTgbptfTwPp9+dxpNS/T0Ie3z++S9xdbpJ7ilIuoiczUs63FGryUfOPsK5znF02ULWHAzD48bmJl996TnySopczxj4e6hpjj5TUXYK7LmFIxnorozV0bBWdUbRPnmc8vDhi3SMDo4j3i5NVKEzkAoktaDQVUaYfObr1/m9F+4yNZbQCx1cFWdNoIyPUW8dxmu30HTwipRDQcp3dxZw777Cm595guLeZWx/gp4kGLlOOvNLG1uezbFcFcOziIqcQlGwXRfLMRgN9pEGKcZUp78xoum2IUlL5LGfFxROndCusq/q3NMVXpkOmdZdKi0XmbBcj4gG5cbGHcYTn1xSaTXbXDhzjtXOEvvbO+xubJKGEUtLbR778PtxFps8++I3uXf7Nnub1xj0bpBqQz74Hz/ImQeXyZiU/v4kC4gznyz3addWaVVOYddPodRWCBQFWRKLCK3k+WfhDne3nyNOxsyGM+TUwFBNPvdvv8j5B49y4aGTOJU6ptNB1VZQ9DZFYaJpeslcEPHBBUPm802Gw31q1VrpLNB1leFkgO9PqNba5erCMFoUuVZyAQTOKI9DVCOk39/Edi0kSVzbClmml6uMJAuZzccUUkoiro1k45oNFAnGwx6OYmBKNgQqaqaT+AniaKIkYuqHk3EQ/fR8+81//e4f+9hBcuFf4l7/VvyVg2bgW/GqHRzzt2QFnvzkJ1c9U3uC2P9wEo4JwiGzdMjG6C6fe/Ep8Rig0ApMq8DTNJZki0ePnOHdxy4gKwZuo0UU59za7fK1V77OVBmi1RLCfIiRS1hTHWNPpxE3cGUb3S7IHJ/O2Rp3BxvYus35zhlWjFXqlSUSISyzrTIUSTxwCllinKl85c0dPvrVNxmYHRzNIZRitLZHs3OSdudEGc9br9lU5YQjccpHFpv4z/9brn/h00h7d5HG+xSBT9WrU+RCrDeh0GJ0T8Gpu0RxQhJn1LwKulwwHexj5yZu5jC+28eMDapanckkJlY07oVzuqbG7QL2bItprcpQh2rFYv/ebYJ5QLO9QGuxw2A0pbO0wgMXHmBpocPWnU32traYDkfkccJjj32A933wu9GqHk898xVe/ebX2b59iTTaQXVmHL/Y4MF3H0KSRuhyRCEnBJlPqqQcO34Wx17FqR5DsTrIloeEg4aOHPsg97l27UkGk+0ykrpqL5TCz9//vz/L6lqDdz96Aa9awa2toqiLINXKICFVMZAlq2wskOakWZ+ZP0SWVJTCwDQ8ZLVgNNpgFuzTaFaRcdDVOrLiksUZkpSR5SP8cIBmWKhaE11pE0cShu2SFxFBNGE674I8xxCTiEiwBlQm/SkNZxFbriGHWim8FAJCkWwYJolYNYTTafhzqMUvHYCHviW/ev5SB33QDPylynTwSwcV+KtX4Mu/9akVzSz+NVn04TgQzcCYMBvjq3Oeu/UqX33tWTRXwXSECCxl2XT5rrMP8vCpc2SKyvagTyGr9IOYy3duodVzlKrP3v5NrFTCmOgYXRsvrqLHGpWKilaJWDpbYX+6i67arBjLHPOOUrXaIGkouoEkeL0SmKrKKCx4bSfgiW/c5EZqlaCbXBEuNQPV6bB2/EHqrRYLjRpeEXGEiO9dafHCR3+Bm1/5Am4uopN9kiQkl2SMqo1RM2gerqN5Kp1VQeLzMBUDRaCN+3uMdrfpb+7T3+ii+TlKH4y5SjzTiDDpahmbes5dQ2FcrTHRTVJDY7FZR09jptMpi4sd7t7bpl5rcuHCRU6eOMW1q1fZ390jmEwZjwa4ls25sw/wrke+iyDLePPaZTauX6Z77ypFto9bj1g9YrJ+xMFWfKRsjmEpZEbOTAo49eBFKu1lNLOFKdYEhYNVhgq5ZOEYKdvl6vU/ZTTfRrMdksQoVfzCgZCkc1Q9ZWmlQ5JrqFoDx1lC1yskmYplNNEUj0ToBvIJeT5BQsHUm0i5gywr5MqA/e7r5AjWgIOhV5GKagkhStIZidRn7g+QlQoV7yi6uoQsOWi6RZonJdFw5u8xj+5A7mNIJmmgEU50lhunUBMPLTVKuqJwFRRZih9GhFGWTf3sV4aF8j+9+2//mP9XvxMOPuHtWIGDZuDteFUOjukdWYEvfOITS5qu/JZK+JHYnxCGY/x4wiSbsJ2N+dOvP8UgGKDbMvWaVa4K/qPv+E6ansfubEhc8gAU0JwSJTxOdulPbiJLU8L+mFpeJ7iTU4mbGKmObYtfDZDdKZKWIqOzXlnnePUYTaONIutIqlGmIgp1nCMr+LHMtf2IX/7Ky2xoVcLoPoDGtE0SvcKhExdYXDpC1a3QNGSOKAGHZ1tc+Te/xuT660TRFGvBYvHYMmvHj3PswdMYDQO1oUHdojT5J6BKJlKUIgs/+3xMtj+md/0Og5u3CG+PuPH0BvrcYzhM6BY5m2pKv2oxtixiAWZyKjz6yLvJwjmXLl0iDIQNLqIuMgM6SyRhXCr8w8AnSxN0TcG1bVZX17GcOlkhMQ9m7G9vMp/skERdLNPn8IrLkZaJXYRIsU8hF4RyRFIpOPvYeVrHOyUp0tA9VKWKLKA+WhUJUd8hL3/zs/hxT6QFoJmLVKtLGLrGaLLN1N+h3jCpNxuoWgXLrKPpVbJcvP0vYqhtZEknL0L8cJssy6nYy6gIgJAD6pTZ4DK94RUsS8bQjRIoJDo5SY0ZTG8ynOyx1DmHXCxj6msoiosimaUeJEt90nzAVvcFgqiLKlvoLCKHiyxWL6JnVaREXJ8IxLmXDUROEMNoHH16PpV+9OI/+PHhO/LmPDipMo774OegAgcV+PdQgc/87scP2ZLyhC4lfyMKRwTBmFk0xpdDxmrMi9de4dK1S3gtm7W1DpaUc2ptlUIgcqc9nOUmWUn1Nchzhd39mxh2QGfBZt4fk08k7LhBVVoogUWaKpTkwhq2AZmPJRlcWD7PirVCVakjeHRiRC2mDgJJa+YCVa9xZxjzs3/wJ2yaTbLCFGyakm4oeR6N1WO0lo9TbyzRcgyOWSHyrWe58ce/jhbuc/jEYc68/yLLp4+g2iaZURCqcSl2DHLhHBAPJwtbdVCivGQQCDgRWVGOrhmOCe8OeO2LL/Hik6/QvRswjqAvywRVl7Eqk+omhumV7onRsMt0PCGJU+IgxLHcUigp5VJ5zFmalomFlm1Sr9U4vH4M1TQZDEeMBn363R1IBUlxhqcnHG55HBaUxiInnU5Js5RQTpgoISc/cJjTHzqD0VaRdAnbqJJmNoVoCmSN6WiPV1/6AmE8xKm6ePXDuI1lTE0jjPsMhrdJ0gGOq5Z6AFnRsewKhllHUZoY+iKqbAsBAPNwt0QFe1YHXVtGlivk8ZykGHLn9kvl5MCrqGUmxWQ6YjYbktLFdFSa9WOo0gq6uoxhNJAFv0BzSCPRDAzZ6b1CmPZLPYFrHKWmn6NmnCEVmpNM6BkFgMhHIicMU8JIwg+yZ8O4+M+P/Z0fOwAP/Xv4rvgP8UccNAP/Iap+8Gd+W1bgs5/4zVOaxm8acva+MBiUAsJ5PmVrvse1vTtItsqde7doLzdZO7JMu+oQjAdMpj02J11yT8P0bKJZXibwubbEkfUmRT6nv9eDQOHo8jmqeouK3aR8BZfn7PVvsXP7GocrLY7UD2MkFspM4XD7EKZkohg2SZZj5EW5Q+7NJf7XP/wSz3UDJK1Jq7lIHPnIroG7tEp99QwLK8fKAKQTlTm9lz9DeOvLfPix86wcW4GqxryIKBSJQi+IpZgg95lHPq7bwDYaqIVV7tpNWYE8QpElNFVBCTKMtCDZn3Hr+St8+okv8eYrA8JcIbctUlNnJix+phiPZ6gipCfLICmI/AANYbcr4XqlME8EN4mgItdzWFzqcPr8eRRb49VXXmHn7iZJ5EMWYutQUQu8JOahzgq1XEFPctIkw89DEi1k5k554G+fp3HaBS9GMwx0o45qLDAcpTz/9a/T3b0J+KwfX6R96Ci1hTXyrECWImbTewzHG6hKWPIAXBENbeqYltAEVNG1NrqgBhYZc7+LqurYVgvTWKJIrRISNAvmfOXLT7Fx9zaraxILCxrj8bi0UbYXFFqLNVx7AddeRaFexidLmBQCQSzB3O/RG10nSGbY3jIN7yyuchI5XkKKDGSBKU7myMJfmGZEQUqSykxm4dV+mHzfA3/3H7/xbXnzfhuc9EEz8G1wkQ9O8e1Rgc/+7m+/27aVj5GHD/nTPsPJPjcH13lz9zJ3hrvUWkIlrqKLEbCp8d6HHyANZty+c5Xbgy0yW2IaRlTMCuE448ypdd7/ne/i5Refo8gKTh8/h5wZeE6T2XiOJEu4jkEYjZD8KdH2NrbsMO36BHsz/pMPfA9uYd13FWgGsT9Dl0ymkcbP/97n+PKNLnrlcBlmZFgGiqGiVevUj52ntnyIRtVg3enjRW9wbjXE82JCfObSjJC0TO5TBMwomDCeDVEUharbxDMX0KQKtl7FMm1ykVYoyxRpVk4HpCQoR/RSkNK9PeQXH/9tLr86BnSMisskTSl0qwxmcoSUPklRUPAH07IpUMV/CcteIWHqBqpuUKvXqNXqPPToexj5M15++SXGg32C2bTE+goeQU2CZlrwnpU13AisTC4/YzQeUcgZ92b3cE9ZrL+/w/L5JrmeoWouYWTxx194iTdv9JDMjIUFeO93HKK5toTb7JSTEFUV0oEZvd4GSdQj9Ps4joxb0bCEhdCsoihVlFwhC0PidEK1Xi0nIGKVoOt10lQl8Au++MVnePWVm5w87dJoSxiqiq2bxPEE2zNY7izjVhoUmYppuiDyEFIFy3bY2b3HZNpFM13a7TO45nF0VpGTZikoLMIAJY+QsxipkEvWQ5ZJjKbTnfE8/Xvnvv+/ffrtcTcdHMVbXYGDZuCtrujB531bVaAoCunnfu4HtMYjHakzaxZvvkn+sz/7ePZzPC4tfWxb2akPpZ/9/t8Xtvris5/9jcckpI9myfx0kcfc3LjOV9/4Mt2ixzid4bgu7XqV/d5eKdz6r374B8ljn35/l/1ohLtUJYwjwlnC3uY+S+0FLl44y6C7T6vRwDIdNM0gmMYkSYZlWCwvCl+7RH/zNpO7t+lu7TLYn9Iya3zfB76XBamClMpouojFVUgj4Um3+PUnn+a3v/wCWmudRHVQTZtOZwnDq6AsLNE43MGyQh5ci3nX0ZzQf4M0HTKLx2S6WAn45IWKhMxkMmI2H2EZOjW7yWL9CDV7BUdroJVhOkppcSzSFFNVSOMZBfMyqS8Jcgb3En7h8Se48lKPJCmotBcJ5IIsCHAUGVVMNJKCZBaS+an438R8ABkFVdUwTZtKtY5hGrRXl+nPZnS7u8TBDD+cYFsylixe9mNOOBUutpdpisYjFwmQBbqsMuoPmCZjNqb7FIsFUhuOnDHKt3eo8PrNAVe3AxIHVo4oPPL+VarLFbzWAhW3XfL/JZFEON9lOtxmPNgpo6erdZVGq8F0HjKbFcyHPkvNBgsrDoUcYXkWllslShQcd4nNO2OuXN6l35/RaDeoNzWOrB6mUevQ299jOOoiyQmOa2BZGooil/ZEoRfZ6+4TxTG1msvqyhl0dZ0k8EgCB62oI6USqtBwJAFFEiEXEkl0fzoy9+ej3jT6kbPf99Of+ba6wb+NTvagGfg2utgHp/rWVuDxf/Hjnc3BzQdPnzn6QKVmtz3X7aV5cneUTC+Px0E1SbKH4iBRbU9/xjGt/sn2hUeltPjfAt9f6ve6fOPF59mY3GIoj5hmIbJUYKs6QRCUKYTf/YH3kUUB1apDakCi5SRZUsYcV9w6eVqU9rzu1h4rnSUsw2Q8HJFGCXEQs7K4wvH1k2iKaBAGdDev0evu8+pLr9FyKnz4ge/gpLuELcbISYFpGsRhQoHNky9c5qN//BV6sovdOUKQyFSdKp2lZYq6Q3XV4sJDDc6uzIn7L1ERU4F4ClrOJNxmFo2YzgvCOGM2n5JlETXPoek1Wamvs+itUzdWMBWB/HX+3NGQY6rC0jYjK0KiYkYsMMPzlBuv7fGbv/QkNy71Ee/+SZFh6iq2LCMedWkQo+cy8SyGiLI50IQWQlIxSo2BjWEY5JoisvrIspQsDckIMQ0FAp9WLvHo2lGM0ZyTnRW0QoIoxRB5gpbFaDJio7tJLxsS2zoxEa4LrmWy58tcH84ZGAW1IxIf+N4jLB9fwGnWcb3m/TyCdE6eTQimfXrbm2hSRr3u4lUq3LnXZTzO6G0F2LrK6YsV6p0cu6qiGBaG3SqDk6LIA6mJKlfxKnUUtSizEcARqcNIUook+QRhj+Foi+mkTxD61Ks15n7AbDahWq3QqB3BkI9gKB0MpUoRC7ZAipwVKFmKlImmSiQYFoShsCVG0e4o+O8vfN/P/PJbexcdfNrbpQIHzcDb5UocHMe3XAX+51/48ffsjG//0olzK+dqLds0HCMKs3AwnAy3ZuFcfI+ejoJEkmTtnq1aXdeoOp5WeZdUKIY/9XntzVfJnJzr3ZtsdXfJ01Q8S8uRshjxXzx/ugQCra2tILs6k1LoJlL3FBTNQJVV4jAtU+Z0WSlH7P1ul7MnTlMkOYdX1qnYNVKBiZFStrZusLezzXNfe5ZkNueRoyf5T7/jwywYwqJ3P/VQfB6SxXNXt/hXn/4SdyOZuVr5f9l78yDL0rO883f27e4397Wy9q27q6tXtboltcRiIQQMFsKAAzMGBrOI8DLGZsZ/NOFxhJmJgUHYMkygYAmYscDGIBRik9CGWmqpF3V37ZVVmZV73n0955594vuKiYmY8QSOMBZWKaujequqvPd8J+/53u99n+f34JVnyeJMnjYLcx5PvP0El5+ukodvkI3u4DmW3NT8ZEyjv84wGtDshHR7E/woQtNSSp7JbKnCibkzLFdPM186TdlagNwmzELQYzxNQxERw0rMOO4xSQck2ZhRJ+ELn7zBr/6rz9E9jDB1RQQMYBsalmYS+QEF1SQZR6iJQjbJMBQVTdExNHF6F5kCJaI8IVJSchKZT6A5Oob4WoMRi5rD+docU6rFsdl5Kq5HNBjjkFG2FOlQ2N1v0g5a1JerpEpI4I/kKKEf61w9bLGVR2hL8Oy3rnDswgwzK/NopkuCUObFxPGAbmOPw61dLEWwEgo4jkurM2Y0go1bPQb9kDMPwZlLJssnZ/GKdYq1FRRVRBzXZTGQxQ6qLkYlwrhokeHKXoiAEEmtSC46KyPanUOaBzu4rottmewfbqHrKdXKAra2ipqXcIwyaahjybyCFDXJUUQOQxiiKgqBHxBFabbbGf/cxe/6xz8lVv5r7sN69Ib/0hU4Kgb+0iU6+g1HK/AfX4EPfvADVlCdvK8+a7+AGZ3UPB3V0un2W/nAH5CpKELlPuiOiYIkL1hljNxW5meW6feGdLoddM/gyvo1vnLtGkoKVfc+VS5MU1ZX58nSiFOnTmDVCjKNL45DLMuWp7U0FafC+0Ez4/4A17CpeWWevvwU23e3mKpMUy1PEU4SOn6P1qDJ7sYm11/7CsN2n+Vimf/2Pd/GyeoyxcxEF8I7kWKrOLx+r8Mv/e6fcrU9pp/ZFGtzFAoOY7/JybMzfM/ffTuqu0Gv/wquPmGhdoxyZYq9/gG3t19hEI84bMQ0Oj5hmmEYULBhsVriwuoFVuvnWKpeZMo9AbkjN/04H2BrJrqY+isKYdQlSFuM433CKKTXTPmNX/oEH/+dbfRYwRAuS0vFtSyIRC6gSjIO0RLkT6kfUIWH35K8hILnEScRmZZKDQC6imKJPOMEJ8xZwGZB9fAUneeeeoZTx9aI+kP6e9uoaZ8wCMhyC83QUI2cSrXEcNim128xilKu7ze4ORwyrmU88W3LnLxUZ+nEPKpdIFEVoiRgMhnR3j9kb2OLomFSLrlStS8SHTu9iIO9gGrN4Km3zzO3qlObr2KJMYM+RZaIzb+MqlVAKUJmQq6C6pDkJiqgquLvQpQpbmQIaorfaUm3SBJNGIz2aXVuy8LIc1ewjCqOVWHUzSi7syTjHD1VyaNQBi8JMWMYREQxHA7i38ii9g9feP8Lwjl59OMBW4GjYuABu6FHl/PVXYF/8/sfeLQ0W/hFq6g+k+qa0hkKu6Bol+dEmXiYCnLckGwiTls6/c6Y8UCo5036/QGDfo+dgz2GwZiCbVF2bOIswnBNvKJLp93hyacfpThTI7cEM36CY5j0Oh0G44GkB5JnmIIVkOTMV+e4dO4Sk5F4mCu4joduWex3W/Qjn8bGFl/53JcJ/TEFReX5h8/wnW99N9NaESNOsVWTKDNZ74T82h98js+9uYVZmaU+P8f61nXmFhz+0T/4PubXYprBy8TqDiKg9/zKU1JMd233OtfvvUpz0GFrJ6DZiRECdceBekVhdabKifkTLFVOs1y/xGzlLAYisKdDHDXRjYpM3RNtlSwZMIn3wezSGu7R9yfcutLn53/mT2htZJCo6EaGZRg4uokSJWSTGFUUBrlCJkYfuo5tmJKEKNZIWA0VNSFTMxRDI9RT8iijrhhMi7n8KGe2UuXihYs8dOEcSW9AOuyhMEAE9olsCCFELJdKxOFEivG6gwMG/QFbzQ7XGyN2dZ+Hv22JE5dMijOmPNWbhSpBlEgewo3Xr7OzvsXSdIWiB5OoiR/mmE7O/FKdlbUKM0sehYqNUaiBWiEKdUyrBLqwHooiQMQQuyC6HopNlisSTIRwVqSeLLBEMXTnxhUZsLSyfIIkDojTFnuNL5LpE6qi26C45JlDHpaYrZ8iErlXiSKqWIl6jsOAJBKakJzOmD9pqIvve/bbv3341f2UHb3aV2MFjoqBr8YqH73GA7sCH/ztD0zPHiv9s/Ks9QM3t++WrtxeB1VnamaK7Z17DMc9PMuiXp1mdmqB9Vu7dNpDJpMIx3XY39uVtrpitcR4IIqGCUkaEWYRU1PTtFp93vrs45LkF5NimbroMsiNP1dyUhJc15Z8+mGvRzDwObawimt5uHYBr1DG90N6/pCDfouDjXtsXLlB0c7JgohiXuCH/+Z7OT9/nEIuELUCNuDQmWh86Dc+yuvrA+qLx5lemqEXN3nXex7nbc+u0vG/Qmxs4qcHkvm/UjuLW6hwMDxk6/A2mzs7XLnZ4bCZ4kdQLCrMzekszRRYrM1xbOYCZxafZaZwDjV3yMUcPmxj2zUMtUCe5+T5gDA8JEj2CJU2w7DLsK/wiz/7+3zq9wK0VGgCUjQUCqboDiSoSSaLAkNAf3JwdB09EwfkHFvgfYWSM08IxMpZCpEGjqIxp7qyGCglquQSHFs7xvnzZ7CjBG0ylnZBr1IBp8jS+fM41RL5aEh/9y7txiZBr8f2boP1/QE76YD6pSqnn61SWDSwKrMYxSqGXWFro8FvfvjjTNsaC3UXzw6w3ZTKtMnFx6apTpuUawaFkokqqFGqiDp2IRf5BZqERKWTjPEo5WCvh66YTE3PYjo2iugKxDqauUQ8MtlZP+DK1Zvc29hlafk4Dz18ltUTJRJlg62Da5TLdRx3hjhyULIalcIy2cTEFJkHiYAoTe7HTwsB4ShjNNFf2QrUv/H89/5I64H9QH8dX9hRMfB1fPOPLv0/fwV++7dfMLf1az+MHf7zjc7d6vX1dQxliscvP8OtmzfY2V7HMjPOnj2LbVdZXz9A0RyJ0DUshUkywfNEWI1BGsfkUUK33WE0HFPwSlQqdRYW52l2mqimiq6p9PoTZmdWWF5apVwpEUYjknjCaNBhPOgyNzuNbTi4dhFdFaJCnygNaQ8OufL6G4x7HZbn5xg0GxiZwre+41mee+xp2Xq3MofM1xH73//xkT/i2uaIwtQSoZrwyFvO8h3f93Z6kysE+TqK0YJsSBQEMvhGCNFt1yJXI/ZbHT752Svc3QkZBDleTWV6TmV1yWWhPsdKVRQDb2PGO42lFKRoMEt9DNPF1DxSIfLLhV6gix8dECZ79MdbjIdDbr4x5Bf+xWvsrMfSNWAoGpaiYorTcZpI0Z+tCkcBeCkUFLAyVUKVhL9BZPAO1IyRqZKQUTEs5nCoxApOnpMoKcvHFji+vMy0U4BgjG1qZLaNNj3NsaefwFldJNpcxz/cwd/bYrC9Q/ewzfpOi+3hiLYeYp22WXpiDne2wlhR2djt8OqXNxk3MkoZzBdV1pYMLj3mcOxcgcK0QqGYU60XyJKxFIsqmsZgMJbfM4ViDdNw5Ul90B3R3G9QEBkI5RJREtFqDGgdTFicu0DjMOXa9Tbl6iob95rorsep88d46zseQnOG7Gy/eV9vYc1g20uUqsdQMgc1s1AiFSNTyYQgNJ2QCAdLAD1fubE9Cb/5uff//SPw0H/+o+O/uq9wVAz8V3dLjt7Q19IKiGTYn/6Vt/+tXnD4wWZ0ODWcBLjGHI8+/AzXrlzl1s1rmHbK4sIcJ0+e47Ax4Mate5QrBTCBVBwAACAASURBVGzPAFWAY0ROQM7s9AyHew1uXL2FPwxYWljh2OpxPv/5l+h0OhTKNseOrdJsDXjyibcRxxnXr19jbmGKM6ePk6Rj/HEXlRxD1zF1h0phiju3t9jd26ZQNhAuhmgSSAV857DBiaU5Tq2scGb1BOeOncVvRRze69NtjHnxc6/THGQEwqJX0PiJf/pDLJ0psNP5Mpl+iKoPUdKIklvkk3/0WdTc5cyZeWpTZYI04guvXmV9q81BL8As5MwtaiwtFJkuLTBfOs9jJ99LWVtGiCvicEiWBdh2CVsrkpIS0SVKRQv9gEm0KwuC0ahN51DjNz50m098bA8lkro8CoYhYUV6mFCUk3XkqGBJt6hqGnXTwxTFim0yjn26ic9hGJLrOVmqUNYMWTAYuegzqExN1VmYn2V1fp5gPKJeLRIpCmNN49xzz1J55DxRc5f8cJf0cJ/DN6/S3T1gv9vnbqfHfhpxoCf4FYgKCp0sZxDJaT5uDjOWwck5l5PHLGZmQ0ozKcXphHJdxS1YUiia5bm0fCaZgu2UZACRcIaI0ZOwYQqniamKToaIT/YJxgm9doJrzdJopnzxS3uEsUuml1GtEmunj/PEWx+mVDNYv/MGppZSLi1Tmz6LIUKKMMkjyENhChFdhjF5HpKIwKIA+pN8pxmE73nsfX//ja+lz+jRe/1PW4GjYuA/bZ2OftfRCvxHV+Dn/8MPVIZh+x+Ms/ZPtvyDyjgKGfcylhZOsHHnHrt7u9i2Jue5jz3+EGvHT/DGlavEccTC4qIEwbieAMPEZFlO86DL9at3CIOUhbl5RoOYl77wOkuLc3LkcOLkKvXaHGfPPsqXv/wyn/jEn3P5sZM897anZWt50G8xCcc0Dw9oNTrUyjMc7LfY329x+fJJDF1l0O3SPGxQdm0uXTjH2uIys9Up1mZP8OKfvcLLL15n0Jzgj4UuTyUg5q3f8BTf9yPfTmN8i1DZQrdHWCJuWdUpWEVe/OyXefXlN1g7NsPMbI3ydJHcVGgOe1y/s84k85mdL1Arl5kurnF89kmOT78Fh2k5x5+EHcHBxbNq2GqJlJgwaxIk+8R5i2GwRZK3GI/aHO4GfPnTEb/+oatEHbHpg5UqOBHUcoVZRWPVtFlxC8yqJoUkp2a7EMaUK0XG2RgcpKhSKejsdjq0eiFRpCCCe0uah2MXqdRrMmK5Lvz8tSKaYdLuDdFKZS6+9UlK81PkzX2CzQ2ab16jvb3FMIxoxAGb4ZjtSchekjP2FIaGGEkIEaOKQ85i2aDuwkw9Z2ExZuWERbme4lQ1FFuVnR2RVKnpYkwgeAkWhi3w0YoUB0aTMbkgJxoacTgiTyLpBBmPIiyjTn+osr+f8sb1Jk5xifmVc8wvr3Hy3Bm8iisTDFEzNLUEIuwoNlEFZCnJ0BNVjltIA/IsJEpiggCGk7yzN/Lf9/R3/6NPHT0OHrwVOCoGHrx7enRFX6UV+MXf/4mF3qT1QnlWf/fNzdeXDjoHrKyskiQq7daAne0DAl/AZCYiUp75hQqPPnaWPM+Iophadfp+fK2uU/BMGo02SuZy4+omo2HEsN9nNJiwt9UniXKOrSzSHzRYWFhm4sPmvW2G44iF5SILS3Wef+db2d+/hx8M2Ly3RbvZIwykvlAqzV3HZmmhJBXnuxsHuHaFH/2h7+LUqkALF9m5c8gvffA3aO0FhGMN1yij6ialKZf3/8C3cuGpRe42XsYoDCmUwTJVPKtIHikM2j53bt9ic3Odas3BK6tih2ac+PjphGKpQMGrYBsVFmoXWZt+DFdfQMk0efoMky45GY4xha0WSPKYKG3IbkAv2EbRRajTAYNBg24rZPe2w2/9wqt0b4Hig5tBHZUl3eOEXWQ+U1lzi1TzHDOKJCtAl4bCFG/ao75cx3QzepM2WslhrzvgjZvbbB9E8n5EiYZq2eQa1KanOLl2nHKpLGOfe0GA4drypB1220z2djB6PSqayiAYstVvsu2POYhTDjKNpqbS1WGiZ5SKOjVH6BSG1Ms5M9MKp864LC1qlKsxWjEn1DM0zUNTXHTdlUWBcAOg5STpBNPIMfUcNQ1lbsVk2IM4RhMUx1xhNEgII4tJ7NHtG9y+28Nw53jmXe/h5COPQ5oRZxmRmJfkHmrqYKguWgbZJEKNU5QwlNCnLBGiwxTxn6OJ4u/0+n/7qe/5x//hq/QRO3qZr+IKHBUDX8XFPnqpr/0V+O3f/i7tVmwsZdHobypW/j1WRXtIL2nWna11CbXZ2dnDshzpFtjba9Bp92RQX444lTrMzpaJYoHurVCrTDE1NUexUCBMBvQ6I5S8xKtfvkUwzhgPu3SaPq39QG7qssXsqhQ9l9Eoxi14HDQ7lMsalmvIkJpjx2fQDYVOp4XneYR+KD32g15fcgQc00DNNW5f77MyX+S7/ptv49TaaabK0/zi//q/89Jn36ToTqFlLgW3Tq1W4/TFZd73/d9EaO6x1f4KXjXEdAT0x8JUbdKJhqN79Lo9LFOjXnMJkz7DqEeQ+oRxRJQoMk53cfokM5UT2GoNJbPx/RGqHoIWkWYZjjaFpRXI0pgkbxNnhwwm+7IrEGUtxuMO417Cxo2QF39ng/7roA7BjRRWvGlOF6dZ0lxmUgXbn1DTNcw0wVBzyUHoDroS3lSecrAqCqkyJtRjMstkoppsHPZ4/cYhnVFAUVz7+bNsb+8xW19ifnaZ8TgkVzS8cpnAHxIPuhSzhHIcEXbatFoNAhI6ScRBnHCoKGwrOR1TIXFUCm5OrQgFM8OyImbn4dz5CtPVhFolRSnk5LboBHiouUWWaigCnmQYKFpMRoSuJhhaSuL7ZGJtR5EUSxZLhtjnCScxk1BjEtqkeYUvvbZDP6jxXT/wnSydOAeKRYJNQoE89TAUl0A4XFIw0hQlFkJMgSMWDIsJSZISRTlBTLbbHf3ER68Nf/mFF14QpcTRjwdoBY6KgQfoZh5dyn/5Ffjnv/bdJwwj+enEGL23POPNRFrCKA5otdtcOPswr7/2OlvbO1QqFYnvvb2+Tn/QQ1VTbEeXKNiZmRkcu0DBLVEsFAmCkfTUd7pjdrbGbG126bZ9ZqeqDHsTdu4OGHVzgeJndUVggRfY32vhT3zpJihVHWrTFYZ+l/nFumy3R9EEwzTodoZUS0XiaIKpCD26Qbc14nBnQtktce7UcZ689CR6rvNz/8uHMHHkZuyYFWzL5cJD57j0ljO8672Psb73BZr+TdxqgmYkMh3Qs8oSK1wq1LE0RybtGeIEmwTydN8ddxkFAbruYFtlinYNz65IG/x4NCTNAzQzRdEUFAxZJJiaDakoDvpEeYtY6eOHe6R05Rhk2IvYuz3h5h+2Gb2cMK0UmTXKzCkl5hSPKcWmkqvo0YSiaWCI1KI8kaMZ03XwBa/YTHBqOlYhpTc6RC3o5J6NI3Qb44g3b20RpToXL17k5rVNlLzI8tIZ/CAR0wYKhSJ6GuM3D1FGHfRgTD4eEwxG+OOAYRKxm07YN1IOHGjqELlQqymUnAzX0nGLML2gsrhkM1NVKNsCgpSjORpZqmJotnQQxGki7aaOo5EzkUN91zJEo0C6SoSLwhaZDlomI4cVcqJYJ4pMwtji2u0W3tQi3/Ad70H3qqi6S5SXmERlNLWKpRcxtCJMUtJJSOKPySc+Wh6TTETBkd5PhYxzeuPo59qJ8s+eef8/DP7Lf9qOXuGruQJHxcBXc7WPXutregVEV6Bt178DM/k5xQmWg3ysDGKf9qjHva1dnnjkCWqlCq+9/hWiKOLcudO02oe02g25OYsTuqbpzM0uUinXObZyTGbG7wp7Wneb23e22d4cE4cuplGg5NkyR2B7vc+gK+yEcP7sNNVqle2tA4LQJ8oyTp9fkWE3b1y9zvyih+UgOfyjUUivO6Za0ikXXJnk55ll7t5qoMQaRDrRKMNWXfxeIKOAi46HqQoQjoFpa5x+eIVHnznNI08fo+ULvcAh2CNMEzzHo1aalQQ7z57G0oo4WglLdUhzscFrROlEbmTixcNIeNZF+1kgczPC0EcX0B/B7ZdxygUcoyTxwqkQrzEmznpEeV/aC6O0Ra/dIOinDPdVrv/BAeFXck7a06za03hDlYKvUlFtdNFlMEXEr4op4EJpwqjfo1Kvo9gG40kfw84oThuEypDIjjCmXcz5Orll0eiNuHFrixyTrY02njlPrbqCot2/N2KmX7ZM/NYBfnMHZdRn3GyTBxnRKGaYJOxqPpt6TLsMoypU12wef3yNpcUqnqtjFTVybYKiBjhqzKTTlIRCw1RlSJCh26RiI05CVAPZDVC1FNMAS9ekc8JUTfI4wTFEDHWKIayncUwYCm2BTZxqNHs+axfOMrN2kkxwCswKmr1Ils6g6lOSAKnkBUgNSFVJHowGPaJ+ByUSEKeUOAgIw1joBn6/jfODT33nT7S/pj/MR2/+/7MCR8XA0TfF0Qr8JSvwsx/+qeJgsvdQqew9XJ8vf2exar7DT3rGQW+HIJ/gpwFXrt3AUSyeffpZ3rzyptz4zl84g6ZnbG/flQJCIe7a3W3K9vt45PPO59+JYysEE0Gx2+fgsMP1q1163RQlU3EsA9cpsbPRptcI0BWdY8eqkjrYbAj2/4RJkvPOb7xEEI24cn0dw8wpVyziJCEKMwoFA10w8MtlXMtBiS2uvLaHnpkMD8V82CAexUR+JKFHhiYS/1SpKzA9BXsq4uGnj/PQkytkVg/NG6GJjdPMsS0bz6rIIqDgzFL0ZqkXlyjo07KYEPN5MaWfxCNG4xZxOmA0OkTTQnQzI81SNNVCFfkH9jyGVsYW8KBM2CQPSZKx3LAHwSGZ3qbb3SQNQkbNCP9QZfszHewNl8W0Qj208bpgjUQL3qNQLEpwk7BjSs9jFJP5gbRmCvujQoqixKh2hFbKySop1rxNWtHRZmvcvH0HP9VZPXGB61e3WX9tm6I9jZp71ATKVxdrGVPQMro7d8l7XfxWF6Kc8TAi0BVuZQP2yym1x2xOvf0ka5eXWFiawtQ1SoUCqZGTaqIwSlFj0SoJ6DW32bh9g1FvKCOLRf6EKvKSEsGTUKlWXNIkQBOwqTjHMdT7hYWpYTuKRFkH4QQlN0kThSTJKdXKTK0sklkeSnEKxZkmz6dQ1UWyzCVNhbV19j7IKDcEC5ukPyDudon6XfQoRgkCWZj0g/Slw272fY//wE+JrOajHw/QChwVAw/QzTy6lL/aFfjQx/5pddBpvy9MB9995dqr5+qzs7ULDz1iixz7Ys2lF7TY72yx3dxkd2+H7sGIcKzwzDOPcfnyw5IRP/a7NBuHaIrBYBSyefeA2+vbpIlKtVrmkYdPc+rsIgcH9/D9iJvXG9zbaBEGQs2lsroyz8FOhyhQmJ6awjITRqMhnc6EIIzQbYVHHl1jPBkzDAbkWcpgEOF5GkXXllY6Q4U0Tii6RaIR3HyjQR6YZGOTYTMgDVIc3cCzBKlPkGbFJg2GmzPUYh57rsLlt66heWP0YgB6IE+hnmtjmg5FpyKxtsXCDLXSImZeomDXZMJgrqUyGbDR3EJRRmS5OPlGcswgWuB5WsA05igX1yg40yhpyHi4Txi2yPJQ0gITZYQf7uOPD/GbY6KuSn8zoPXamMJhidrYZTZ0CO52mXVqeE6RQr1GcW4Kt17B0DXC/pDhYRt1MsYSmQTkslAR15HqAc6UhjVvMHZDek7KxnjE2bc9z9TqKeJRzvZLt3jt0y9TUKuUnSkUgSVGJR4OSbptuht3sTOBFfbphxEDJ2WwqLD8DQs8/C0PYS6ZZG5OsVxFy02yTCVVFHTPQhd6gCTDVU2cLCToNPjspz7L9uYe44EgCoqeElTLJpWSC6lPtWjiWDmaGBk4wo6oy8JpEk1wTJUsUchjFa/gUJ0ukemCJVUgs6sYpRV0axGyOrnikaQmhrFCnFhoalFaK5U0I5+EDDZ3yXp9HAFqGoqUR+Vmw1f+9uXv/ycv/9V+2o6+2l/3ChwVA3/dd+Do9f/aV+ADH/yApSe+V1aKWT9Xwrcs7URbzkrVUdUfCpP2j/fGhwuN1q66unqK6allhqOQqdk6B51tmsNdukGDzXt36DVDwmHCE088zIULZxl0O9TrFUQoURil6LrNxuY+X3jpdekWEKe4qZkyp04tsLK6IP3uV964w6sv3yVLMnmyW16aJo1VdnYaLC/PYhgprWZHCrriNGN+qSh9/e1eB1VXiGORxidU60Uc0ySNIyxdCAdN0jDhYLuLEhXIApf1N3bJxqrMA9CEp10V7elEChCFBSFVY4nAv/BUmXOPzpBZHcxSKFX4IrlX2NwE/VAIFQXcyLHLeG4NCwfPLKHqtkwjDGOf/qBFnk3QjZQ0HpATYJkOulbF1Bcpl1bliGAy7uOP9tF1oSeYECYBYTwmToaM2h3itkLj5pB7bwwo9HVmghrFvobRjrF7wkJYoVKdorw0T2VlnqmzJxF9dX/ngKwzIOk00cd9lDQlyzNUkQMRDVHdGKWSMSmmjMsqM2+5TOHJJ2QIUdQdoXcGHL65wc71XaJeLschogMQ9scEzQ7+oXCO9BDhy0lVwTpps/bNSyw/u0JSycmKOma5RBqblItzkBmouoWwmSgaMlBJy3KsVDgfIkI/4JWXXublL7xOtzUmneSUC5rsAJQcHc/M8OycclHDthNMK8UrCjyzGCcYIHgBsfh3DcvJsSoGdr1G7tbQCito9jI5JfLMJI4FfGiRJCujKmUSYS9UVBShIRhG+Nv7aOGYLAgYDOP9fmz83Qvf+1N/9Nf+wT16A3+lK3BUDPyVLufRF/taWoEXXnhBLZX61q6y/e5Ob/CWNE0Ff66LkQ9Myz42NV98hz9pXN492FAtx+apJ95GEupkmVDvm3zlyhepzrr0/BYb9+5yuO+TxnDq+DRF16VWqvL4paeZnppnEoiI35C79zZ549pVrt28y0AouDVh+VM4dWqNem2K/d0Wt29sSYa961rYtk25XGXz3gG1uoXtqIRhSDjJMWydlWNzaLrCfuNQjgaGg0BqA5YXl+VJX7SkF2ZnGA367G3u0msGvOvZb0GLi3z4X/0W/WYkkb2iGNDFm8lTNF2VQsBMSYnVjAtPlLjw+Ay500BzfTQ7x7IFChhcz5DFg5hzW7aN63p4whOvGFhuURYDIj9Bji0mIVqukSYjEkEb1BUso4ZtzlMsLqAppsxMEGhiRe3KyN8kT4nShMkwYtJOaFwPufqZBnRhXlAKggKFQIPmBGuUU3EruMUSS+dPsXzhNO7cNIrnSpEdvRHh7h7Z4Q55FEnLnGqoZGpCqkwYxF0oKagzHotvvYR27hTYOkk4Qg+H5N0RvbsN1l+7S9SD7kGA3wwZNXqQTBgmA4YlKD3scubdy9QvOYSlGKtSwyjWUI0yplZFV4vouSuvNxencF1B0wXsKMPIY/I4kAwBkQ+wfv0GL37mFW68eYCl5niWSskxKbkK1aKGZwl2QY5XFPckl52APFIxM0uOltqHfWbmYeV0Ab3iYE3NY1aPkeszoE6hqAIFLTQaZTShH1BK94OOEoGrzlBxGW/sEQ86qHEk0AP9vX74gYt3o99SjhwFX0uPu7/0vR4VA3/pEh39hgdtBf7nX/2xuVwNV0bx8OL2zual/qD/zYPxcFEzDdW27FQzjHww9k3FyK1KzZb0PkU1mJ1epeTU+KZv/CbubN7kd37vIzz/jU8yDEZcu3mDVntM0VNZWqzISOGVuWMcX3yIUycvypyAIB5yZ+sGNzducffeLleubRBOREs+xzJ06tUySSRS4mKSOBe6OtkfLlWKKCJYR88oFEViobDq3d+00yxEswzJLVDFETMTKOEQU7NYXZxncX6WouPQbba4dfUGC1PL/I3nv52l6VP8m//tw/zhRz+LaASIAkKcIgX1TnjV01yc/MVGHnHiQoFzj1VQCy0Ua4JqKZjCoqhouK6BYSvy9Cm8abZtYCria6kYlinHGIqg/OUQT8RvsaU1Lst86WE3jSKWMYVuFTFNGwONJO6A0gEtlht2EEIytNm75nPjMwN2Xo2Y1jWW1QLloUJBiCG7kUxeFHoBAedZOLnKpeeexpipydCjaORjpCqKcDA0Dhi3WogCz6yXyT2N2EoI0jGNxi7RZIBRNLGXasw/fApzuQLGUEJ6snHGaKvPZ/7dZ9l87RBzUiDxc3Ijpan0MR8yufi+ZeyzGmIMn1kapcoqilZF06uUvWniABzNw1QsDN2S1sGEmEzJpLAyT0N0JSQOeqhJSGP3kJc+/wYvffa6DBEqWgq1okFNdAr0mFJBoVRWJdzKMm1srcT+epet2wOqxYyTp1xm11T0iopeK1GcXUMvHiNT58lzcR8NcupEI43bt/ZQNJOCU6RoValPrxIfjvGbB6SBsFJGQWeS/cwV48TPv//97z9KL3yAHo5HxcADdDOPLuX/fwVE3HC6rDl79+4922xt/6jlmcezLJm7t7PptXodPVMURQT/iEORmOE2uxFC0yVPvUaOKjbIROfSxcs8eukSf/pnH6Pvd3jrc0/ghzG372zQbB1w+tQiy4s1xoMBq/PHqRdWWFw4SaVcQ7NSdhsb3Lh7nf5gxN2NXdbv3COOYiIxitc1OYcXafFxlKJpmlSSJ2nG6TOrLB2b4fDwgO5gSJLmmKbGMOhLcZlwKZw9fZ7FuSXubezwpc+/gaVpPHTuFHPTddqHB4y6A979rndzbPEEJmWuvb7Ohz74YcYDn0TgCMQPmVSvyhGFruukScjKCYezl0sYpS7Y95m6Yl00zUbTVFxPwxIhenmA46oIzV7BtciUGMMVzgaVQOzouVC+G3K8oKqh9LAXPGFrK0jnQZqmWLqJoSckSVvaJnMMgpFF/8DgzpdGXP+kT7gFj6wu4vQCykFGIdExY9CClIqAIGUZxVqJhdUV+c/pqWlMRccSxZIvUHpD4vEIs1xErbmwVCetu0zSkCQY07x5g872Bhk+1pTL6pMnqF2aAU8cmk0Y5Qxudfjwz/4Ok6ZJEsPQSNBO5Fx4/yrm+Rh1MUEv6lSqi2jKLLa1gK7VSCOVilvFVi1co4CW63Lck2sZmS6uVyEVowJVOAJamGpEMgnwRwGvffkqf/oHL+J3BLQIpjyF2bpBpahTELoBkXgZZXQOQ+7d9ClacHzJ5PxDs+heF3daQytZeNNzGIUlWRAoikM2ESFXBm++tsvnX3wTfzJB13TOnHyY97//B4nHKZ2763iawqQ/Dpv94BfuBMnPvPdHXvCPnjkPzgocFQMPzr08upL/1woIK+CndvdXUzV4LgqDb0rT+NRwMDher03VB90xhwdtuj2fSnWaR594jN/9vY/LrAC7qJAZGbmiSB4AaSKT7mzT4+GLl7HNItduXqVaL3Lm3BpXr9+m2eow6Ddky/+pxx6jub8vlfHPPfsucsG8NxyZnHNvZ5P9/T1q9Tr+eMyt29fY328QhMIjnmNartz8FdEWyISC3CJJImwxElhdoNls0h8KApGOZSsM+mNmZ0vYpsPM9BzTU7ME44BXX7rB+vU21YLBN7/rLdy9eY3Llx7i6SefII1ztNTk6psb/Mov/VtGw1TG+xZdncEgIBiKLVgk/GkkWUS5rnPhcg23OkJzxySik6CJcbcqyXiKluN6QqWvSIW+64rOgYZpKOTK/W5BLkSMWU6a5qiqKAZyNCWRYwzHdmRxkSsJSpLK8UGaRVJkF05M4vE0W2/6vP5nTUbrKdVEY9Er4AU5RdESj0GNMqw4p6AaFAxbzrxtTWySDhWvQNFysDUDI07I/TGOEFZWPJxjC3ByAe3yBbKiQzzyCfYP8O/cYbR5W9oG0ceUz5aYvrCAO1dBdR0YwZc+cZ2P/fuXZeZANKdw5j3z1J/UYHqIXk4plFxMs0axeBZTXybLahScKcpOHVctiMQH8kwhyxNSdUKMj5LlMnzJFOubB0ziNmE8lMChYdDilS+9zJc/dYu96zFeknF8viyx0qamyY7Q/m6bbhumKrAwb7Cy6qHrA8o1KFYNTNegUC6hFavoxRpZbBB0df7dR15j79ACpSrfT6u5x+XHnuQDP/lTkOr4e/dkZ2ASxFFrEPxyP9T/x2d/8J8cRRk/QE/do2LgAbqZR5dyfwV++Zf/O+PW8MqCYvuXOkH/v2/7ndNpntYUcfhWDSxDxPtWJWnvlVeu0mj1JIJWNTWmpivojsI4GRLJdLiJxLwWCg5JmLK6fILlpZM0GocUqwXKNY/rN27TbneJJn2yxGdtZYX97R0p2rtw/jxz84tYtsfdzXtcv34Tw9R4+qkniSKf0bDLnbt36QuRYaoxM7+EouoMh33KJaG0V6iWi/T7XTY37hFFwqonChUVRUnwCgquJTLuhY1MbLwiLnmGaAy3ruxLK97lR06xt7XB2559K2trS9QqRaJJzO72IR/7g8+jZDoXLpymebDH1sY+3cMJg1ZEFovNXkUzE1ZOOswt6WjOCNXO0EyFKBGjDAXDMWROgaKK0YUg6yG1DY4tiHgxIllX1RR0Q5MpgYahousKitAnqBmOJQobQd1DCvtEhPB9S51LNPFo7Rhc/2KPe6/6ZAf38wfmXZtyomL6GVaiYCsqTq5hZwpmmuMoBo6q4ggwkmbI+GJB6RP8AVvTZNJfZqnEVY/K5Qu4Tz6KvrYiaEIwHBFfv4a/eZvJwTYWAWHWZqgMqKzVKK/WMcoF+u2EX/nNT/LG9pCVZyusvWMKZbGDXp3ITonjWNjmFI5zCss4jmEsUXIWKJvTEv6kimIgT0nzUJIQ43wkHQqGKMVygV8QRWFMlAj76n0ao++32Vnf45VP3mb95QOm7RJ5GBOMJwy7iURP1yoKlZJCva4xPaPhFGIqZQXbFd8z94WTYrFVxyOPNeqF43zkI1/h9asJk0TH8ywKRYO/9b3fxzu/5TvwexMme1sYecRkQtzojn+921d/6rkf++nuw+BUjQAAIABJREFU0TPnwVmBo2LgwbmXR1cCfPCD77b2aD03TDrfn6qj5xIlXRlEmRqEsaSoiXm8YxWZm19DUx2uXl2n2xtiOy5zC/NSkR/EPrkS0uuPaB8OqJQrnDt7hkqpgj/OGA4mUhC3urYoZ+JvXrkm5/j+qI1tqqwsLXDv7l2ZLDc3PUOlVqNUqcmT8YtffInxeMg73vE2FudnCHyfuxt36Q3GGI7H+YuPyFn7ve1NVDK5Yc5M1WWm/Nb2PnfubDIcifcnnucJqqKQxUIVD5aly01WzKHF3HjnzpBRd8ix5SJKlvLE409y7twJFuZq7B9scW9jQ3YtRKavOLHv7xwQjnIOtsZs3OgQ+YrclHUzZ2re4NjJIpnWQ3cyDFvoFXKE5NJydHnSz3LhmADDQkKJCt79zU6Y+IQ20XJ1KSY0LU12DlQZC5Rj6fffuxiRiPyAyUTAicS3s8uoZ3H3+oRbL48ZbYHRhylNp6JoVFIVN8oFTBBDjE1Q8NBwVR07U7FUIX9TsRRFxhsbgn6gapLX4Dk2YiykVYswP0Xh7CkKD52ncPoUipKT3rlFPu4S9xtE3SZqX9APD4jMEfUTJYprVdJ6lc+vb/F7L77M8lumKJ1SMWfHYItiQJfoZ8eewTZOYNsn8JzjePY8rlqWhYD4S8xlUiakjIjzMVkqlPwmFqZ45zIzIM0zgrhJou6QpE3C0YDtay1+91f/jMYdH0NGMyMtlGqeUSnrlIoqlQqUKznVmkaxqMgiTWRkCJupoojiyyCPBNmyyJVrYz79Yp8oUyhWTJ5925N8+3e+n/LUCkFbaAb20ZIEf5Qnfqx/pNEa/cO3/ugLjaOHzoOzAkfFwINzL4+uJEf5Hz70xCO5NviXE7rPBtHIi1DxY50kUxkMhTVqgucK+9mstAhu3tuTm6eqGczPLaBp5v05fTbEH0/IE43Z6XlWlpbpdPrSTjY7uyxFg2IDswsad+5uyo1RnHCjyZAo8JmMh/db1ZZJsVymJPDE84t86tOf5ubNFmfPT3HpoTNUilX55+/euyfpeJceexzd0KVoMRE43YKLY9nYTpGDwzaNwzbbO7v4/lCe8sTGVS4aUm8g1IZC2KdpAiSUsXFrSOwnLM4rrC4t8Nzbn6dQMPFHHa5d/QqNg4YcQ3iOK6FISq7TO5ywfq1Bay8hGCgClSDdCpaXs3JcxC7HiMmJqqfk6v1Tpvj1+2JH4UgA3RL/neO6GpomOgaZFEIKPYEotkT1ITYlkRdgGGCbitw4PdeRBdDE94lDhTh0aO0r3Loy5GA9J2nf1/HNWBZeAlac4OUK4k/JDTHNsHMVV9FwclEEqDiic5FnmCKwSNwPTCzFlJ0CU5yObZO06JJOVUiqZWbPnWF+bVV2O4iG+O0D0mGfdLdF0msSpW2c+Qz7hIf10AIHXsofX3uJcdHHkjHEKYotiiWhffCwrVkMfQnLXKbgrmAbdQzVwzE8dFGeKEKsmUp3RZwHMntARcVWPWxtClOpyfua5D2CfJ3xZAND6C1GCre/ssOv/+uPMm6muGI9xVjLEt9zUCwoFIsppbLC7KxLoahIcqFY9yyOUUXxpKjyp0gkDJI6r1zpcXt7wONPXeS97/0WKtV5dHcGv+mTDLrkYUTg6+kkNj66tT/8yed/8oWdo4fOg7MCR8XAg3Mvv+6v5IX8BVX7tY9/W6L2/3WQdRZysbn5MYlm0h9PsO0yW9sN4lTMaXVGfihP9JbpUS5W8ZySjAfutJo4nkK/05GCr8FgzGAw5InHnqZWm6HXHXHl2hWq02Uef/IRDhsNafcTgrthv8f+1j1s08C1DWKRJqdp6JZJqVJmZ2+H9fUG5ZLFsdU6SXhfizAMA3b2Wpy9cJLllSVGw4F0FwgSYK1WxzJd2T1oNDoMBgNZCIxGDUkbFIVKtVqTYwLT1Cm4Bfa2Drl19Y5kCIRBj3a3geu5hGFEnvpy0xgPYwxVCAHFDF+jXKjTPfQZtKC5HdDcizG5L+wTsYdzCybzK0W8okKUjmTegjjXCiuC0AGIIkaEMukCekOEbeoYeo4m3QQClatIxLHgKgsRodicTB10FVzLwnUddOFXzDL8UUa3pbBzN2DnTsSwAWkPtDFMWTZFca6OI5kPYGY5tpiziwIgU9DzlKIqNnxFphWambDs5ZiqiqeYFFQXKxe/Js7TAsZjoU1VySpltFqF0lSN2uwUSIxyQsHQ6azvMNrbxlF9fKXBzKMzaJdq6I/M8qX2Na4cvEF91SY1xtglnVzTsa0ahjmDQhVVncKxpjH1CqpiYuBgaBa6ECQqwsWR3YcgmaKPkqJnLmVRQGiLEjgU0cFP15kku5CP5XvPJiof//ef4WP/55+jjJH6kIIj6EIiCEt0A0SwVUa1bsroZFUTeRJIp4up5HhiBCQUo4pOe2yx31fxaqs8/MijOJbH1MJpYt9g3J1InYVYs/4gy7rj5E86g+THn/uxF+5+3T90HqAFOCoGHqCbeXQpKL/52b/zTKu7+auN3t4p15ll5eQZPvnFT9Ib+szOrfLxP36ZQsGSJ/WxHzAQIwLLxdFdNGyOLZ7CMAx2D+4w6HfotEYyqU5RVKar06weO8Grr15lMBzxQ3/vuyUUJ80SmbgX+DGWZrK3u8X25gaTsU+9WuLU2VO0O23CJKZSq/D5z7/JibUSU1NVDveb8usXih6t7pByrYzjOKytrXHy+HFJEBQ78Wjk0xsMOWw26XY7jEd9Ll5c49KjF4RT/f7JXu6jiYQAZbFCOslwDYutzZtcufZl4nRMGE6IJymVYoFhL8A2BQ1PkRkGqRD8hzZqUmJ/s09zP0DPkGp5wbExLVhdK1OsaKT4aHoC6v3uhKbqUoEuuhKqoUhyoGVpsmAQOgK5wemiYBAuBXGCFYWCMCakqJng7euYYsyhqmiqxqAbc7ATs7cZ0dxNCfughQperqL5Ka7gGIjWuEAaJ5nsDIiCQHQDZAGAKBD4i00/l/9P/JonXAW5iSE6CqroRriM04gTFx/GnZ0h1HRSId5TFMJgjCZ0DXlGuVCgt7ND0N4lU0R7AkpPL2A/Nkd/JuTztz5HaVkjdQO0gkom8MB2FRQRRSxio0URUELXXNRcDDQ0DM3BND3ZjRIroWoaiuANCABR7uKqM5StRQwRQESLOGuQxILiGEtkc57GdA+H/Ntf+RhX/vwOJSHa1FKKjimphJqW4JVUvJKC56roaoxtZlQ9G0vPsZQMU1MkEGuYedQWLjC/+jBpKoqKOq49TRJa+P0YPUkk92AU5vlgHH+u1R79vbf8+P90/eiZ8+CswFEx8ODcy6/7K8lzlA//4d95Js6Hv5JqydnLjzzPF19/hU988Y/ZOWgzHGcYpsni4gqjUUCjIbC/kSS1Lc0u4plVKbwLgpjusMFkMvoL/74q8fbiIb26uiRP6AKI877v/g6heJOEPbFh97shB/tN2s0m+9uHjIa+nNXOzU8RRSGlapnpmWm+9NJrzMwUOL62LDfnXq+PZphs3NsnSYTIC6anp3ns0qMy/fBgf5dJLAJ/YpmA2On1GI6GPPXURZ5/5zO4tkMcpyRJLIsBRaj1Mw0lVSVcZzxsMxiL1L+hnNF3WwPicYKl2/S6A5qHPaIwJYsEhraAEnpMhjrtw0DOoIU4UWzgQjBYn1KoVMXwOUBRRZGUyLa/sDYKv7ooCnI9x7DEjFqVnnkxKhA6AfHaonMh+LqmoZELl4QuNkVh37xvoxQdDwFuGnQSmgc5nf2cQTsTBF5qrkdRMxkcdCFUJM9Ay7L7XINcQUtzrFzFExClLKMgBAxxLG14onAQIwPx665qoYsgIERAErjFArMrK8ysrJIJfoIhMhpUeq02hBEFy6Db3sPOM8nqDyZ9Ii9m+slFvMvT2BeLfOrGZ0hqIc68TezEMoZY1UR5IiiLZTTu0/2EDsIUhadqYBgmmshiUMU4xZQFJ6ojQUCW5qJEDp4h0iNTMmUgKYyiSyO6CWLts2xCMsl5/cXr/NFHPk0ehAhigMiY0NUcxzVQdNGRSXELimQSaAQ4eoJtZBJeZOpiBKFhFOeZWXkYzZzBNSuUygukA6Ev0KWbIBv76HnGcDLJ+376ylaz/6PPf+BfvPJ/m1G/7h8+D8ACHBUDD8BNPLqE/2cFfvmPf+Ksqoa/WK4Xnp+prWm/84e/x7V7b7LfaOF6ZSy7iOeWuXdvm1jAe4JQetCnyvNUnSneeO02jYMBRkmhXBUBLqrkAEjQT6iysFjDK5pMwoBnn30LbsEiCEeSvtfvZoz6IV/4/BfoNMd4HqweW5DJeSLiWAgDV9eWuH71lswQWDs+S7VWZDgcSLHi2BcoYZMszQn8UGYJOEJUJ/ZPTcQGC9Z/Qrs7ZOjHnD49w3u+9V0U3YJcAFNsLqZGKOOKTUgyPKE3sHI+9emPYhcUlhZnGHUE3c7iYLfBwf4Bw4FPniroIr2wm2EpNRy9jpbbMqMAQSfUheBMI4qF5kLAiIak2Zg0m8gxg8DpWpYjgUWqKayBIlcgla12kczoeTZJFOG6rrx2IXYjTbE1UfwIh4HG2B8yPV2n3xNRwDnppEjnUNgNHUadEQv1mtQFNHcaMmhJSuf/QjyXhmKkocpOgABEGIqKlkToWU5BwJlGYzxDk0JDATbSRFJiLnQLIuDHplStUpubpzI9hVuuEIx9ugcNMsFHmPgQ9CjZJrv37qEZKmpZZ+7RJdIFKD9c443+DYbehP+LvTePsSw9z/t+Z1/uvtStvbt6nZ7p2bgMNSSHS4frUFJEShYtSJZCSbGVSCLtSFAWOzFaMAwoiGQZEAIYDBzDjuEEFKRo30WJ+zbDGc7e09N71153v/fsS/B+dwQk/wQwDBtSdxXR082urr73O6f6fO/3vs/ze8wVn7xaonkyfrExNRFF1onnFrreptveIgwLqa/wqz6WI0yHVIn5XNenWl8lLxzIF52dQvEmIvJsKpWPgkoJ1lqww6LF0HWfbKozujumjDLiyUyJRW15bcsi13L1vWNbqfSXGBze4I2Xv4VtZfhCkZTMg9YKWxfehlVZUSwET6/iFC7xLMPUHXIRqCYxRRIRZjmjMHttbzT/9JM7fP6YQnjvPH2Pi4F7517e9yu5fPmy2Xl09t7uhvljQTr+wWs3bvlH0wnDYMrt7V1ObJ6mUq1z9/aOsulNRnOSsKBTqRBOcsJRLsG9KmxGq8L6ibay9+3s7CsxYRCAoWssrdisra1w+sxpFRrkVWxqtRrjYcmf/MHXmQ1n5BQ8+OA6jzzyANu7u3znO1cUR6C3XKHbqTMajXDkgW5Cu1uh11thefkEe7sDXn7xDYaHIkRMVT69ePgLoNmFStOWsDqmQYbv5Vx8+AwrvRU2N0/S7XYptYKsyKjavtIjdBp11lZb/Mt/+avkesgDZ8/ywjevMu+X2IbPaDgkzwuieUSr3iWLNHy7jVE4xJHM9i3iKFFnaIHaTKdDPNdA0xNK4oU2wJWAoxzfrypmkSZJuEWKqeeYmsLoKNaAFF5yGhbUsbgkpFCxVXzxYk4eJJGKZx4ejKlXJLTIJwstes1lJv0R7VqDcDzFNR18p0IYJWrcE0znqsshYUtSf1ilTjSb0qnVKMKAhuMolG44GrHc7dAfHKkTtu957Ny5y/JST404dMfBlmJFuhfaQnWfTOe4UtOMp+rEncpYwnMYxiMqaz7ups2R2WdWz9ktJmgtH2/JV2LAdqPx5rjGYj7RSEKHiw89yWF/SilWS0dXNlaJcnYch2a9g+t3cb2mKjZlnp9GAWkywjQLwmiOodtq3XKdl3onqHhraIWLawovYEKZpAsbpeRCCFfBr4BjUCQTwsk2w8Nr/M5v/GuKdEKRZyrJ8uGH387K5gP01s7gOS3SUYgZZeRRgqlLmFQGSUQWRyQFklx4e38U/fzsbP5bly5dltbQ8cc9cAWOi4F74CYeL2FxBT7zT37g3O54+/+sr1jnqg2zHmQT9YAvqXBne49arc7a2jr9oz7ffuYFdu4eUsRiy9KoWD7BWFrlJZ1Og354yNpml9W1HrNpyHA4pihEBV/y4INn1axZrIo7O7vcvHWX2SwVNhFTcV7nsL7e5umPvYfZbM7Xv/VNxezXdJ1+/wjXsRiPZhjyr8+ElQ1Pff6xR9/Gt775AnduHpKFBdGsIMtkYwXbg6UNWFqpYbgeA9EXtFw+8fGPsrqyTp6VRHGkgDGaXiIJt/VKnUbFI00mfOMbf8w8PuD8qUf45peu8pd/uMPpEw1821djiTROFK/A96pUvTpFUqiNQHZ22a6TOMUydaJwrn6Wk39RJni+qcYpys0gbgKxB2gFni/Sw0Kl5chmIoLBQmJ4xdtelISzKa5uMp9OFI8himOptLAsF9v0VOCTjC3k/ggnP4ukBW6QhjHhLMS2HaV10C2XMpP1FtT9GnEQ0azISTygVa3g6cIdyKm7LmYhhEODas2noCCOIipORXUHLE3m9Sb1pQ6TLKDUNeq1OnkQ0faqLMnfmUZkRkluGpSOjuanFJWYu8EdOudPcnPaJ5KI5IZNEA1pNGTEc0inuYKp1Xnx+ZtsrD+EXWng1jxyPSZDcibmqhiIwoLllbOcPv+osllKPsHLrz7DoH+HKJriOIuOlAgOs9TgbW/9AGc2n2KepkwnR3z583+u3AGdWhPTcHDcOrMw4eyDF1hdWyKc7rB/91X+4Lf+LVoeqgKu4tapuE2WN0/z7vd8ENP2SA6P0MZjdOnuFDmFzG3iSIVeSWT2JCr2jybZP3Jqyf9x8ZOXj5HE98gD+LgYuEdu5P26DEkc9MK57Ycn5teMr568u33rLxJtdrLRdXDrGvVmlzR12N7ZV+3sIksXs+lcZziYEge5Aq+sLW9SJnDzxm1KCmwf1k50FfkvCGI1pxXgz3h8hO+bVCuSQCeefo9r164v7HWlpQRhQg7c3FhnbXWFF196mevX7+JXXKX4lzOwakEPxkpJX2matHoVNjdP0D8aKoLcZBgTTQulXyhLgdeIx79Nb6NBUswZDCfMo4S19Q4f/8THWO6uEMgmGccKZRuEc1UIaIWm5vLz6SEHh1dwKgm21uLGK1N+/d9coeroNCq+svQt9ySWt8S1fVzbUfAfgeYIT8F2XJI4Vid40T6IOzDLFq8lc+nZbEK17ipYkOQlyIeICkXgJq1oKQjka8RmGcwDDGnl5wX1SpVpv4/vukznIbbr0272OHfmAkd7fa5deV0p38dHh1RslyJexDp7ns/B/gGteofJZKZyGGRUsntnl1a9RZFkZHFCu1ZjdHBIxTCpOxbxeMLpzXX0XNBHUrg4qiPim44iFcrMvtlrqWJAbo4rnQJNJ5nPsJwSv+VL2CBxUVBpVRkG+6RmQH2zwfZkhNVoUmm2GYz3WN5scxTF2NWGshHevnHA8Chh88TDVBpd3KZPYaZEuVD9JnhuhbJ0aXXO8shj71GbsmgEXnn1q+zsvYFpLjblosiVxsAyOjz++Efoth5Rzpj5vM/zz3xNbdqikzAMh0qtjVfrsrJxguWlLkU25frrz/Psl/+ELBM3iEGrvoTv1Kg1l+h2OnTqNfT5BFvCmYjJ0pBcoA9JrvIr5mHEPNEGh7P4F8da9tlLP345ul+fPffauo+LgXvtjt5H67l8+QfttLr2ZKqnD7t17cru8M5jN3dv/uPB9LChuyVb51exbJfZOOfmrZss91q4nkkiJ+isxHVqpKHGdBwpy6Ccpne2dzg82se0Cjq9qgLozCah4hBIImCZJ7iOrtgENU/m2yIAHKlNseLX32y5B2ozbLfbqnX/7W9fZR6MF9Y7TSOYiqpbo1G3cesW7eUGnW6H3d1dRn2Zl6dM+5nKpD+xscJjj53nzANb5EbGtRuvc/X6dSazgK2tZX7kR34QU7fZ2z9Um1uBiAzHLLV71Cs1xv0jXn3lWfqD19k8Xcc1Orz0rX3+9Hd2aFY04jnUKi4bGytUnLqiM4r/XTz4wlEoSRWcpyyEbperYkA28lICjZSqsiDPY7yKmNgzsjzBMmwsy6RII1XwOJJjoJVKMyDuhTAIVTegiBMFGRIMgYxQDKPCyRPnOLN1lp0722zffkMl9Y0OdpXgTy+lozJXgUZRFKlQJ8EoR/NECfJyiYlWMF+NMhWlvI6eLKyB4i4Q26FvGhiiWXAcDPnekBGDbuEZ1iLxz4DULHBF45AmNByfNA6wW87ixJ+EFIZBIh0Yp6DwEuZaQOH7HEwjVjc3SLIR2BHV1Q7bB0ec2brA8CBi527A2uqDWH6dSrtOYYfk5pwsnytrZpE7rK6/hbPnn8Lzl8iyCS9e+Uv6oxvE6Zh2s6WKMtP0ydIGjz78AZr185SFwXwy4DtSDCRzkmBOnCSYdpV6Z51HHn+CdqtDmYXs3nqday9/m6IIMT0bz5JOUItGq6vWb+cx5egAN5NiICFJJGGygFi0shrzcEqYa+ODafJL/YHzax/5hV+Y30ePnHt6qcfFwD19e+/pxWk/9Y++/z2mY/2c36o+mhBE42DYvbV3q9sfD+WQzsbWMmmWq8338GAfxys4f35TzfuTWKyAGeNhqPz2q6sbKsf9xo0bXL9+jTLPaXddllfazKYzxRYI5pkK8hGoi1DsHLNGMBViXkRRpDhyotY0sjhVfvtarUJvuUur3WJnd5/t7V0Gg4Q0gV7XZH19CdPTyc1M4XEn4yFpnPLYQ4+y0l1XSnGZZ1frVdI85dWrr/KlL3+J0SRQWoJO2+a7v/tD2JajTovdXk9lAWjKPy7ZAjr723e4ce0lZUvbOFklCU0mBxbJuEXVqpHFBdPRlMHhkVK++04LrbCxdBtdLzCsnFxAOKUAhoR4qFNkuRJVys8CEZJiQCBEYidUFkJ9sSEbWq6sg8IaqFY84iikkGyAXPzusikXaibu2yIu1HG9Fqe2HlCdjutvvE7dt5iPDzi8e0dt2DW/QRLl7B0c4nku8zAhiTIqrs/h3hF1v0GRFSRhQsWrkEUBVdvFlPZKHLOxJNqDI5q+CPdc0rKkUqki4kNTuAPWAkmtuRppmuBZlkIZq5Z9XWcUjFSHJy1KZmnM8sll9qa76HULo1Hn2vYupx44Q1wMMdyYxlKFO7vbbK2dZ3iQceP6lJXli/itHn6rglVNCfJ90nyMbeukmUlv5e2cOvM+/Oo6UTbklat/yXh+kzgd4loSYiWCS58skWLggzQbJ5RIMRiOefbrX6KIpmh5QhhJRKTN0upp3vnUJRUqlScRB3dv8NzXv6Tsnppn4hgenllhfX2dZrNCMR/gxFNMSW7UUuJkTlkaFJGmxIxhPEG+Zfqz9Jdvldavft9xPsE985A9LgbumVt5fy3k05c//o4bR7d/udVrPml6EjlgaNu728yiufL0R0nExolV5kGCZdY46u9gu7JhZzzy6MP0llaZT2MOD8d0e6vKEjeSTXEw4pWXX6N/MKPiC9+9pXgEkhonD2yZTUvLu0glv0ja3ZZS4sspNZnlar6dZAZ+3cGt6CSEnDnX4fyFMzz/3FW2t49U219a/L3lJncO9hiMp6yvt9RMVsRwZ06d54OXPsRSp0O/32d3b1thjPvDMXt704WCXux0GjQbFX7gBz7B+slVkjwiI8PxFpqCyWjEbNJneHiXohixvFIhTyw2lx6mam1AXGU2jHjp+Vf59re+jW9XObV1FsfyMU0Zi8RYZq7YAGkaqW6HJCTK70t4Up7mpGlMWSRoWqI0BOIMEKyQ4H4dST3MRXxY0GjWlNiyrhgIseoISPu94Xlqvm/bVcIIms0ujXqTLIqwtILp8IhgNFS2QVHIi3YhSeTEKkx/nTBKKdOSiu0zGweK8yAZEgqmJN2LXJT1Bmah4Rimsgr6ho5jWErDITyBZr2uuhyiI6g2KmouL78vI4pWtcba+jIv33yF9nJLdQbsikNmloyiCV63SkRCrBUsnVjj5vYNVYSOgwMaK3IdZcwgosxVrl2b0Og+hOW3qXYqONWY6fwWjpeTqYwCl87yW7n4yEfxqmsE8ZDvXPk8o9lNgqRP1a8oloVWChOjx+OPXmKtd0EVkNFkyle/+AUFVirTRIk+Ldvj4iNv4dyDD5NnEhudcXS0yzNf+4oSfbrVCo1qjV6jTrsqY5gZ8fQQV6BQiYwbYjWakGsohUCWZCRZzDzMppOg/JWxbv+z47Cie+e5e1wM3Dv38r5ZyT/81X+wunvw6r+ikn04t3MtF4uVKbP9uQoMmk6nzOcztYFVJJ1NrxDEA1UMWFZGrVGnt7RGrSqoV5N2q0ua54zGE/Z3+8wnETeuX1MOArHrCbI3CAJ1qpVTvWPpSnQWB6kK89FKG6MwJeud0VGqfOqapamTsN2Ft37XMq1Ohdu399nbnbPUa7Gy0WUW9RlOZ5iOiWfJ5huhlzKWyKj4Np1WU6UlxmnKeDxjMslUEFEWiU/cJo/k1G3zEz/+o7R7NdIyYhRMmAZz4QVz/Y03sAT6Q0S7JaCbGKNwqTobpFOfV56/zcvffoPB/lh1T8TC+MjFR1juLasiSkBIYguUsCQZB1i2ZBBoahQg+gEpXhJRu8dzXMcgjqZqHCCyATn9W4alCgdxDjTqNWJVXIhuY+HdL6JIIW4rtkOpWUznEUu9FVrNFqPBQH1ONAVbmxvs3bm7KMRE9S8zc9Nj92CgUM/9/QFLrR7z4ZQyF0BQnWA2Ry8X71E0CpJYmMcZvWaTZDKh4fmYmqYKi3pNOi8y6vBVZ8P1PDzRN8zmqjW/f7BDe7VBpqfMk5DeRo+4iBlnIe21HttHe0prgKsxDPtsbK2z199hZatDGM1I5wWd5hlefPEQv32ORneTSsfD9SLCeAfHke4LpFIMrDzOAw9eAqNJWga8cu3LjIM7Co8tfsQkzqDwsLQejz3yfur1VaWZmA+HfOWLX1IkRymcpBjwK1UuXHiYzdOnF9HIacyt2zd59plvqCLFsRw6jRpENoKHAAAgAElEQVRr3QZLVZNY9DBmgSEpnWmi9CZi/5QkSSnghGMRxRnzMJ1Mg+xXhpr3q8fFwL3z2D0uBu6de3lfrETsgyced9/x0uvPffYgOLjoNGykGBAl+mw2Y3/vgGF/oLzbcvoxbUcxAhpNl7yck6bCf5c/7lKttljqrrC+vka90eLwcMjO9iHX3hB64FjZCLN00RqPJS0wkgRDYewIN19OSuCJ+joqyESIGIiH3WM6ldl6ROmXtNcMLjyyjmZKwFHI668vAD+nL9Tw6xYpEX61RtWpc7B/RCzzdNeh12mxsb7GCy+8TBRm8kxG0ogUGlhib+U5HRXM5xFPftfbeejhU3RXW6ozItbDooBnn3mGO7du0G3bXHrf2xkOdrn2+g57txP0xGXnxpzRYaYCfWxDXAEJa6urXHjgAq5XwXU9dbIXTK50BWS4r8h8Sag4AbLRlmlEEkwRlH8WzdEkjjcvlG0vDiMcWwJ7bGazMd2uIJMFgawvvPCSHWBapJEINHWSTPQJBp1WmySKSYOIcDohj2O1yUknQngG4+lUee3jXLowEuYE4SSgXm0yn4WKYii5EOFkSqteI5mHyrkglsMiTmnWfJX0J92LOAio12qq+yGdAcd1aLdbKkCq4sn6M6IkZOXkMsPZgHavpXIpcr2k2q5zNBtRW2qyOz6ktd5Bc0qm8ZTmUp3B7IjNk+vM+gFFUuH23RDd26C9ukW9XVVpgpPJHepNh+F4iuG0aLTP88jjH8D1V8gJefblP2P38HWyfIpt2hiaRRxIwdXjrW/5ACvLWyr0qL+3z7e/+U213jiYKYpjvd7k4sXHqbeX1PdNnuXs7+/xyosvqIK222rQaVRoN3zS0SFmIfyJAF2Qk2KNEYCVxGlL10SKgTRFAr+CMJtMg+KXB9j//LgYuHceu8fFwL1zL++Llfyvn7tc7TQqW1/4+ld+O3XT02bVIspjkkxaxyk33rhOMJ0p8ZfMleUhKAIoEbhJkt48mJEXOqKDkzaxX/VYX11m48SmwrK+8fptRsMpttjz8pRY5v/oVBtNFSsczENSNffWyMV+p1kLXHGmQyB2QGHzu0RhjOGXnHygRWfFp9rwmc9i3nhjl6OjhK0LFWoth1JPObG5pYSM27f3Odzvq4jh9z71LjbX1/j8X3yJ11+7gWVaaAL3MTUlmJuPE1WMhPOFBfCdTz3MB59+ilk44+adu+i6zVe+/FVGgzGtBrz7XY9gaAkvPrfNtSszPB2mA8gCKQREnKcTBCKOtHjowQd58MGLGCpTmEUaoaWrU7O8vowGpAOgTo5xhJ7FmCI8SwLIEzKxvmWZGheI1sCxDNVBcIRHkC2SFsXDb8sGrZskYaTwxMIjkPhmedF6tc7g4AitLJT1U07xolNQtRAaM/kav0IgBZphK/unjG1cR659QKvRVKdlV+h+uWQTCI7YUi4JWW8SBLRqdRwZIcj6JVNB2Q4rBGGgCjLpwkjnoFqvMEomVJpiDy0ptAKn6jFPI5xGlcwsiAW57OvEWoxVtcj0jJyUStVX4rs4NLm7HWJVNmn2Nmn0mrheShjuY9kl0yBGt5p0ly/w9nd8GMPukJUBz7/8efaOrpDlM8WNUJqBwsE2erzl8UusrZxR5MfR0REvfuc56p5LFEywTJNOt8fmidN0emtqb8+SlIM9KQivstSqU/cNGhVb6Qz0LMTRJBNB4EJiKXzT0yoiUVUMJItiIEmJo3wymWe/0i+d487APfTUPS4G7qGbeT8s5XOfu2yPs6R1Zff2H6dO8ViipyTiZRdlXykxvLtcv3qd2WTC1sl1bt2+TRQVdLo1KhWbQX9AEJZkAqdxdFrdCrqWqcyA2TzjYG+kxIG+bTGfRmreXQipzvFUZoFq5esGtWqNKIopMp3peM5sJGEuhXIkoGtKxLe02mTtZIPuap0n3vE2vv6NZ3nlylXQJeM3wHQKavUqzUYHU/OYjRKuX71JGiYq3rjdanH9+rZSvHfbTVrdjipQ7t7eIwlLLMPl6GCkuAb1rsPW6RVqrYrSFgz7c4aDEZ4rXHqN9bUGFy+c4dqVbV76zi7pHPJYIw+FWS+UINHYRSpsqdFoKAhSu9NRIUmyq0vk8F8VA+IsKLJYWDYQhTQcEydLcITrnCYUlsk0mFH1HAr5O8sFfjiQU76MDywHXTNIYykYDIo0V8WXdBV03SSVcYBpqe6AJmwHaUrIaV+6F0nO0vIqjWaLg/4RR/0jZbW0fdEcZCRpriyS4nioSjdBTv4ytokziiCh2aipwkQIhUmQ0GvWVBtFuglSrIhwUNbZaNYVV6JerzGTFEojYWl1SWGgm90Wh+MBlVYDs+YRaSnN9R7Pvf4Cpy+eZhiO0F2dRESllk2n1mJve8T2TkR7+UE0t05ruY3jiVVwRFFGoFsURo3eygWeeOdHVJZBlE15/pU/Y//wNYp8poSReVriWQ0ca4Un3vYh1lbPqSKof3DIa6+8SEV0LcrxYtPu9lhaXqfdXSVL5XuzYDzoc+PqVZZbVVba/pvug7EqAlxTXBjRgg+RLmyMqsUkVsw0VdcmSnOiKJtMZulxMXCPPXCPi4F77Ibe68uRMcHq96xqV77w5d+M9PR7DN9Sorm8yFUX4JmvP8vV126x0q3RaFR549qOuiSPPLqp2qTjsSjxS4ZCCSxz3IrGmTNLiv2v67IB6WRxSTQKGR7N1cnYMA0yicFV0BcpPGBttauKBEEaB4G0yhPiSYFrabS6whOApIhodkXEdY6PPv1h/q/P/QbDyZytM1u8duMl4myqNjhbaHGi2M40kqDg9rVD9dDPQg1dUv8MeODcCU6dOcmXv/A10qTEsSS412Q8HpPlEhdsUmtaFGVJoIiBplqva8tcI+PUiSXOn9ni9o27vHFll2imU6QmeSQiSBFAyihAMghE9CfXslDFwOrqOpYECBmQiUBRWshaxmw6wpJOQZLQq7gsORYt26KMA0XUE0aBicB+HHyBFMl4Js0U6EdsmuKDT5NcAYMEkKNrJdPZjHanzdFgpEiF4vsXEaIkLcr7ks6A+O9PnT3PiVOn2d7Z5plvP4vhOGzv9+mubShegcClosmchueiC60vCPE1E7c08By5xzNatSrxPKQlKOc0W1AQZePToNPrMJ4M8D0fw9CVaLCx0ubW7h26yz2mSYjTqBBqBUGZkVglVBzmMvJpe8REWK65GF8VBa1ai2guTRQPnBVizaXeruO4MZPZHUVznCq8ZZ31E4/zgQ//ELXKCmE25Ivf+A2u3/gmeTZRnRSjtNELH8/a4NKlH+Tk5kMqz+Lo8JDnnvkGpKEab/WWunSXVlg/cZpqrYmmGUTBTHVLgsmAbs3FSCaqK0AW4bsG6Xyi8gfkWgjqWYSDyj4qAsIsVZ2BWNw582Qynmf/SxkW//ziz1ye3evPnPtlfcfFwP1yp++BdV6+/Ck3d3jEd91Dc7nxjtsHO5994qnvatzd3VYe/e27d7l54zp3b27TrFbVSWYwnHH6TIf3X3qSne19nvnWixz1hdQnka4arl+S5AUry4JvtekfBGSxhh4WpHGh6H/SnjcdAfDEmI6lfk+6AtJFV7qCTJTuFhsrHdaWV7lxa5u7dw9BAnpcuPjwWYq84Pb2DhtbJ6k0fe7sXafecdVsXTbtg719HEM49h5ZZHDn5r5KF8yEkOjAykqNWtVnb29ApBTlOrYlYxCZdGd0OnUqVYuDg0PFQJhNhQWjqU18qddQfn/Zm/Z3puRJqeKKx8OA6WCRSyCnc9mAxSUgp3OJXZb45eWVVeqNKpaICJXiPVYjg/Goj1GkGFFM09I402lTl5ydKETPE/V6nqHRENW6DlXZHNV4JWc2l3hEk9k8wXN9YnEESAKhLSJCgQ955EWpwpfEy6kb+gJhLCMEeW+uT5LlinUgBYRm2/jtJV6/fZfRTP7uBca/4VhUNB1TdAJiX5yHVCWISJISyxLfMCnEhmjbCjAkokdP+ALy/uXv9F0lRK23akySALdWIbd0ZmWG322yO5vgdJuM8giz7hIRM0+n1Lt1ZrE4BxoMBn1WWj3SSLIdOvjNMwzDgka7hu1FRPGeCpCSu5hrFdY338aT7/4EttUkY8TXvvWbXLv5dQwjWKCWNQ8tr+E7J/nIB3+URv0Ell1lMBhw99Z1mr7HypLAsnwM28H16+payf0UbUcWSIbBDD2ZYEp7KA2xjZIiDlUOh9xj1RUoi4UNtBBNRkEuBMI8V/9WZkEynkzjX8qs6q899mPHnIF74NGqlnBcDNwrd/I+WMd/c/mHT8/n05/VTL26cXaLQTD74dUTG5W7O3eZTCbcvnmDYb9PMAskEJaD/UO6vSof/8H30F1q8sJ3XuWZb73Mzt1QPRwlwVC3SmJpbeeSvAfh1KAsNLxC0LcoJb+YziR/oDAKHF9y4UrGR5GK9ZUPmQs/dOE8Fcfi6tVrDAcT5W6QgiGKJd53oceSf23t5RqnLpwgzmd4TV21iKU9PuwP0XGxJBgmMtnfHagYX98zabXEt1+qTT6OchU3LBuevH9Rvovdq9HwcGydg4Mhkg+YJEIH1pSNUdczqr6nHAOjfqRa9PVKQ3UWRkdTgqmgaUuVzCixw4I2lkhmcVJIt2B5uYujSIICGcoUb0BshCJakPGAmxWcbdeoij4gT5UATRoSLc9UhYAggaUYKNNMhTCJIFIwy0UpoB2NspBNSA6jEuBjkIslUBM/vSQZJmrTl7XKaEc+r4SDAj4qpFAQTp5OpbfM9Z19DkcS8QvOm0mFEuFUkeuAgV2CLSOBUjIowJRrKImM5cKqKYWd3NvFWhenYym2bFfHqjgUlsG0SEkcg7TicHcWEnsFsaXjtCpqNJDpibKVirOjsVwnDGesd1coYiki65jeBrNEV+McryYn7V1yRmDkYNZY23wnb3/7x3HdJmlxxPMv/R6vXfkCadpHk+Apt42W1WnVL/KBS3+HXu88aB5hGDIZ9JVLo12tq25RIcmIvksu2GbJrAgnpLMjguEuejzBFwaEJrqXUnUH5PtTNn4p2DTDII/fJA0XObOhcLaVlFSshcPpNPonk3rzX7zrkz8X3gePnvtiicfFwH1xm//mL/Ly5cv6a7t/fmkWzH5lMJmce+f73m/c3t11rrzxOo7nYlsmd+/cVrNiRaULY6bjGSdOd/nR//K7aTQ9vv3sC7z22i2ef/au4gq4vkOSxmyc6NHrrXL79k2ODicUsU5wlJPHudqkpN1rVw3V+q02PHXqlhwAGZkvLTc5c+qMsny9+soVJa6TZD6h5MWCCA4yJdwi14mSlPWTK3TWG5iVEqdaEmdjiizEc+rwZlqdqTmMBlPSqFCqcMOQNMSJEuXJ7FxyDZB0QIH7GMLUl9Q/2VhLkkjS6STgRiA6lsodUIAZTScYL4SP0o0QPUTVl3m5xrA/JQ6l24A6Hcp8WT4ktrhWa2DoQmuUVD1Tqe5liC+Wx1LaFuEcOy1Y9yxWfAsrTdCLTM35q6Ymbjt8A2oiEBSUbikOjVIVHEUhACNN/Vrsa/I1Eq4jxUCudAKGEi/KhmxYhurI6JaN3Ba5llkhIxSbSZyi15vsz0KG80AVA2KpqJk6DRnDpBlmWuBqGr6uY8ksX9OUbsAuNbSsVJ0CKQakHBBBoaxdigG5x5oh98ojs3UGktznGPTzhNvzgrwKZcWkkIKhZpNr0j3ScKsW1Y6joD0r7S6OXkPXWmR6h0kI1XaFdkcnSncI4z0MX6fQPTZOPMU7n/xBLLtOUQ558ZXf5+XX/pI4OlD1QtVrY9BhbeUJnnrXJ2k2T4MmQseUMhP8s40WRhJYCZaH4XjChlZgjCIeU8wPmR3dwSlCLEFNG5piQxRRqPQxEn8tVYGSXcj3reSC5zlpLJ+HaRQTRFl/OI5/cWjp/9sxjvhv/rP1r1ZwXAzcO/fynl7J3/t73+tf71/7zHA2+u/QtaZdqWNYLne2d5SoS04zMndWZDtRqMt8M04xHI1LH7nIpQ8+pXj2L3znCs8/9zphIJ0AU3nbt051+PTf/2k1d/293/0jXn/5FulEIw4L9aMiJ3NXI9cE6GNRSnQuucoekNa+tOt3dw4I41AxCeQEL4I8aeXL7D+epURBomKKTc+gd6KhcgZMLyVIBoTRohh4/NHv4vyZB+i0u0zHYyWGFJvj1SvXmU/nSoWfiWpfWuix9Cs0ZZ2UGGXpfAz7h4q1Lwz/PDXU6wdhqrQR8nAXO6JE9woNUGx6sulX3IoS8gnmV8YHwgGQzVnU9RIrXK/XlWVTHAE1X17Lxa06SIaRbBDJbIydJLR1nbWqi50mSLdZTpgOYr2XdrxGVSKQ5dwtO3oh8CYpBkSvIKE7koqXq9a+FDtydTO1OS9yDmRuL380yTJVLMR5QSzAowx022ZeaiSWwygrGczm5KWGLd0P06QmG36aoknBkOUq4riilbhip5SRg3hFlH1uMSsX26P4FWxTV5ug79iUeklmFGS2SeHZ7IcB/Txj7lgcxhJWZDAXTUldw3BLHE/Hq9nYtZJq1aQm3n9cJQq0vHXuHozprS7R6prE6S6FNiXVEsFFsXXmKd77nr+N67QIwj2eee63efW1L1LmYwVKqvptHKvHmVPv5W1v/W6q1RPkpaVGTaac8m2DYjImlXto+5huTao68iSkjEaUs0MmezfwjRxLRi9Fpoo95R6Qtcs3ipQFqg2zEOWKu0AKDRF/zuKUeZAejSfRP/bj3v9+7jOfkSip44974AocFwP3wE28H5bw/X/nbauD6fTfTOLxpVzTjeFgRrXWYjKOOTg4UHRAUa/LAyzLMyV0Mi0XTSBDXYfv+b5L1OoVBoMhr7x8je88dxXf9yiKWJ2i/rMPPM5HPnSJIAj5nd/6Y2aDnKPDsRohVOoV3JqE6cj/j9XmK0dXQd4KL98xKvT7I9V3FreBdBMa1Qa27jDYGXK4PSCNZQa+OBH3zlisbbVJjZC4EP2VbMJVJqOIxx59Kx/96EcVEvkPfu+PODoYqgCkWFrraUajJvG0loi4VBvdkBO7b3Pq1Aa2qXGwc8jRbh+bCmlakOQiTlvQA6VAkWe9xPiKZW4+DdTIoOJV1ahgOgxVuqA8FKQjIZ57CSqKJTFQ1/AcXekHWj1RwttEyZw0mOPkMQ1KWrqOKyMCTVBOJZZYOqUzIF8L2HLqLEsBJStssCaSgEInT6RjUajOhmxFsi2LEFKCpZRmQL5O7IiyeZmmul/CFwjTgkwcBrrJTNcJdYu98VRpDVq+r/QCXl5iZSl6mqLLr3NUJLErOhBxKOi6SDsUPlkofcoOKS4CXwSQqLWIW8WsucQGTLOUSZ6RuS53JxFFxSQwSiIZ6Ps6ugv1dkUVBYIkbrdd7DLDkwAop0Nz6QwvvHaLRrtBZ9knL4dMZod49QqF7rK0dIFL7/t+lpdOM53t8bVv/hbfefEvQTgDhkOj3qVZ3+TBhy5x8aFLOJ4gqB1MmXEVUgjKKGBKkia4jTaW31KdAwEOFdEMbTpgtnOdmi2wLBEGik1U7rlUr5oqquVq5G/yG2Q0lEnXQPQCSUSUi60z2RtN4v/hatP4d588Ti28Zx6/x8XAPXMr7+2FfPLHnvrgPJ3+2iAanxmMJ5bn1PjYxz5R/Okf/7l+9cpV1eYt8kSd9kVolsu8F40gjdi60OYTf+tpFbc7GA64fXOHL33pOdJEp9VyyIuMkye7fN/3fZCVlWUm44A/++Ov8dzzL6rAmlL5yl1EwWVaBvN5gF7KliYAmJyj3ZDZJKYw4MRmW9m6hlJIzBKyWUk8FluXrvIK5DzvNqG1omN4pRyMMWyNMCoVcVCsip5X4eDgSPm7JYBH7HfBPFWwIrF9ua4UB4kC9EgagOxmplnSbTbQC42DO30qdh1Dt7Ecm/2jPXWSlpG/7Blnz57icG+PTOU2SHSxi2O7TI6mSuEvHQiF43UcwmyhpxDMstQT1apOb32ZRqdBqReK/29lCZU8xc0S/DzDlfcoBUWR4aGpX5tSGAj1Tjo3yAasKaCNoIRVMVBKxsFiPCCdAdEJSAKidLilUJBrJ/8R7UCUZQRJTiSkPU1TnYExGplct9GcIFx0GZZ8g65fUe8vD1OMslCiRjstVRaBsBUkiU/GAVqxGA/oZaHGD3XToO7ZKtfAsHX0podVr7B/NORgOmOSGlh1lxklgRAFbJ25FpEaJbWui1PVqdRKPDejW3fxbId6o8eFR97NXj9gEsyp1k2qdYMTW2tU6g10u0azsUantUk4t0jSKfPwFpPJbcoiVBdGRzIj6rTa51nqXUAzm5RSwsjGnk6YjXaIZ0OyIqXeWabSXAHdVyFOQnxkNCDcuYOv9C45muRHyKjpTW2GaETESyrODSmsRVRZJDL6kU5MTCgx3WF8ZzyOfn60a/3fly5fFjXM8cc9cAWOi4F74CbeD0v4Wz/y5NO42o9XunXrS1/52kOtxnLjHe94t/2db7/Qeu2lV5BDpMyxZc4s4jN5oEsQjV0x2brQ41M/+UMYZsbR4IjJeMZXvvwsSVhQq9XwPZ2yFJvXkHanxalTW0RxwRe+9FXiXDLncwy7VN7zKAoVaKjMDYpYo783YzQQBTaYrkWjKcE3CdNBSCnC9hDy+WK+bxgiwMrQvYJqV2dpvargNLLZFEVJr7eM74nQ8YoqSGRNtaqnxh8Scdtqddm5c8hsPFWbZCTEPoHpVGxlHxQSgIB1xgeRwiMLqligSnEurXM5+cmJPGdr6wRZGrGzvcd8IrN6jeVehzRI6B9NlB5BvPrKUgk4tgQXyd4hxL9EiShbvRaVhk8SzrHKFC/LaOgaFcH5ksohGSOXtryI9Eq0NKdmKaqAmtVLToAlFvZEPOy50g+IqFC0DXI2lUJFNmcZEUgbW66P/M92XdX1mUcp86wgAALRURQlke1yNI2UdVREgVUdmrZF1TLUCV8scjISsFJNjQekuClV9bEodFTXQrQEFPiGRcN3kCvbW+vx6HueIMgT/uCP/oTxTBgRPuMoI7NMAkqmZcq4SMhdMGoa1ZZJs6HjOhntuskD507yoY9+jN7aeXSnoUh+WRFTqZj4jZrqGBm24KelNSICxhq52F2NKVkm3aEU07AWeovCBq2F463Ki6miUDpcZGOyZEAWDlUBa3hVHL+j7oguGRpRDsMpyf4+rp5TalKESey0qTZ7NRIQAaGQGrOFkFCuWZkuiIRiKw3znEmQ3hiNgs9c+/wbf/jJX/91uV3HH/fAFTguBu6Bm3g/LOETn3hHZ6YHp04/+MD4t3/v99cvnH70bL3eevpw7+DD129cr4rwSU4u0tYW8IxpSfvcxa9ZGHbG933iaZ54x1voD/uMRmOuXb+lwm4EJCTs+f39HQbDvrJPCSCn1ekyzyMG8RjNEpW9EOxEYS3zZo+gH5PMUiQcdzRNKG0Ty3IJJrIRg13apLOCYCRBL7o44lQKYG7meO2S7lqTTq+N7ZucOrtJvVmnVm0SRwV/+Pt/yv7OLjJxqHi2mukLRXFra4PpVMBIh+qkLE4IiWQWrr5wBaSHEM8ywvGiOBGMsmzoJ87W1OsM+nPVXahWK1Trttp4JII5nEW0mjXC2ZTxIFSeeNmRRRcg44BOu6XayaJBEKfFLAokEI9m2ydNAvIoxdc0Wr5D09GpUWAmiRLnyQ9TNvaixBFxnibRwhoVy1JBQJIYKAWBuC2kAFHOAtkP5aQum9RCziafVJ0Buc+iCRD4zVS0DjmEpsFYZv7NBjvDCZFsZCnKRiihREJblNeVtrgUCVqmKV2JQIVkPcJ6SKJEMQGkM7DQOui0Kw4r7RYPPPgAXqvO0bDPK6+8zGg4UW4LsZtO45RQ05gUOUdJSeFDamtId77d1qnXoVa3ePzxE/zQD38PreWNxQaeL+KsxZ2Rix5BQEu6FH5yypd2hXAiRMAnP2SuvxA0qvaA4cpQBs1YQ9N6lAqMNUYvD9HEmVBElIZcJxl6+OSF8AkMtNSmGKZk+zMs+bt04VFId2BR/MmwQK6JdIJ0dAV9EpKhoJvlvQjVcxqFzDJe3enP/6v3/swvfUlT86fjj3vhChwXA/fCXbxP1iCOgsuXLyup+9NPP+3EXvCxo4P9XxtNR+vj2YRccfFzVQzIidJxLHxX2q0RzVadp97zTiq1Crfv3Oa1119jeaXHqTOn1Wlo/3BXxRfLw1AegkmY43ZMyoaJ17Cw5BkdZkSThCyA+X6BV5YqVjbRITIElysnc49slhGNEvIgV6wAy7XJyxTdL+mu11haaxImgQoUkkS8T/7QD1Bt1FhZ2uCP/uDz/MHv/B4HuxPazSqeVeHoqE+aZ6yst5hMY8aTQGGBH3r0pGoz52XE3p0h4QSCUcz8SHbyRf687C2PPbGBbqXcvnXEbJYrq5lb1fjo0+/j6GjM9TduKBSvqZccbI8Y7GZqnNBo2LRbHaIwYjCQU6eGbekq0KcixYQeqmJAOgsiWuy1KnRqLp7gbIMIK9ewMhkRlPi6oWbxYmWz9ALX1HFVjLGECWVoqWyGQsCT7oDMvxdiRxHGLTZNUQ+8yX3QTVUcjeKcSWkQ2yZ7QYzW8hhKqqFEMkUZVddfWAiFK4B0ICQ8STQBhholhYL3lW6K46jUSfk8SUHLN5UNcanuc+bkSU5ubJAWOcPhEfs728zGI9W1mUgx6BpCoWYgowvd5CBMKX0N3StptaGqugQOT3zXCv/FT36Y7kpXzfDL3FHFlcwpUl16CzJWsd70ei+ioEUroeXStZKERfkGlPebIp7WvGiDfhKDU4pRUHKIXtxBK/sKKFGqokmKAE91saSY0rIq6UAn203UPdG0VHWrpChU45I3P2Qso/I4ZnPFnpDEQukS5LngiOPycBo/uzvV/u6ln7n8/H3y6LkvlnlcDNwXt/neXOS5t5z+YBBO/1Vaphuyoc/DuWovC1NeUtlEmS4biST+pbEgheH06XWFsdOsuLUAACAASURBVJWTnedbDEYh5x5YY2m5y+HhAfuHhyRRhp2oUSvVzSrVjkdeJoSTUD1Y46BgfhRj5wZpVCL5CLG0lnWHpcYyr3znGkKYlSe87SzOtqfPrrG82sX1DLYP7nLU31fZCPVWlbPnTxHMY3TN58ord9i7e0ir2WQ+nqtwGuEIpFpOc8kiyUtCETXWdE6eWuL0+Q0GgwOuvbZNNDXRUotknhFNxcEgm43O5ladjc0lXnz5dQVIEgSy4WY0m3Xu3N1T76/VrHB6a53du336e1Ol5BfXweBwzHiUK4GmnNDl6ysNl2anTpoHTKZzHLuk0xCYj8zkdapFRk1OsqkUAzqWdEYSySKQnIAUITV4kgthGYjOXsRpRZSp+fwinllp/JWYT4oz6dRkwseXNraCQFmKOTBMcvpFziCRmYBBINCivGAwFciCpub0ShugrI6SibBgPiw64lJg6KRZzqmt0wr5fLR3pCyOoivoNTzWOx0ee+hB1UKfzGeM+keMB0cqb0GipqWJIe8lMSzmaOzPZ4xLSAyN0gLfE1CSxtqWwzvf2eEnfvoD9Hqu0o0YpqtsnWgJuTZXIxDhPqgCQYYzSl0pFj8DrRDeg6piVHeg0Gyyoouhn8HgrPrKQroC+W2ha0h8gSoGCtEXlD5aroYikDdI+jbpToyVlxjawqq6eJ3FAV+5Pd4E0MjYSLQjgjGWCy9AqlkYlIfT6Mv93Pup9/3d/+nVe/PJcn+u6rgYuD/v+9+oVUtHYGdnx/jsZz+b/r/euLb54Mr/OI+mvyBRAfMgIBESoK2r07agg4fDsXrIi7JPKHdZXFBqJc2Wpx6CaZ4QSIu7anLm/JZCEofxnOlwQs2yCLIYf9nHqogOIaVMCzTDZTQMSGbiXV8E7VSadcbBlJrucPeNoWqxy7PX9WxyMhpNC7/iKSueKNY9z+bd73qYEyeWWF3fgNLgG996lq988SX2d0KScKH6lwasI6mIRYzuFOCWNFpVrKqO5kSqGHjgwTNcee01bl0/oohNsnmBb1eZj1P6+wITMqg3DU6d3eLaGzfRNAvPdzEc2ZISdeKU4smydWxbYz4WfoKcJjMV4Xt0MCdPF3ZDaVU32jaWjCbKTGGP/YrFyprD8lJF2Q9Jc1zxMEYLPLOWCOjHQhcDmlAOhQNR5Io/4KJjyULlRC4yOKWwlDRDUzEHROmvjH7Fm7ddNu9SoxSLZaYxTjOGaUEgDAU9I7JNZqIdyGWTl5b/QqiowpEEXGQpqZ2CHeW5hiFdDs/jzJlzHOzuq9GMOAsqYoV0bB578AKPP/Qg4/6A0XjA9u1byiUxm4yVFU8cDRgmqWYwyjImQlcUS7/kOAhjwZLTd0G1ofHkuxr87GeeZPWUD6aMJKQikcomodBniwJBKgi1PuFCLOiLUlVIRLaMgeR7V5r5hSaExlUM4wImDygBYV4coeXX0LUDhV8stDeLgbyyKCakR1IskfUdUukMiKBVaWxEzyJX5c2XU6MTsRqWC92A2AszSTzMiONY7LPFNNf+9Pa4/OkP/vTl63+jHiTHb/b/9wocFwPH3yB/ra/Aj3z60/VXrn7r/ctr7fZoENzUMv3qhtfZ+/Vf/3V65zt/UpbZ+4sy1SVNUOF/bZsTJ9cxLJPDoyNGwxnRTNT8ixl0GqQKYCPsfAG15CQKPnTizAaWZzANxiq+VjajTM8pHEk9TJVfXBeRWw5BkKn4YJk9C3feq/rs7O6rOblrupiWydJqR1nMjqZH7OweqBGCr+J8Dd7/7nfwlovnCGeHNOoV1lbXqDZa/Lt/+/v87u9+k+GwUCdg+RANl2bKmbtU8bgnzi3T2XDx2ymWq7HUW+LFF15By02GhxGe7lLI7DqGyVBOkqYKRKrX6hSZxd1b+5iOie5kyiK5uraiuiiSOyDaiTAoqbi+6gJMRgGWblFm0rY3cCuoH/MkwqlaqoB64MENllZkDfUFuEcyFsKQ+WDC4c6Ig9sDZv0IIzUxCwM9zjElxlhSC3P5daY8/oqaoEvIziLaWEGI5PeKHEtO2vKkEn6EWEclwhkTyZNMJNbZsTmch2gVl1GSMphExGmhBJQS+iQbr/ADRGAqkcrSHZAiKM1zGo0WjXqLQX/I4OBQlItUheyo6zx8/jxb62sqse9gb4fZeKhim+MwIE8SVVSIWFXqnLHoOiSMSYdUcRHkWhT4vkFaxHzwA3U+8w8eo7eRodkiykgUFlm6AJk5V10PszDVz+LS0FQXQBocNromKgZzYb0UrYNeIy82sc1HMLioOgN5sU+ZX8HU9lQxIE6aQlQkRRVRNUrXiXyFdFAl21sUsgKnks6Z6qDJHRe9gMIPSxdB3DliPZT8iDeLgSQhjOJ8nJe/c+1w/Onv/blf3f5r/fA4fnP/XlfguBj497pcx3/4P/UV+N6f/PjHS734xYR0eTiYHoz64beLPHvWNa1bW1sr/z1l+vZvfP0rVhKF5IJXtRzWN1fUjH04HDGdhOSJji7q//RNop9mUvOrTCZj4ixSD9nmShWvIVLwEtuzlFJfVP5ROlPhOq26ox6K0ibPCxG+FcqLLZkErueq4CPZyB577Axnzm+wvNYm1VJubN/h7v6BOp2JWC6dT3ny4kW8IsNKI3y7pLfcYmVzg2s3B3zuN7/O9TtjggR8eX6rPUFbeOsDIeEZbFyscfaRprI93r0rQsMSW/NU4mK31mTcHyrNg5woBa4UBDH1ukertsL27UOCKMB0F3oCQSlbNmSFbG5if5DZtK6EbDPh/KemIhk2G1VyAnRrzgMPn+Gd7307G1trKmY3jgfIXET+nMzjlxodmpWWIh5+66sv8dW/eIbh/pyW11IUPUtY+bEUBInqEthqQ1oAh2QP9EwZJ2QYilgolLzF5iobYSKhSnK+121iDQUCCmSEYFvM8pywKAmSkjApcJwK4TxS2gPHEkFerKKJpdMgHAUpPgTbW6lUicNIOQuKJKVbq5NFEb1mA0/NzAX0JJx+SWtMcMSCqGkKxmQ60rnRGIYRdr3G4WyqUhtTwTILiMgSQNKEdz2p8bM/c47VkzG6P6fMgjc345zUSBZ5Cvni9I8p4j4JCZLTuqEKAuVbFaeMbpFrTfLyJI79VgweWbAZijsU6UuYxq4aJ+RyvTQHvahB7qGXDcg3SQcN0v0MK7MU70EaM6IPEBeHpBTKNfgrZ4UEE0mBoOyfSpibMI/CbBiVn+un2t+/9FOXj/5TPw+OX+8/3hU4Lgb+413b47/5P/AKfOpTn3Jvxbf+abXmfjooEysIijKYFVkUhcnhwd7gwtmt5c31ZevG9de1a2+8TpyEVCqCee1wODhShD3TtBUPQKA6or2SU/PmyoYi9d29u614BNLOl7hZ0Qh4NZdqs0JhaIRJqCx4hp7jCWxfFPEqsKhQYUFKXBWnuLbDaJIwjzMeemKZ97z7UQwrIS5CUgyGs5hGs0c0Dbjy3PMsOy4d3eJkQ9CyIZoVY9c8gtLl2Zf3ePX2AecunuPE6VVltxscTRX97aWXXuZgv+Dxd67z3X/7ST7/F1/k+huH2KZDu77EbBSQB4nCH/e6S2RJwXA4UafNUT9QIKQkLhiNJ8pbbliaElqiZ4SRpBQaC8JfJCdanzBMGPYDtEL+nEajVfKff/+7eNf73oLplhwe7bO3f5f5fKwS8UTfoOgLmslSa4W13mlee/EWf/mn32Q+ypS40tYsbCVkTzHCAC2NlePAFcGnqNqzHN8ysVR+gACKRMwm/IESTTZ0TJJSRJM6gXQMKi6RKPlnU3TbYRzFDKfSwgfTtkhlBFFK/LHM3kX7YOKYi+JDkNFKPS9wIcMmiSLVHhd6oW9ZdCTKudNhOplQERGo6B10DdcxVYJfEidqNCXWilTTiSiJ5X06lupkVDwhLMQsdTS2Tmzzye9v0ducUpoDdD1RYwwFU9JU7vWiGJBugSlAiEV6sJzYJU1T6QtE2a9bpGWTrNzCdZ9A53HVXciLa+Tp85j6XXQjV2MCNB+trFLmVbS8BdkWSb9FelBgZfLvQnI4BOpkqEJM6QbUeECumbgJRWch6ZYFWZwQJTGzIMjmhf6vd+Lw5z/0U//z+D/wn/jxl/81ugLHxcBfo5tx/Fb+v1fgJ/7bn6hdvX71n9Xa1R+P88QYzSOCqCSYBwqPmoQzDC2n1+swONpXPmhxCMh4YDgeq41gdbmn1NCiA6g6VaJZQhGXyk4nQkFJJBTcrGEvYorFGO9KuI9i8xuEUaRSAys1C9sVbbqI6KS1rRHPE3zTxEWobCXDvGDtrMHFC+tE8yNOnlxh/dQ5DsYBV25so5cGhze38ecJJ/wm53qr+C4ExZhJGTBMNV66PaKoVnjPR95Df7KtxgNpmLG5uspsMuG5517giXc+hF3T+OIXX6TfD5hNJHVQp9duMjmcMuqnPHBumWajQRCGisjXP+qrNQm5MInkxGoRi4pfeP0VmTlnTIOSRsOgu9RW44n5TPjFtnIzCNToIx99hI89/S4yAiazvioQ9nb3ef7ZlzFKh2AaYAnu2LNYW1ljqbNJp77JH/7+F3n15ZtomamKhW6joa6ZFidoUUQRRtRNHTPN8ExLxehKjoBs/Za+QCMvNB4FuW6T6xaFZmJ1WtidJrf3dtBtk0kQEqQpw0nMaBKr4iGMZEMTlqAUhlIQZNQ8A19oleIxUBhrsUzK5iuBPDE1V1dugbpfodtsqdETKp0yoVbxF/kNccLe3p4qBiQBcxJGTIIIw/fIxeMvTAXDoMgj6lWDdzyW8zP/9QqnLkjUz77Kk5C8CoX+FaFCKW4LU1kNMQQN/FeOPbFRLP6cvClZd663STmN7z0J2iNqbUXxGnn6TXRuqiyKQpfCQqKxa2hSPCQt9OI86WCJ4rDESBZ2QxXEJOt780PAT9IBE0eNjAiEMSHdAVX4yJggzZL9afAv+qPmP/zILxwnFt5Lz+zjYuBeupt/g9by9Kefdqq51gqi2K/VrcJt1qIadtDhXHD5TarZpy5/yn39hTd+pbe+/FMpmTFPhOWfqw1OE4HbdKxOjdK+lZlwFAc88vBFbt1aWAdr9Zqyq0m72Sh1kjCl4TU52D0iGEvrd5FSJyfkWqOGZmkMJ1MsUzC0OmkixQLonkal5an2qyMt7DiFMMWRlnei0TQM2s0K9DxiM6KMppw60eP02U1yy2BnMuPl29vMQvH/6wxvDtioemzWG5iirLNS7I7NILf5xmv/D3tvAi1bepbnPXveu3bNVWc+555zx749T2pJ3a2hQSAJNICRRYSN8QCWjAyxI4gTx2S5PSXGiVcc2YQQjGFhbGMUJMtGwghNrUbqVrd6vn1v33k481Rz1Z73zvr+amHsKDE2WkhGt5a0eq0+Q9X5q/r/v//73vd595g5cYQHv/NBLtx4nrPnziGlSatRwtYKTp86ztLqHM+feZbhKGVne4gpITi4quCpeVUuvLxLuWKrmbZXyqhVPUUWHA2l0yGpgdKFFsiPIH+nPIGSXwLDJwr7tOcq6qBPcx1DpQWOaTR03vqdr6NStplMhrTaDYa9IRde2eDci9fZuDISLbzSDdQqBe2Wx113vBa/NMtnP/0E69f3FJLZ1C3ajTp1mYFEsSoA0mAyHQskGZ5lTjME5H0rUpWoJ8WA6Njkpq+Ztsp0nplfpjI3q3QCB52Oyqfo9HqMw0hBgXYPBwQqv8EgimWCrqmsBdFsGIWo5CV7QWiVgt6dBlKJkj4KMqola2pLlJAj01SFU2FOb88qsMm2sEyDvf1DoihW/Yv+eEJfrHieS5wlit4oTQP5/On5kNfeCR/68SOsHh9geT00Q/QQquQkNWUcIqMRCYGStokUBK8WA4oIKJCKKWlSpTrqddL8OJ7/IGh3TVkF2Tny+Al07SqGdAYEbKGJULYGaY00nkUrbiU5nCE/BCMSt4bAjTQFHRJL7lSjoCvOgBQEX0U0x1Gk7J/ivAiyPNrpjf/XiW3+7ZshRf8Fbbi/j5d6sxj4fSzSzW/5+q7A+9//fuvq4KU3VWru9wRJtGpYeua6Xs+07A3X885qmXvBr9k7y/VT483B3p998cxLf284HlmabWCWXHWbjYJAqc9FBCXtWzXDHQ7U7Vcy5PuDnhoZiIwqHPbxbBdDMyiinJrfYGdrn8koUvNWwftK4eB4Dt1+b4p2nWQK4SoJecLTLc/amAa0LItaklPPTU615jjZnsWdJCw0G/TMMeeuv8Jcs8HxtWVSLeJGdxutXWUjCHnq3HW6I51RP2C2ZjNbcdHTMZqe4c86ZJUZnjizi9mq88i73kxQ7PPZzz9GyfU4utKkXvHo93ZozVQZjkdYtsfG+j5Q4e47byUKxgw6Q9Io47ZbbyEIR6xv3SDPUjUemAwjFbw0GsgNWNT2UjCk+GWPNz3yehzH5KUzz6owpvEkotPtU9iyNnDq5CxHVxewxDroVRkOxrz0/CWefmKD3l6GnliKNSC3YN9LaLUsZtpLSCqB5EBEaiF1XNejUvapeVMGQMmyFRUwmowoVNGGohMqDHAhOOYpJljgSUIf1Cwb169SKtfQTUvhloNgwqDfU8JPEQYOxhEb2/vs7AuJT2yJUlCIYE5TnSS9SFRWw7/b/KTbM81zdy1TQZFsISQatoLuyAEpRYiuaIgyXjBV8qN0ngxT1lBn/6CjuBHSaZASxHIksbBQCZpWPuK1d8T85Q+usXJ0gO4cohmpshIK0SozhCuQK6mA4inomYJKKfejFAOKWCUggpRcCI16lTQ/gVd+CPS7p2MCKQaix9H1y6+OCSzljTWoUuQN0ngOPb+d6HCW7DDDSiwsTW79klqoq/RLGROoNIhXwUPCHpBCQLoCoocJ4oQwyyf7/fDRw6j74e/+r//hzZCir+/W+A39bTeLgW/o8n9rPvm73vWu0k7wygedivljuqMvKSuVrWW27Sam4w4atdaWaXpXq9Xmwete99DRj3/ik9955uUzRqffURY9EQlKW7dSrqrbjLgElK9c5vlRqIqC4bBPHAUE4xHBcKK4/LKxC+qu7FbIM41uZ6CS/HQB4HiGou2JJkAsbb39MZPRNKpdc3VmFmtU9IJ6mPDA7BJvOnYLd88sUUkKjM4YRiPGUZdxOFKz1mqtQkhAXx8z9jQ6ts5X1rf4yqU+3Thn9VRVgYi0IsTyCuy6Qeo1eOnKmEFW8O3vfCOtFZMnvvIFqpU6iwtz+L7LCy8+Tb1WUqCkRPzzms7mVsjJkw3mZsrqtue7ZY4ePUqWjwniAVGoY1tVxkNp/Rq88vINvvjZS7TrTaWuv+OOk9QbPmfOvkR/cEit4WE7FhcuH2JVchYWfI4fnWd+toWWFcy2l3np+Yt89lPnWb8aK5qgFtsEQ9EqlNG1PpaZ4wqyt5cyHEQ4zlSsJ/oMEfMJ8c63XdWKr3glVczJge9aDpa0Y1IJL8qwxa2Yxlgy6/c8URCgm45Ka1S3fdNQc3xR/AsHwPNKqhvQGYy4cn2TvcO+KgbkwHMk/jgSzPMUdaxsc3LGmtP4Z7kRV0qeOgylcPBsT2kqRHtiO55ab0kzlHGDrLvYVyXieTyWWN+QgSQmCstfuhmGFCFQkiI0HnD3iQE/9iNrrJ0YY1WH5NlE2Tw1EQSar1IGp4GB06mAynOWVyfURQmwkA96SiGiR61MUpygVH0Y9HtU8Zql58jCz2Pol9BNgQ5Jy6eiOANF1iRNFtCKO4kOZkkPEqUZMAuhUE5ZHF8dFagOgaC8ExFLTl0EaRyrkCyBeUVoo/WD/ofK5uEvveYD/57V9w9tM3v0c4+ar11uGsaVuvmEfSV69Ntu5iN8PRb/ZjHw9VjFm7/jP3kF7n/D2utG2eivlpul78701JIDVwR7pm1jGE6xML9U1OqtolxpaLpl6UmSsL21xYVz59UM23FK6IaDbXn4fgX5uuu46hCp1yXwRW6vPfa2N9na2FaqcnlI21ZQt660caNCtYtPnTyuioorV68TRaH6WpGY9A6GisxmeTrzrTLVLOd9r3k9bz1ykvJeD/ugR37Yw51k0B+SB0OqZXeai0CK2yxhzZa52Nui52r0fIeXex2+fLVL+3SDTjTBKhlEeUipUaCVWpy5MGF/POG+h05w/K46h4NduoMxcZazvjmkUtc4ujbHZDRSSOBRMKDTKZhbgEZTw7d9Tp+6k8O9DtW6zNcT9rYnJLFGyfPVbf3cmRv86j85T9XXOLJc55ZTK2xtXWX3YIhfNVg75hOGIQeHMWZFY2GxzpGleRrVKs1ak8O9Mc8+dZUvf3GdLJIDr8ywM1EwpkqpRLvlU/E9rly6wXgEFd9iZqbKOJxCoYQKKfoOz3KoeBXmWjNKjCmJkuJtT6OUqj8d8Uhnp1avKJ2G47pYjksqmGNboqIldRClU0gnYwaHB8y02+om3Z+EqjtwdWOTMJR5d4bvlYgEnyw6ATRVCAkUSLQAcsAr5K86CCUHwMR9tZskwVFhEKuUy0azrjoRvV6Her1OrdZUv1+IhvIaNzY21MhJOk0yggrHQ4rxgHuPj/jRP7PKkbUB2IfotnQrpsVAbEaKK2BNpQMKGPTVMYHAl6SQmRYDGZmMNaQY0I5Tqr0JTToDQt5MzpKGn8M0LinNgAgtdbMCuQd5gyxdRivuYrIvrIEIJ7XEioFjTZkbv/chYxM5/MVVIELJ8WikxgSZpjMIk+7BOPnR3c+c+7+/EbkEn/zkr1TxOm91/GxG07QH8rx4xbaM39An/nqSrAffdrMw+E/ei7/6AzeLgf/spbv5g3/QFXjkvQ/MD7r7HzCr5l8chIOZMJ+gS2iPzPFNA88v43llZhfm1OZvaw52YbG7fcDGxg67+z1VEMgc3DQtBZCRubW0lsu+iy2KecNg1B/T6Xbp9XrMz83Q6XTUzdQWgdlkokh1YhNUgTUydkgLOp0AGxsjzVXgTtt1+OD3/jG+7/Rd7HzmcYyNXW6dXWC8t0+0e4CTTul7eRFj+TadSR88i/lTa+R1l6vDPQ6djE0j4nIeciOOuXzYxZbX7BS0F0pkmssTT+1x2I+4/+EGr3l4UWFtr23tsNcbcX23YOW4R9mvsrd9iFvRaQodUXTseojrCnPOZmHuKFcvbmPaGosrC1y93OHlV3Y4suqwtLzAzvqQSy/GrCwucnRliauXL6hDTC6TC6s6K6t11ZKXUYFRMlVh0Kw2qFUq6rZs62WeeuISTz15A9twObK0ilbk7Gz0Wb++r4SMQr0TEVowClhamqUQal/QV79LLp8i0Cv7DjW/iitVTS6zao1yuTq1tkkHQDhLroNuaLTaTUWNjOKIUqmsPg9SqZnG9P1p+j7xZIRYTMV3PxaB32GP9a19+gMJ+5Eb75RoqEKbJEBJIEkiCBW9gj6NNBZvveu6mLqpPlPSgRJnhW+XVKFoWvIe51SrVebm59T4IY4S9vcPFdVQuhi1aoVACj27wDYKSkXCqbk93vPddZaWOthVscEmU5eAuAOkGNDFPTHtCihdoRCExXIphMZX6YOFKcqZaWcg105QajwyLQZyubmfIY0+h2VeRNcVzBhdL0Phq2Igz1fQtbsZ7zWJD4RAaGFmHpbiYkxdFyq9ENHKvJpUqYSDkVpTWT9JvuwHye5+mHzgO//C3/nXU0zR13xMs6f/Px4CETs8PCx7nleUSqXgqxqh/9h+8mu/9l6jffThE35d/6E0Hf/p0bi3VK020l53tF0UznWDyifsrPwbjla9/OCD7w1v5ib8x1b03//6zWLgP229bn7313kF3vve2+w93fq5pIh+YBSPnHE4VHopCR2SjD/HdZTCTRL7Kn6dml/DsGxs16fbG7K1tUtXxGKTSN3QzGI6ly65JeIkoex4NEpVdAmzmQwI0pDRZEgcB1Q8j1gIhXFGMEyxLAmtsRkM5fDQyUYZZogSCr7jda/l7/3wn2fzNz9NevYS9912B65botg/JLh0FWMS4tTLFGWbcTggSib0wj7m0Rnq9x5nVIGwanJt0mXLKvitLz/D+m4f2zRotlz8qgjmTC6/2Cft59x3a5177ztCxphEF+RuhNVuEfllvvTCFa5s73H09hb3vfYYJTdjnA5UG1uLTYrY5uLFdZqtphLPXbncUYfo7fcscuzEMfb2x4RdDyN2yYYBr7z0MlHUxalAfV5n+USD5bUVLNfh5XPnCCcpq4trtGtNLMPhYHfE5z/7Cude6tOq15ibm6FWc9UN85mnLtLZDfDkNhsVCvyzuDSjCg3BJgu0R2Kg5cSP4pySpdGqlCj7TRynQckrqVGNstrpuuoGCCRJOTgkUVDcBhLNbIrnXpoAGlqcYAsRcNxnNDhQRZ5WmOx3R1zf6rDf6aoZfC5MarntKm/9VBAoDykQVA6AJol9AiTSlJhQuAnSHSj7ItCUxMdcjSukYDh2/CjVaoXhSHQCObpp0h/01WuW50+SSBUYWRpSdlJOzO3xPd/mc+rYBMPqUJiFsnEqgqEueQMigp06CKUYkNcr4kYpBGSEInjiXAkDDWK9Sq6fwG++Cc24A4nHTOMXyYLHsc3rKoAoLUw0o4KWi6OgDtoKcCvDXpN0XFCMNazEmUZxG44iHYojJEsEYJSjGzmTsEdaxIRpqKKlJRyqN4qu9ifZD7/zh/+nz/2HW8HD7353xej1TvT7/dnG6urlR+6778pXs0R+7/f+9E//dKW3s/PHe4eHC0kQX3a8ynOJq139Dwijv/sjUjycup9mqZ0dXzrSetOFSy/8pOdqs93ePqtHTjDbWiWPy8QTY5Jn1nNuyfunuWU+E0X5QSkrJsGBG3boEPd3a/3xgde0nI13vetRCby8+fg9K3CzGLj5cfjGrsCj6A8+dfq7Ndv8ScPU74/zpBwkY6J4QJqO0OSWIymAli9XOcr1CqZj05xpo1ui6ran8/+DPtsbuxzu9SgkpU23iRMJnalQNmx0Qc82fDJHLoip0hRIctvksM/oYIitX1AifwAAIABJREFUi51s+nPD8UR57BmBF9vMeTV+7X//MPpTT3Ppo/+K+2YXWT51q/QgGF1bJ7mxgZdGZA0Pd76O0W6QjQdc3brE7oKOfv8RDhoFIyvnIJoQV8o899J59q7vYukpzYbJ3HyFYzPzpOsTWA845S9QFWV3PMB0UlJPJ65VeWbrgN9+eZNDC2bvrHD8rgbtGZd+GjDKNPJRxrg7UYCeXi/k8GDEoFdQq5qcvmOe9tKMGgeceWafwfaQauEwU7VxvZjEDqgsmDSWalRbFXXzvXDuFUgtZuoLzDRmcEyfzfUuH/nVL3HtUk61ZjK30KBSMZTA7vKlA5JJSsUu0V0fKS97pVai5DskSUgSy81dzWuUnVGSDGerDs3moorwlYNXteslcVGcBQL4sSSLQMSEoux3lMrfMR00S1ciu3wckY2GDHrbhJNDTD1T6ZJRpHMwSNk97KibuGdmhBNR5U8LAdEJyG24UHQfTREJHVdcFqk60IUD4JqOIjJKOFAap6p7IHP0peUlRqMho3Cs8MhSmEhRIaMDaa1HkwBLd1RMsWlPuGN1zA+9q81dJ6QY6iqokLKtiLZAft6QKGHBTU4LAvmnFANipZCbviIS6gWpjCP0BpkhnYGH0axbxTBKGr1APn4K29hUAVKZLkV0BUPUr1mZNJvFcE4xjmcIIhs9sil6hQpC0gqLcGLwhc88xaifTccf7RKrJ1rofs7uYBfDc/FrLboH4dPbm4MP/MCf/rvP/d6N48S9985MhsPvv+3Y6ns8xz0yya3HyvW5v//xf/ZzZ//DDebDH/5xZ/eqeeeo03vf9StXv9swzLOVVu2f/NKv//pvfq2Owi9+7C/XR2nnTxXm8PtO3Lq8du36hTUpMMcSThbr3HH6YXzrCLZRJorDvDsY7PmV6rqhe9e1WNu1C7qj0aGtGXnrwuULDcepfLLRWP7oG+/6k91v7Ob3zfXsN4uBb67341vy1TzyyJo7sN3bw2H0Z0zX/t5qw18eTQ5J84CsiMizhDBKVBFgOAapXlCt17A8h0q9hu9XFVzIxKGz3+PC+avKPqj+nWapZEFLtAiOQanm44sI0dTZ39pi58YWk36sAnOEsz8ZxeowEn911MswRzof+N738T/88f+Kf/UTf4WZToej1Rp+o61uqMVgjCPgHCNCq0Dqa8SGQGlSrvV36Z2uc3iyykY15MrhBoVtUJqbYaG9SPfaFlHSpdzUWV5o0dAdWhOH8EwXZz2nFZdw5PXEgbIAxqbG+njM+eGI8/GEg5UC7bgBVYe9OFLRuYvNBuPhhHGosb8bkIcmYomwjZQ77p1hZXVBdQae+MIVBrsFcikV2NDqyQZmJVQJjYZY6bKC5YU5bty4yFxrnpnGArVqE9+ucO7cNX7jN17g0uUQ3dZYO1rB83IWZmfoHPRI4gTHbfD8k+ukoTR6dBbmmupAK6xCWQBlDFTEKVXHoe57zM4u4ZbKSsEvhVkkhEJLkENyk5eIXhQvwbKnbhKxvpmOoeb+VZm9S8xuFjEMekJmwDQkadJTAKLhJGI0HhKNDpWuZBJNRfBhGKikRst06PcneCVJ8BMNQaEsiEJT9B3Ro6TquWSE5NqeOixFjLp7sE8seQSTKexKRQHnhYIXSWfBVK7AFNNNObUQ84H3rnD76hDXG6AZBZotnQGLTHQseoounyFJEZSCQF6gyg3QVFdFrIiiJ0hf5QxkxnFKjYfQ7NNAQBJKMfA0lraOZkbkhtA0q5BJsHWNKGmS20dJjGU6fTjcC2AiVE2dYS/A0Wt8/jNP0j+YKHeN7iS88S134TTh8s5FoTLh+k1WFm/7/NkXrv74j7zvw2e+ulm997bb7Kd7vfekOn/j9OnjayW/arrlmV5vMPmVsmX/zx/96K9sf42NTftbf+lHT11Z3/zn16+tr7Tarb/+a5/69P+pwil/z0O6AqsPbL91HO38dKx1b08IjHKlwrFjR1X0dTDKOL52N1Y+p7obohHuC4DKMJltzSd2bqV5GCt+Y5onWnfU0Q3LvRYF+U/3Tyz98rdp3ybEp5uPV8Opbi7EzRX4pliB+++/3yrNme/eP9z5eynJsVyyAPOIctVT9jhB5saJbHRCeTMwPZdKq45bEhFhFb9UIYtzqqUanYMuZ8+cY++gp8h0kgbXrNWUHbFWrlJWQrc2nc4B586cUXPfSsmm3x1PGfuaQ9zLmHfa/PxP/R2yF86y9+sfZVXm03IyGw5eqYZvmCq3IDdDUjMm0lM6o5GitV3u7LN7BLLXzHO22MFoOiRmxo39gLd/++s5MbuonATjpEsYj7GjgpmiSnZxRH3P4TZrlexyD+NwAkGkLG0xCVc7u7zQ2WL7qEX/VA37+BFqtx9jbCa0mz5P/s5T/NanXiIcG3hGCSMcU6vC6TvqNBtVDnbHPPPEvkpyFMpdbcZm9ZY2fiWjVvHIw5zrFzdpV13m5mzmZmao1+aYmZnDL9V45tnzfPITT7J/mCq7ZaMhDoCEhutw28ljrKwe5clnz/GJT19mMoGab6GLyt4oVMhSZujT3IBxqkR9mqEzu7jI0oq0exOMrCAeB5gCA5L3whRWgBQY3tT+JoeuhCIKSjqZ4MYSitSn2pwhEGW9+P/Uwe2SJ6YCA0lhIXyBMBySSVCS4xKHExUetTjf5nB/h0ajqngFoouo+BUGvRHVcoNBb0BmSMBVXY0xRNcgynpZu1BGFPK7koRgNMYWQaKIUE1pv2tMkgl+3WDB3+Mt99scWxgp6JBh5+iOqSyLqRQDWoJuxtNIYbEVKv2AOAnE9icjhSmVUIqBaWfgOKXWg2jWvysGitHT2PomhfHVYkCAQwIUqhFnLVL7GF/4ygbXNvq4pTm21gecOnEHDz7wEHONIyrx0hA2gSk5BR364Q0+9tu/yoXNc5i+Sac35pZjr91k4v3FbGv0qQ996CPBT/7kW/395/ceuXBl/W/24uTOSNcsp1LDsVt5nmlfPH589YMf+9jHfrdw+L0bzY/8wLvn+v3er1umPdOaqb3vH/7Cr/973QYpBE4+kKyE2uWfLTWi7wrzngI66fiqUyjamfn2Mr47Q8VbUrHVAoSKs5BXXjnLbadOUbNlTygwC1eNGzvDQ4V8NjTrzPZm/6+9+b73i/bh5uNmMXDzM/DNtgKyAXzyS//y7w6H4zdkRXI8CoOZMJlonmPiCRlQlya/zE8hyEIKx/jdDkG5XFHtY88p4VkuruPR6fW5eOM6h7uH5EFKs1RXSGKZ91drdeaXlmjPzbKxcY0rly6yt7WrUtpKVoVoP+b+5dv4Rz/xV3nml/855nPPshwn1AR1a5YoVRrKHigY48iMCdBx6lVMT8OyU/aCLc5ku2S36gzbBZmfE1kZG5OCJNW4/egMp08cp1orM4wkKOiAdJRRGugsjsucGrewroSUDkEbpyTCz5+S+Qn1lAulIee8kO5CE/+B2yiOyGw4orvX45d/7jcZ9kxKjkcUD6nVcmZnLI4fadPvDDn74kgF54ky3/IkYrnNfLPEcH+XbJAyOkw4sery4ANH1Sx9YXGN1uwigyDmqa+8xOOPnSUaFCzUK1R0KBcxvl7goFOvNumEBS9u9zi3McL1Jd0RZPISiK7BNQkKyUzUMSoemiCg51Y4fuvdxKMAK82RkEaBEIk/T6iBYjM0Tbm1p8oeKo+iSDCKiIoW4GixyggYS8tbt9XsHsmiyHSlc5DWfpb0sKUzL/a8MKLkOMRjwSjrpHHIcNhjMAiplOHo0UXVnhfokBz4hSM3f3sq+sNQQYu16gxRKkwAGR3ElF2LWsmg6jt0Dg7wqzMEqY5dtlipD1itbrPQ3MdxD8nMEMvR1PhKRIHCFjDEYvuqcFC6AlIMCNhAxIUq0tiCTDNJjDqpcRy/LcXALa92Bl4kH30FR98UohC57pDpgiIW7UCD3Fhgb1Tnd57bRPfmuLbRZXOnTzhO+N53vocTR25lrrJEyfBJi4C0GNKPNvjwL/w0B+EusRGRZhpBl/Sh21/3mflS7Z9Gw951rZO+fv2J6z8y6OerG4PE7Uik9CShs5ekVb/28bd/19t+4u//zC9c/1r7zPe97f6Fazd2/oVju9Z9d9/yZ3/mlz954avf92jxqH70szsLeR7+pb3++R+zSgOv0S4zDlLSyGdu5ijNxhwXXrlEsz7HfXc8iKG77HZ26Qz32d6/TvfgOiszcyw2VmnXTtBoLjFJhLiV4BjG9s7Vnd/qbaQ/8fa3f6jzzbYPfiNez80xwTdi1W8+59dcgXf/uYcrZy+8+MjczMK7/9gfe+8X9rc63/Hxj/+b9+zu7foyh3VtDc81laIbS1qrGbprEsqhYBtYjqUYBPV6jWq5qsRmjvB+HYNRb8j+xj6drQ5RkGKaDpZ0EnSDxeVlNR+XJLqrly9z+dwVqoZLvDXivQ+/nR9/x/dx6d98Av/KReyNbaqJoHJdZuaXcOolIjtid7JPmEGpVcOc0XDqMdZMQrgUwqpOWs9ItEDFEQ/ylIGIE0WVRYZfrZJbFTqjjPXNLs7E4ng+y8leheJMB2croZw5jKQFPw6oO2XRihO1Ta7ZAS9pAS9XNObe9hpaRxe4fHGd3/rYk3QPctySi+OlFKOQJdfmwduWyEdjXnhqT7Wdc88gFkyDmdEo6dQKnVIgh7vFXcdnWZsvEU6GZDKnr1YUbnenN+TiK9toscWCX8UKYpw4JB8H2PInpRlWpc6hpnN5t8c4jZmdran5+PXDPntFxnqa0XMswrKJPd+G9ioLJ+5RuQCGEAODED2KlRAxj0PFG8iTQN52FQCUp5FS35v5iBq73HPrPDNzC5y7sc/Zq7skUYKvO9i5TiG/r8jQjdGU66AVinBYciyMLGF+rkEcj5Vo1SuZ2G7OkSPzeCWbUOyQmsnljSET5U41KTIbTZdxhctEkNZTdSKLc3XuvvUYnp2zt7vHhRsjIr1GYejMV8Yca3aZq+9imHtobqTyHYR+mSq2gNAZFS5DAYZUIaAshtqregHxuEqSpozJ6qTWcfzW69Bs0QxI7PWLZOOn8fRtVQwUUgzgo+seGHWCpMnuuM6XXtxlKALT67ts7/a5dGGDZqXBw695Ew/d/wbuOn2XcmjEaY9xfsA//ejPs969yjAfUp9pYeslqviTZa+xlR4cxKcrC3OzHafl6Q3iUoNtw+LxZ87wkY9/KTed6tMPv/GBD3u2fWamOXO41J4fz93SDEajTgEvZ7/10Z1Hnn7u5Z9ZXll74cHX3/ff/49/+x9flQvqoz/zQT8prt2nOeN3utX0z13ffKG1crTK8pElssxldzuj3TjCHbffq9Z5b3efRm1GCYNN12Qi46Jhh+HhdeLDDm2rwV23PESrdQQ8yd8QxoV/Lenr/+Bge+dnbtoRp9vxzWLg5sH8jVqB/5f96JE/edfrX7lw9n9bWmwvWrZ/OR7pi3tbnbVgEjkCcynSSN2KxQDoeVNKq+noKju+EFSriKzEL24ZNOo1BVIRJbpR0vFcscTJ/NRhf7fL5vauuuWKWV+cCY1mi7WVo2qE0Ns75PyTzzO8fMAHv/d9/MBrHqb3pS9z5Td/g/pwgp9qWIXH2uoJWiszdLUeF/bPk+kp9SNVWnc2mb2jgr2YYqxpxFYXzZEUuxQ9T0lFwpjHaFlOkCaEqU4Ye1zdDnjl0kD0YCzlNUoXIuxrEWt6iTmrSdIJCfeG0CuwYovCygjLOhulnN9hzPDeNcyTR3jsyy9y/ZWO6oBUfJuSnVMe59xSONxSLdE0NPrbY3UjHRgG+2nAMEtwDY2Vmsus7rFSqdMSfG8WEIUjJOzZb9UYyUYr0c+5gWOUcHOH+XITN9PJRxNGnR5kAYlWEJsOgyBSh6yvLKPQ0+BCHPHUOOKCUTCZ9fBPHMM5ei9ZZVlJ/T0hEKYplrQukgg9TQTaK/s4jnQfZEojAKBwTIMBdy6HvP6uNrMLM2x1An7zc8/Q2TvETnVquqss+rajUxGWQzGhUXLxHYNKycJVcCQNwyowHQ3TylRwkOVKVkWM5dpohktnbBNEhgIMkTu0W4vsHwzZ2+uSxLnqLNSrDkeXW1RLyubAC1ciNjoWmlNivhxyrDGk6mxgOQfobozpZGhmQSYaCGldv+oiUEXA7xYEUqhJgSCf7YLMMIiNOpl5FL/9+t8tBqLgBbKRFAM7aGYMmkOhlaf4TKpExSzXDmw+/eVrnL/eYRgWOHadufYSy/MrzFTaLLSWOLl2VDkgcj3ArKR84vMf5aVrzzPMB8R6jF+rkg8T6pFJO4H7KovM75jYocPE8Gjdcz9bsc5/9/d/gctbw2huYXbL0OKNk2sruw8/9ODBkZXVvUa7fb5cKV0+f+78e3b2D9+4tHbkcdOx/vnLm9d2tnqXF3e3b7xFtwfvnVty78j1gTcIt6i3JJr8GK4zS6NynHbrCIYhItl91jfW6XeHZFrMbnebTLMVu8LPA4r9PaphgTWxVCHjtaq4tTpOee5xPWp+4Dvf+bfPfaM2wG+2571ZDHyzvSN/xF/PD/83P3iiyPOHcsNopnmx75WqL0+G/SsdOk6nc+W/LfnmB2vVitc/HHP14o5+sDMkCTOWFuZIk5iDvUN18xSfuozuxYWmW5pSlhueZNynFHLTNabJdOI+cEomjmNjWRam41CuVNFMi/3DLhsbu4oroGNRLtW5/dY7mK21yXsTLjz9Et//hrfxxuYy1z/+b9n74mM0RdSdFFi5S6Paojzn03N6HHp7rN1b57Y3H8U86mG0E1LtEKNeEKu4WqldNBXJm1kxhRFS5AHyYrPYxKLC7n7Ata0Bml7CSSzKQx1voNHWKrhJBfoGk3P79F7cJ7mW4GDhVUoElsbz2YjPpRnPGnA9TohHBct1i6WyTbsoaA0y7tRbzAplL09ol2scDiaMTI2+OWE/HopCA6dks7K0yLHjJ6n7PnYwYtjvYDoW9aYkIaYc7PcYjANK1TrNmTmqM4vow5Bsc4+8c0hkBmhll6xwmRyO6Fy9QWkyxMoiIi1jv+TyO+MJj4ntsWERLC9TPnk/uTevRJ9+aZoLIO93Ek0UeEjoRloaUXEM6p5NzbVojPY4ZXd4YHXEsdkx5apFortc2ewz6PZoeRUc0QuImNARjO8IxymmaYgizMsSNEkJFMFeniKzjJFwCkwNq+QyScZKvCd5A5XaAqmge4tC6UtilVthk0oSpsQMFzAZ9XBtEQ7G6FaJ3ckCNzouSe7g511Oz6WYyVWqjQhDikMV3yiphVO2hoQyTYOKVKjBFD4klsdXgUPiJshN6eRMi4HSzFfHBBPC4EWK8TM4bKCbwlb2QIoB3SeLLHJjmWsHDk+9fEhAmSOrt7F25HaqXh3P8rBlVeJUrXcUDcnNAKcGz7zyZX7npc8zLLrEmggvDfTYwBjkLOFym97kzmKO+doyl85f5UBCu6qz/NQ//tdsDAosyYLQsvyuO4+oNth3veNd2Tve9c5wZn5+lKHVMgpjlA53L61fuPLYF387+/yXPjtXqVrHm3OGf+yWGb1SNbly4wKFluE4ZRy7zcr8nayunWSu3eLaxnkee/wzeG6FSrvM5fXLXLuyhx7nfPudt3DK90kvr+Pux8yW2xz2B+SVRs9oH/2poH3vz3//9z8a/xHfcn/ff97NYuD3vVQ3v/EPugI/+P7vW9jf3/nZucX5hzLbbJil8nBze+eyYWlnHN8wc23yXZqRtmQuXLKrXL24xZlnzxL3Y0pVb8qntx3i0YRU8uOVyqpAha4JadhACZ2kVSgMNiHACfNdELiu7+LVPCUEy/SMWqNGq9VSQrHdjT12tw/V+EBwvrffeifz9TlqWok3Hb+b2qVdnv8n/wx7fR0rjpQ7QZ5MZsWxl+Act3nzD93P7OstmOlTWEMSY0RhSivYVS1l3fAFIQ/phJAuhTHA0AOMwhLBAUYio3CDRLMxXLHXeeRBov69llswALoabCWMnu2y91SHijZHXZ9leGOfG5MxL2kFj1k6ZyV7Pgg4USuxpmcshBlr+CxEJeokuAQ4tkGg5XT0gIEX0dMhLWvMrFQ4fc89tI8cUZS+/o11Rr0eXsmnsXAU3alDLyLsjlWRJiJKPdYpdnpw0KVIQ4xjc2gzdVg8CftDkufPsveFx6hEQ5VEeKDBZrPCx7tdPmcYhHefwF25Dc1pgS438ASnVFZrZ3mCEJbbeEoWTkgnfew8x81ijmeHvGVmzANLXdreLvW6Ca6HDBCyJMIzhN2goqiUVTEuJqR5qPC9koMgrX3RIcj8PzcMhmFGkBt4tRnq7UWwHIIkYTQQrUFIvW5jm5KVkKrbuohapSuQF8JBkGjjMv1Bd4pH1jwm+hoT5glSi6NNB61zlnx0Hk0/xK9Z6IIclAkDtuqaSHteNB8qtVCUma8WA6o4kK8ZOZlpkJg1MvPYtBiwRTMwLQZkTGCziaVSD0tM7S1S+tQIogZ2/S4yd41hbFFzjqjcCF2eW6yVQoJKY8JgQJzIaCQAN6efHvLFF7/Ahe2zTOKeipQuAo28m9MYFtxlzXAiqHL76m1sbW5zfn0Dc+00f/Mjn+HMdqaSI5dXy7z17W/m27/zO7j/ta+lMExVQB0EXS5fu8T1rctsbF/kytUzrG9e4tjxecp1KchSxXwIk0gFQtWqcywu3sItJ++n0ahxY/MSV669zPrmFeUkyC2Lg36Pw60u8+Uq807KKd/D2xqxMrGZzXw6e33y+vwNY+7Ij7zlb3zm09KU+YPua39Ufv5mMfBH5Z38L+Dv+BN/4h2Nl66c+Uezs7PvpGRXcCzNr9Tklp7JIFfuPUJwk5taHKTsbu1z48o644MuWZEqe2B9pg1Rih4l6ElKMBwp4qBh6UySVM4StcGKrqAsnHkh1VuGEh2aJRO3bpHqCaarY9sGrWaThZk5JTLrdwfs7Ryo297i4nHuWLqF7zr1Gsafe5YXfulXaY5HuBKjm8veY5L4BtqyySM//AaOvWkG7DPE2lUKt1C3KFHJu04F3Z9FNyrTuNpsQpx1oOhgaRN1oGi5gSYnkgjqLEm7Myg01UdQN05luw8TSEU1acC2w+gVHWO0jJefYPTxZ9m6sMOm6fBr/S4vC8LX8zjp6hxNAlqDgHnNp6o51Ko5fiOml44x5l2KJZN8SSef1SjNejTm2jRaM8pmkIwm9LZ7pJLQaHvU2kcwyvMQ24Q7Qy5/4UXSS0PcgxxTUiCDGLdRo37Hadzbb0dfPYZueHDlBuPf/ASTc2fxi5hc19n3XJ42C75QN9h7zSk6Ro3tnQmlcoNRmFJpzZJbDqZXwjAsJfrTs4xkOMQVxmAw4XS6w9vbA25vdahY2yp+Obfl/4IZTsjzUN3kJbNQYo9FopFIEmLJwCtbmJYI9nJSzSDIDDKzTmHOYvqr2JUVvMYauteCsMN453Hy8WWKvKeCmAwzIUuEzCctfp8wduj0czyvRaFZjIOCwpmj3D5OZX4VJ9onu/EUw40nqVVj5SLRzWkxkMqtvMhV2qCmJWp0oAQEMjeQ9pZ8CIRBINHEhkFi1EhlTDD7IDjiJhgTTl4gG39FFQOqWDGkGKhBZoM1SzSqkFnHsGu3ERZl0Pypc0BEkVPOoYIyBZMeg2FXAY6qkkyZ9vniC4/zpRcfJ837NJyUiulTSWv4exHHwhLay3ucnltjNByxNxnhnriVf/D55+jaM7zhbW/goe/4Nm65/Vb2eods7e6wubvDxevX6AV9Mk0GUAHdzgZXL59TYKcHX7dCe7HGfm+X8USyMeaw3RLt9jKuU2dnu6sKo/MXnyPXxzRbNdLMwPYaFJrL9QsXcPUYL++y4tus6T53sUx1T+PFz54ltEtXtdnlP/eDHznz2M1i4N8dHDeLgf8CDtE/Si/x4UfueE1n1Hmv5lhvS8nWyrV6zXI9vIrAhFxMW27RhsLAil89nAR09g/pSUzteICkvBIJcQ58AbCEcpsJVfqemh0o5izK421L+I0u+gIPx9dJicklIc7OsaoWumuQ6wVe2WN+bp52e0aF1+zudAgnGg8fvY/33fVmzv7yx9n81GPUogAzEz+4RmhrjOoZ3/dT72HldU3IzmPY1wjzHQpRias5rzy/R5qbWKWGKiAKOYC0AD0boGdjMimBXqXhybElG7+CzChxRKH+FoXnTaUwMERvSD50YdBCT45TXHa5+A8/x/hKxNAs8bF+wLk0Z75cYiYOWUkjlrGpYSjGTWvNYPEeF+NIgX9LDWPJh5a4z+T2GaFCo+QgyoXWJ1WZLxJ2ibJDKdgoQeqR9GK2nr/O8PyY8fkh5maCdghWbmE2WzRvvQN/eVWxH+zehMmTXyZev4arbuUFE8/hkqdz7Y45tu9f5fELG5y/sEe9tcAkyjFLNUr1thJ5yjVcgD4ly8ITJ8BkghUH3MIOb24dsuLsUXWHlOs6hm+QSLvdFJvZ9KUbUhwYrgppMks+Zqs8HS2p9ruBuNAzo0ZmzWPXT+A0ToGzAFYbtBIk+xTdzxHtPIVedDHpCfBYFXJ57hLGJTb34NK14fTgzWyCuKA1N4tbrtAfBKzWc9b8Lkn3BTx7QEkgTXLoi0VS6WCk4yBvtqy/ZBRMRwQyp5BRhQou0FOlGZBiQHUGZl+P5kw7A9H4eVUMiJtAFxuiLoVwVWUT5EkZzBXGySK5s4bhzNEbRpQrNSzDRZf1lS5HNCYKRoRBQJgklKpNSk2fLzz1GP/2C5+g2jCZr1l4OKxUV2lnHuc+8QRH4gp3rZ1mNB6xebCLNrvAbn2WudvvoTw3Szcec+HqRa5dvcr169cUn6HWqtOaaxJLke9qZPmE8fgA8oBW06dU81g+usrc3CKj0UT9d3J07RR7ez1+9md/gVqrol5PtWGxsLKIrnk4Xp0s1znY3uBw/xquHVKz4ZbmPKfyFsthld1nr+eXrnSe9uaO/OgP/PITz///YZP/KO27v5+/5WYx8PtZpZvf8/VcAe17QVccAAAgAElEQVQN77iz3t8fnE7z6I0Y2jsmSXSvXSpX/GoTwynh+hXlCJBbvQSkCAhGGK39UZf9zg69gwOG+105uzANQb5ORwKu7ZDGEWZaKNkU4fSfIoyTWFo5HDzBtbsakZWTeBpDUXHLBlctYbs27XabilulZrd53cLtvMZZ5PEP/yLFxRuU84gkHGM4GgdGwfd86B2c+oHbGU+eRY8vQraHbefkZkGSZwrrWvZc9fqlEMhEEu9K6l2BKTPqTLQDNrHs/par3BHkIaYxUTNs8ZfLjU1cZVomHHtT3arFLpYOLcxgBmO/yo1feZ6tr4Ts9Qw+vZ9zeVKwXHlVKxCnLOk+rrDw/Zi1h3xOvnsR9+4yeD2KisBsJmiGdGRi5dLQFLNf5sNybS2pGGDxwUtxYOQ2ZBIIpVFEQjz0CK4nJJcKJmcO6LzSJR7rlOttqq0VvNhD3xkzOX8FKwzRkZhijQkF3XaJjZN19u9e4mxnxMaWzP2FLCk5DQ5etcEgSIhyeXdllC7vsY6WpbTKHiv5Fnd42yyUBjTKCU4V7LpLLpoRUvSKrW6QkvqXBgVBN8bxa2Q1XzEqZHVFmmi4bfDmceZuR6+sqQMdvarEd3muoRcd8s5nObz8BVxtiKP1FGRKWg1hZHH1xoTNA52r2xnrhwVuZQHd8ajVTeVOmAQBR6oRD50wCfaeolGOcEpCP5z+XTK0LjRxuEwxxEolK/WXchJI4JAkHU/1BGpMIBHG5jF8GROoYmBEPH6ePHhWcQaESSBjiowqZuGTZxVybYlhskg/bBLnVdJCx/fLlEpVHPns5YliMMThWGlooiAjKxxmF5foBT0uXD9HmA1w7ByncGiYLZpWmWR7SCusUK22ydEIgiFxUdAxfeKSxyQXnUjMZNwnGg4JhyP136jnCWbaUkLTXD5vtrgqEuIswnEtvFKJmXlxdEgmREAYTWi3Z9k/6PGlLz1DlE6wvJyECSurK8SJTq83IAjGmGaqCos4G9JulDnanuW432Ypr9BIynl3N/pXOx3trzz8gf/lys1i4GZn4Ot5uN38Xf95K6Dd//77TePyTrVVbf3S1sH+Ozf3u/j1Fm65iud7CibkOB6mUcLUS6RFSJwOVFxtv9Olt9ul1+kxGQeqjey7HnosNroINy0QGOuMlnOi4uCmGb5TUvCZfhxwmMds5ymTOoxs0OomdlkiXQtWZpeZcVr8iTd/D/7GhKd+/l+QX7+BK0wBrWBkwq1vOc07/+afYqi/wDB8Fie/gQTsSsRvrJCyuqIYGnGsHASWZ5DYUHjSNTDUgSjc+cwqoXlNdLcu1ggoQrRkmzzfJbUjBa4h0dETaXMbpKYE9JrTOX0A5sQhv66z/2zAs18a8tsv5ByOwZlA24JGDnOBEBcDmve4PPT+E1TutkhqPYy6MPEjSPtT0Zkk5pkmuRz0hvjcpY0uUb+xou9JS5ncQktlweR/unSoIatBXKboR+T9kPhGSHZg0VsHt1Nm/6lN/G6KNQqxJcZYvAGazg0jp3t6gfG9RzjIYDLJMEyXQncZhymmX0WTwKQspVT11U1etn9xBrhGRj0+4KQXsFDN8UohTrUQuwG5iO5yffrazWny3qg7hH6KZpdISh44cliaJIWDWZ5j/uQD6PWj5FqdUWyQmx6W6yrtSckcQ/8MGy98liLYoWILsS9QrALDqnDxWo/LOxFnbvToZQ6tlRPU2jOkwYhavawOslmzw72LEU1zEyPbo1wRFsIULpRIsSVKB2uKHJYGkEwHxJIohYx0osT6iSFAJSkGZEywhj/zEJp7CxQj4tFz5MEz2NqmtGfIdCmoquh5iVwO/2wB3TvNdsfj5fO7hImmoD31eksRFYXjkWcheRYwkgTOzMSzG+p9qDQqxEx48vkv0Q+6rM6t0jabKvOjblU5Wj0KiRSrulTerG9s8G8++3m64QjN12i3GxRhQNwf4CQZDXFXNGdUmJJbb9BaW6OytETi2qSWqQSbhQg/dWsqQNRTomykOg/Xb2xy6fKmSjgNkj7jpI9frZBEJsNJjzQfkmV94kRyImKVnbHYbGOlcMvSccYHE8pG+7lmeflDZnfpiU4Ylu1GI7vnkUcGmgA1voUfNzsD38Jv/jfDn/4X/sLr1zRD+8XMsB7Z2B3w9PMXCZJcBRRVmzX8SoVKpaHagJIt75YM4mRCHIcqZbB30GUyGCn1uJDrtCjFGBacrDW5Z/kIq6ZB6XCPioYCEuVpoXzvh0nIVjpiKx+zb2WqIBByr+GayoJ4rLnKT/zgB7j4qS9x8Tc+S3OcUKQBmqNRzBS879Efon6vy2bvixj6Om7WUxtdFr+qJygKHMumGIfUHEONMQSClpe+etAKWc6icH2sxjyaWVVZBxCShpsY7oDEGk9Dc6T1XojYa8pUKPIEW0bKIm4IZBDepDjwSQ5r7HQrHOwZPP6xZ1h/aUgl0liIdZqLOa/7M01WvmMBZiImVg+jkqGbcluPVeqg2NuEypPJ1VoOE8m6N2V0kGDK14op70cVI6pvIFY9UW7KiatNZzPymNjQsaBbJb1YcO2xDUbnB2TbGeUJlIX7ksKoXGJnvknywClGCtyTMZkk2K6ntBNycKdSnDjTG6bmFuo2aNsSYqRR1kIa+piKKzqOAX5dOieSvmfiGDaJaBgcS1k4CRJqZhXDq0GtAU6JwhYGhS/tBAqzge7NEhclxoloDDQMzyIhxtMjSpMDGGySDLewk0OMYkjQPcR2ymztD7lxEJK4dQK7TOL54LgqhCoIAuUmOeKPWC3tU4ovomcCJHLUVEt1BlQWgXQGxFPwKnhIAphERPgqZ0BlE5gFqQo2EjfBGr6MCVQxMCQePUM2eQ5D28aQ8YPhUEh3IxdqY42UJWKOcWPH4cp6b9o5yIXb4VMpedRKNq6jKyiThDjFUaa0EOKYiIuEcq1EZ3LIy5dfoeZWqWpllTtRNssslZaol+foj0Uwa6oRzKN/468zCru0ZnyMOMLJJBwpYNatsFCu0/ZbqiPmzy+xfMed6O0ZBhIrPTuD7ktqpKO0Kl7JIUlH9AZ7bG1vMRxNeO65l9nv7NMZHCogk+CtR6OQcsVh+YjoBoQA2lFkSZKY+Zk5apU6pu4yU5/DTv24otV/u2XPPW15tXw/ysdRkv6LN73p7V8Lm/zNsE3+obyGm8XAH8oyf2s8SVEU2tmPfMQyrl51Cr9ne4lmjzXLKk3iEkXq9vLB+Mr6/ihwvPHmeFgEeTOhfuW7O9Hez4Xo7fNXhpx7ZUe1ZyU0RhwCYhmUDoHwyD2rTNmvobkipBJbWK4sRCKuCwZd4klA2J3w8Km7eee9D7L7lWcZvHKeUhDiyPhV1yl7YluTTPicfhaym4zY1wv2yegZGYGmpre85s7X82Pf/4N84v/4v+i8eIFqrKPlmkIO3/GWNd78197CfvRl8mILJx9ghxMslQP/6gxYbs4SsJSBZPCp/V6KAU8jV6146frrFI5DLloJ0xZMPZqRKNthZoTIRVx6x5rukAtj3vSnrW116xljyvwgKiD2IHVII5npz4F5lK2vjPiX/+DLdM5OqKUpD721xJv+/ALMjShKGZGZkTsBpi/dDhtNvSB5bsHhiqBthqKoqLm2ZEToYmsgosgiVQiI+nwaFy0FzDT8SangC/HaicbBgqSKNqyg7dsMzg/Ze67H5GyIdinCH8Ig0jhYaMND9yqjhMgSjMJAusYqutgpobllCrdKLg4RJ6LcMNG0TIkuu70d3FJMveYRBsOpAI9UxQa7po4vSOA4RQ8S0l6AEeY0Z1agtUDm+aQyN/LL2JWmEtwZVpU40jBtT8GopLgJhWdgot7fYPs66WgHLx9ihR2iw13yKOHwsM/m4YjDFDpivWu1yV1H0RJF+Nod7rJaT3j4pE+luIZrDVVRqwQgEu4oVEk59EUWoISD0h0QPYNUXIXSDAgiWHEGTJuYOqm9RlmKAfsEYjWJBk+TJC+gFzs4KrVRPu+iGyiR5jXiYoEgOU53OMeTz1zgmTPnKQmW2y8xU/W559ZbqXrO74ZE6ZZNmOtEItoUWmSasLG7SS8Y4pfKFGGOZ/ocXTiOl1c5euRWdN0hzhKiZMTZF55k1NlEG3cxe13kk1tyfdpujapWIhlmeO15stYszuwch0nK2DLQGhWyinRkhBxpYwqKWhDkRcpQbK4jYTvsMxwOydKEYDJWwkWJm06SMdWarTgLhpVi2uB7jkqfrJQaNMotXNPH1Upk47TQUz2JYi0OC/tT6M5fe+iht73yrbFTf+2/8mYx8K387n+d/varv/io60+c5XAU3TYcHqwS9dt+GrSNIqtlhunbUd6Mh4HfDceDQ8yDG5PsyqXr1/U3PvLgpe1s53suDK+/fT9L9RsHERu7Mv8sGA4khyDDdiVVThqKEjhk4QonoOoolKvsj55uU5JQlixXYCEz06jlGq30/2HvPYMkS6/zzOf6e9NnVpY37c30mB4PzMANCBAUSIAgJQ1A0CwBLmVILUWGFBsM6tdsMLRkSGtiFSttcJdGdCIAEoYQMABEEBi4AXow02O6e9q78lWZVenz+ns3zpeNjf2xscEImoCArogMzAy6qjNvZt1zvnPe93k1hleuUhScbZKhZ6lKKXQyAzsJKdwJwUnNjLTg0M1iBsIosHVSt8AP/9Q/YaFQ5wv/4bdIdltYgrbVbNKyz1M//yT3vHeaTQmG0fvY8RgjSBQwJ8808lhycpX4G1PtnKU+Zmi2hu5OmAhiK5MTFK5FKsd8U9TlKbqTqemD+CZjI8UouBLkjOnNYFjzJLFFEnfQ2MLI+uhJpJjyis+TSMKjS+43GG9N8Re/v86rn1+nYcJ/+yvHmH4yI/VaJFZALjf+oo7uypMsoWuibRiT6jGaIXz6g2j6/MQBkQnRLkX2EnkyUqsMERhqeYQmvngtUg2DmiC4ugoMUo6t1MUMXHQRIY5s6BgEN31Gr4V0X+6zfn3MtdhmfWoKvSkoZXkvCzLpp1bymJmdxvIK4FWw60W0Uk5In3E0xBZcdNRHNwJcSyeMfPV8BCBkGYIhjqi6Jk2Jme6PifeHmDFUG9O480tQkBRMB4oVMklANDzFdxBYjwglc8MhiyI0W5oSRwlZR7trFLIRTtJH7++S3LpNvNslCXJ645iWkBeX5vCrHp0spjPwVXEchB2a9oA3n6xSZg1D38ctimNE9AxqFjRpBHMJJZL1xqQJyM07UwLVDAiVUIYwFqFWI7MOU5p9HM05BnmPqP9tkvg1NG0H1xDfowhVHTI8NKPJIJxmY6fBpSs55y5tcv7yFYbxWMUj1zyPf/pzP8N0rUZ3b1/ROYvlCkM/ZHd/j91Wi53WLtdXbxEId8GRqUuixKGPnn6CR089wcrSUYpumTCUVcOIoLdB2tkkWL1F//WrFIKMhYVl6m6NYG9MFOqkhQrFg8dwpmfY7PVZHXTR5uqEDZdQOYQMpbuRa5QQ0+7s0trbZmt7TYlsR6JBGEcqQ6Jem6LgikJIGrCAWqNIseoy3ZTYbYujB0+okC1HLxAOIsJBQDgOMa3yMKH4m72e+R/e8573fF+nGN5tBv6GCuL344+58MwztmVxytrbfp8+3HtMN6yThpE1tKhnOYOOlYy7xsgfaLqfGuKVH7sV1nUn+/Kl20EQjbXF+drQ97SaX9WtdVmAN+vc2Gzj91NGPR/XsPEsm1GnT+przDZrzE7XmGs2KDgujaIEyohAKicWO+DSskoiPPu1L9PQNOYsj62tFnsCGpR5g4zXRxl1HZwESrpEI6OUyQInKk+VKVYKBMUKx9/333Dm2ee4/JnPkfQ72LZGkOY4B2ze/Stvona4g5/fxtB8stEYJ5cIXAHZmJhBih6kGIls1SWqN1enK0HPGqbQ7oR0J8VfR3JkUitTRVmXLBVPQ5NToyv/X0Lu2US6i1U+jOGcIsuaxFGbNLiEnq9j0cdIDWXJEkpjksoBvsj+rQJf/KMOLz475IFD8PO//DDZbIu8vE/mBehqb26iycOto8tfnnVIBJhjlNDlxGksT9Rs4mpQHU2kHrk4N5TsLSSPh+QEyh4W5z6ZiBC1SEAzau8rzZcUYRnTq0KblmFQIb6Z0znv88Vvr/Ol6yNGhsn8wiFqZpOK45GPB1RKFqVKkX4UopdsCjNFtGLO/qiDJePtooOW+MoSJ+I305AsgRTHzIiDPk4esVSv07Q97Chl3O5SKZUpVMsTrK9mYRQrpJqlXAu2W8IWgWEilj6X8Vh4Ah6l5ixpuU7Y28FLeoxuvo7badN5+SL9KzvEXXl/oSMqhKMLxLNF1qM+m62+skaKe6XhjHnHg3OUtQ3cwhi7IPHLE37ApBmQyYCmVmHK5XBnLSCXXwkIVYMgnxWbkAqZfZjSzBvQnKOQ94l7L5Am59C0bRzpLKQ7FAqhVSUMPYJknjPfHvFnn7ioJiCa49Ad7zEcjvAHMe9868M89tDDFB0PS6yRI1kfGaytrfPquddotXYZZxGV5Vk1Lensj4jjjMcfeZIP/vjPUHFrmLlOHI/p7G2S9DbpX7+I296jtB3QyFy1XjATnZEEbzklRlaB4spBgQDRTXP2tJh+0cBvFtEbDs2lJoapY9iaSqPcbq/RHeyysXUdPxjS63TY2dpnPJCJlc1McxbPlgZIQq0M3JLFwvw8M41papVppuuz5IFkVohNVWPYHeL72UuYtaff+96fv6Vpyrfzfft1txn4vn3r/3ov/Oq/+3dOKY5/NFy79cvG3upjbtiT0HktD8a4SUgp9kkHbcaJjx+lONOz9OoLfOLV12nJuHvc58h8jYGc+WfrjCo5pSMLxJ5DlNmMugFOpLFQqDDe2me5scyj95+iXnaQEABBqWiaFKExuZkw9CPG4zFJMCTY22X72jWuvXSTa62Ma7FQCqFqGFQFKjOOmBER4MI0jz90ilKjxGjQUfvyfhQxe+IBksX7+dTvfYT+Sy+jpSGRkzLQ4fDbVnjPLzxMaF/BH99Cj2PMPFdkPkH0CsnNGefoo0QBg7JcI8xz4jRD12TXLaC7TD0fCamRYiBTAq2oYHHoRQ29aE0osqWU1MpJnBKpcxCv+hiacZo06RGNXiORsTDryO1PlPYSxiMxv65Zp7fh8uU/HfPcn/V4++Pw3n94P2GxjV7poBcDcAXQY2EXXTDLEz2ALuUsQjOKGMYCujGH1H2JEJZ+QFwRllGYgId0sfx5SrehbIgiqMu6+EEHTcA54h9PfQp6hpXLabFH7uSMswwvLWJ0bbRwhmDscua1VT7x6XWWF+7jp9/3T0j7KTfPX2L91kWCsINb9OgEA4ZZQGW+RuzIBMWgWPDU6V2agV6vzXSzTuB3kJekmoRxjwPNBvOlEouSpKfrxO0O8XCoIqYlMbBQLBHlGbqEYHk2ZrmkwoUiJInQYeRrLBy5D/fgEdUAZcNttr7xJUrdLvHlNcLrfcKdjOEYuvInllwajx6lZYTsdEdcW9tEK+gsVDXe9uACc5UBtjPEKduKqieRzgEy1hbEk6AFJlkEUvxlVTARD+Z3kMSQmbbKO5BmoDgtk4HDkPWIOy+SJ+dA38E27zQDuuzbbczSMsNBjb/84ja/+9uvE8UZlWaJufkmnc4+7XafiqfzoZ/+EEuzi4Q9n6JTJI1S5W5st1u8ful1bm7eIm1YdPwhozBiozVQU4Jf/Ll/xuP3PYKruMkxN6++xvbVczjtLRainGpHYyGvkez0MeVUPkrQ6lM4hw4zbNRJqjW2g4AesJ4MGVVt8qaDWXeYmW9w7sJZgnTIsXuW6PR32Ny5wdWrVygVS2SJSWu3y/rNDlP1EvOzM0hNl/VMo1GmWqnRnJqhUZ1hpr7AwvQS0Shh7eY6Z194idnZQ3+w35358DPPPPN9LR6UanC3Gfjr1cTvy+/+8jPPmE/MzPxQtLb2a/sXz78h279pOslAgGVoSYQeB3jClCcicTWGBYtkaYkzfZ9vrO4T2h7NosN9h5YYjzNFGLu9c4vm8QUef/c7ef7cVa5dvMlb7n2Ytxw9iYjeY8Hd9vcxwhE2NnEUgekrxnvISEUaF4sueh6jRSHjdp/Ny9vc2ov41nqPti/F2MFJNE5Oz/DmI4c4XLLJ+ruMRvsM85jQLZCWaxx7w9vZ6KZ88U8+CWurStTVJqN8b5Mf/5fvpnxowKD7MkmwgxvLdlP26jKe1DBTA09q4zgh93OlIUhTTQHe9EyIeNmEJSPrfUv6DxOZ6uZuQloQR5uGVTHRBStfTpE1Ru65+PoiZvEhvNqTqgjnyQaRf4Yofg076yuynxoN6xrhIMVO51g7D1e/vcdDpxYI4zaFKR2zPMapxpglgdHIZF5YC1KYNDJzqPbVmYgb8hrkBZJ0MqYVobh4/TVJBNQqkFcwnRl0CbzHndxIlJggUuhgGX6rxiIdkAZ7xPk+eBGhJOrFIVU8DLFlaB5x7PHSS/t84VNrvPONT7MydR9XXr3G7votTC0mSQNWtzYZZwlLJw9gVC3cuoVXdAn9EUkcMuh2SOKRCrNyrZyikVFzTEqSuFgsMu06eIpYqRFcXaO7M1BC0WpJpiAmmgg7i0DdRisWJm4DvUCrNaLSPIA9fRCj4BD1tmi/cga7s0+1E5Ns+CRtjW43oRXnREsVzEN11qKOsosO05zV9h6elvHet66w1ByD3lNJhuLWyM2cQAtVYyjXUDDJAkLSZBIj4ESZDCgtycR2mFoOoS7BVocpzjyGZh+ZNAPdb5PF59D1HRXQpfKVDWF1lxiOPPJsiRe+2ed3fusVBj3J+dBYWZhibnZGRTM/+vDjzDRmqHhlShL7qwSzCds7O2o9UZuqEpsJm+Mt9vv7lIplnn/5LF/6xnne+gOP8WPv/XEVMiWNbjzs8vpXv4S+ukZF1jO7Efc0VuheWiXc6aGlGmPHYfqRB6mcvo+OY9PKUjYjnx09ZlSxCVw4+/rLbO3eBivAq+TMLzcolm22W1vEccx0c465mQU6+z2uX1slE8eQZ1IsFhRQTF6XJJcW3BKDzpgTR+5VK7WbV9fYb3VE9JpUqov/4jd/8+P/+/f7VOBuM/B9Wcr/ei/6Yx/7mPHE7dv3Wrdv/evO65felW2v2VbepqiHuOJ+EtWcnmLqovy28R2L2y7crLrszjXo4GBkLqWCy97aOv5On1IGngb91Ofxv/dOakdOYuYm9zTmcbZ32Tt/gUQEYmEfMxyr+F/DLUBBR3NjrKL4qn0ciQ4WS1yYEQ9yAcexsxOw1h5zcXOf9V7Co489zLsefyP56m3im1cwxl0yMyUsFhmU6hjzBzny4JN884vf4NLXv0G+1yLUoFvQ+JF/+WPc/+7D7O58jdH4Bkbco5zpZEmstAZiQ9OzXAXkaP7kOciKXReLvjQIorGTpuA7N3hTnHCGEjZmXkpWztFrBnbNQC9naOUEXCHZSWztNKlxCKf8IHrlBKqDSF8j8c+QRWvoIvJLRcA48fEbeYVsWMZva+hxyNbmJpatU55CPYyCrQBMQm/KZQ4toCdL9AKCihUPvqWmGoLt1WUHb6QkYpWQAqZZpJns2GtoWhNdm8LQZdVQRbc85UxQKwVJFFKrhAFZLsCoPqlgmtM+duqj+4E6xQltMY+nOPdCl4svhTxw9N1s3/S5fuEyZc8h9sdcvX5LEQkPnDpMcbaE29AZRB0cz6RaLXHj6iUKroMhCZZpRMnQEfOg1vNZKLlM2waNYgHBKUS3e2xe6KGHUHUNtYrQCznUUqinZDUdveagex5BmBJnHro1j+eVSMb7RK0NrHGA3Y/QBhphV2NnN+JGOyZsWHgHiwytnPrMDOt7ba5vdyia8JYH6xxazrGtMZb8B9FhmJksWBS7YqIZkMnARDSYy9RImgCVKnmHPWBZRGoycIji9GMg65zvrAni82hsTyYDuTQUDmnqgT5NMp7mq/9lm//4W5fotVOmXIOTS4d56IH7mZmZIUkybN3l4NIRyrVpjCin2+3RH3RxqgW8qjg7Euy6SSBrs0wGdDGvr98kLDjMrSyr9MZGtUrVMOldv8krn/gM0dVVrH5INTWohBppZ6h0k2PbIG7WOfCWN2EeWCBq1OgWTNKFOubCFDc2N7h5+yad/gblhlyLIWtbN7i1ukG1ViYIE4UmX5hfYHlFDhUD2u1drl2+juuaVMpFFVRWqzVwrSKhnzFVnWbjZgsjt4n8nGgcbzanD//Mb/7mn37pr3dX/N747ruTge+N9/Hv7FVcfuaZk8Nz5341vnrt/Wa7XbDiIcVKztJiEy1KiMYdMi3Acy3izGArhNeMmNWFEtl9K2ROkdvnVimZNmVLZ0q38VKdJEy42W7zwz/5Ezz41FuxuyPGr14kuXCJ+PYtsqingD7iYguEFzCzQGF+fsIGyHqk8S6hvyMlTBJdiToZxtAm6GV0eyE32vvk5TLveNcP0b65ys6FC9ixT7lWoHr4IOb8MnpzBas4z7jl85U/+890bl9jPNhjYMLSm47xD/6Hn2CUnKfTelF5mc3Ex5WbkiieZVquCwZWUvccsnFK3Eugr5H0cjTZVUaihMqxzDsQJGENyXrYyEmkk6ppGFOmosgatRSzlIKcVoWUaIrXu47prWBWH4DCImTXyfxXSKJb6KmPdifASXIbTMMljx2CoUHmO3R2hgz2h8wtmpSbuUIzJ4ToopczNZXZIOp1Q3aumUOWCxo3R5NpgIgf9UxNBjLZRctO2pBSWyCf6MTJUyHZuUpkaWhimzSILRHJ6UroaaifJ/sanzTcR89HyjkhU4RMORAko6HGtXM6V15NMPw5bpy/Td2rMNzrsr/fI9Js6svzTB+V996mNdhgqlmmXi+ryUAWJYw6HXrbu0wXSjhxQrjdpRinLJYMZosupdjG7JrsX+uRjTM12o4EhFTLpGaiz2YktQyrruPVbCzbI48E8uRgKgtlBGGIPo7JxhF67irx4ThM6cTQNQJ8R0crugVlkOsAACAASURBVKphXd/rcHG9Q8WDJ083WJpNMS0fuygMgVQJMyO1KpqMaeW6TRwE8n5MSJTqcQdIlJkWiQQVWQcpNh8F96iaDET9F0ni8xja7iSESXoHTWBCRWK/iJEt880v7PCnv3sROy1wdGqWZadGvVSdQL1ynfEgYqo+Q70xR3NmHrdaJS9aaMJEqNgq7jrVQl75+tcY7+/z8GMPkxkZI8EYRzG6aTG9vIztearP2X7tMhe/+DVuf/NFqmGCF8QUcx09zxV0qnxwidqpEyRzDXolh0G9wOE3PYzeKNMZjOgP++x1VvEqGaOwRZSOePX8q2xu7qqLIpkKR48d4sChBZVe2GrtsXZ7h0BZSiWczGKq0WS2OafSStNQJxzllAtT6p93Nva+7Rbnfuzf/JuPbP6d3UC/i/+iu83Ad/Gb89321M782q9N7b/44r8yr9/+hcJe2yvGIbarMX3PEs1DK0rRP966TtjfoFp06Q1zzm+GnM1jRvfNYd8/z+3NPS58fY3ZksZbHztBIU7Z3m5jVaZ55AfexRve817sQYe1L/4lvTMvUdnvUk8jbCNCLzoYc9NEzSb2kRMYCytorpx8xsTrZxl3r0PsY6cOeScn2Bzi7/v0gkAx0ztJQr1RIfMD8rE0AlUW7zlO44EHcBeOoDmzsK/x3H/8FPvnrrK/dR2tkLCtJ/zsMz/H9JsL3LjxOUx2yGUdksQY41Q1A5plkWRCUEuV60HWBaoZ6OpEXY1oqBP5GpFAXDyXgmHgCIwo8fG8DMHF5xUNfUrDbBpQSjAFEVzI0QribbNJpAiL8t87TG7Pk6YtkvgWZC3EES9ThzSKMW1rko4Yge/bRMNZop7DzdevcuiYx9RcguHKRECcC3KDF9eC6KrEGSCQm7Ki48XRSLkhDO2OIT6TXazsDGwy6SJMseO5SjYgCYMSJqRcBLkowUX1LjAdA0sWO5mJLgE+AjDSozv8/Yw8C9R4X0YnplYhCw/w/LNbfP3zbSp4TDtlFuuzXHn9Gq1+QFqtcOSNpzFnXAK6mE7EwtwMpq6zL2LRzV12bq0z7dXQBz6eH+GMfOmzaDoaldjG6bmMdgNGXYEpaSqt0RZH5hzUTxjUDhTRBBcsu+cwRRuDOTLI+hGpn5IHGmmQkkqUteviNKpEZk5kZfTyAF+LkaK90RrRiVJaUYpn5zx0T4PpWkilKk4SIUwKVyAllsIvGhJNGgSFWpw0A3eaABGdKt2A9JKmRWrWyawDFL7TDKQdwsFLxPF5TH0PUwyouq6agSS00ZI6ebjAy1/Y5cyz65SZwvV1arFG1ZFJjo5rFYh9SQMVBYqF7ZVIbZPCXIPywhTl2TrFZpV0qsILf/kFNYZ/8JEH1EruxsWLivchUeArD56mdkzEp47aGPlbe1z8zOd4/pOfpCBuiySh5DnY5QJGrYq1OMO4VmA8VcI9vMjy/SdoLM0rCulOe5f9ziblKYdOb5tcD7lw8VXOvnpWNU8CJDpxz1E0LaLf7+L7CbvbA3rdIUGQKVplrVqmUq5yaOUY0/UFNtdaNKoLOHo5be0Ofmfor/zCXb3ApNLcbQa+2yrud+nzefaXfslx9/d/Knzl4jPZpcvLc1qqTvZxQaf51BuYefIxdWIaX/g2tG9SIOX6zT2u7Ou8lqRs1qB+tKnwogemlijqKXYeqjH5+VvbHH3jD/COD34Yo93h4kf/mPzSBWr9HslAUCQxiytzmNMLML8MB+ZhcR5qsyjGcLBHsvsKOxuvMTVVxs5d+ps9kvaQm7Lzr9sUD8zhTE8p/OlMrYknI3BNxHolKFWxrAb5vknn9TZf+v3Pkmz0SPwuA31MdrTAL/77X6Y9/irj/Jpk+ZGME3SxPkoKYiATX9mXWiphTwKJndwlHemEXRgMTPoji5sbfbZ2RixNFViuN2joOaWkS8nypcaj13KspoY9Y5AWEoyaSSqBNjJS9nQlJsxkp2+46lSeibUv9zENyenTMVJNnY6lkEjwjVAQ46jOpfMOr36zTdhPeecPVplfCcESBLGO4RaVlVHWLZE+RpdGRq+JCoIoHGLFBra4HiTuV4hDYt4Wn3Zmk5tFTFeeuFjmRwqlLFqBLPOlxCl0siB79UxXCnXJJEglGcYQa6XwE4RJP0mWNGWXIvkL0Qz7ax6f/f2LWPseS4U6B+vzKlHy+laL1TAhqFfwDs9SXy7iFBPmZqepyJqn1WPt+irXXrtCvD9i1i3jCIwmyol3R8wWNUqJRlWzaW8G9PpQqetMHzRYub+GOaeDUAyNSAkntdgm7WdkvZC0O8ZJLMb7CaOWRAsJ98FWp3pZW3jzBahJxoOBH/bY7gjCN2NXQgibLq6TcfJQnWpxQLEU44pYVE+UvTD+jjZAE72AXJ/vCAgnKyVLcSkElJGTSOCSUSO1D1CcfhS8o3CnGYiicxj6nhClMXVDWQtJixBWyUaznP98i299+hauX4FRrFZzJdvBSnWKuazvLMY9nzyXVZFEPhtKJ2EUbSyBElUL1JcXqR2ep7gyjd0s091aY/X869i5TqnaYP74CczDxyQGEmWVEShVa5vNF8/w53/8x6TBUNn/jKKDXilgSEaBFPT5OtZ0g+biPAcPHcKwPdrdrro+ssUSK3G7u8H/9bv/m5oSTM1VmFtoYFoaQTAiSjLau0PSSJS3GnOzs8w0m0RhwMbaBmmcc+TwSVqbfe49+Ri2Wd0bDJKf//DP/8anvktvuX/nT+tuM/B3fsn/6/sLhYr+uad/6p7exdd/vby+8yMrpI7e7yjojTlbY+HH3oX3+MNqTzw4dwZ2blAq2Fy4tsXlzYBRucb08QM8/MBRSpatwDKySw7HXXa6A8aVWQ499W7M2ODyZz+P9cpZvLXbFEKfSE7PZZeZpTnMcoPMq5DP1jAWZqA+RSY77KDLeLxKYo+wGgXlHx+NIgxhD1QdSsslmCpDc1o5EdQRS46z4iTKYrI4U6f4aCPk7Kef5/wXXsHaBz3MCZ2Mgz98nHf8s6fY6HydQbqqqMGmjNLl1Cj4YOEYCJRonKELylcshamNnhXZ7+Ss78ZsDwwur/a5tR5Qc2C5WuJwpcDxas6MM1aj4/I0VGZNtEqCVtOhLF5sjayoKYyx5mlqtyyWtDwTK6F4/6Wo5BhyYk/kRAj+OMYtT6J5h+My514u8tlPbFFxDN7zvjLLh32qNSk8LplRxCp5JGZAoneVS8AyFhTkJRq3MLIulggBs1Shlicpeo4SGQqoR5M4ZxG9yahfRhFKPBgRZ+EEYJMKIEjCdyR8StLrTWIRK2pirZOfZSg7nZEnGLqFJgClwRTnvzTgxU/e5ohXY94tU/LKXFrb4dpoxK6cxg8vcPLJe6gvODSaNYWiFu/4pVcvcfbrL1LIHGzh67c7LHomc67BjCfO+IxgFBMFGvWmzcrRRRXVq7ymEttryMk/UlMABhpJJyUZJKR+pkwT405GIG50iZbINSI9x5myWDrVxJkxyCsCxAoIspRO4PHyzbYSn5bKOieP1FhcEE1AD9VDSUKhlpOoYCJxEhh3Qoomos2Jm0DkIZPJgICHEgnn+k4zIAJC9zCkXcLeSyTJeQxzX00GxNKqIb7VAtm4ghEsceFzu3zpj1/HHXkU5T0cjSmaDg1XGmhDgYR6vRG6KeJJU+UrqJwKXbAMBYo1yRuw6GkR3mydw/ffw1RNvPvyZDMhRSmHhryYRCYowm4wLTURilqb3Lh2ka++8FV2xnuEroAfS5QaNdzpKXzLZO7wIU7cdy/1Wh1NM9UUSuS5mThlsojL117m45/+fRpNA832mZqp4rri+sjodgOuXdlVgWO2NJqazsrSHKWCw3AwoLvXpd8LmG0e4OTxR/Gc5rnOfvTBD/3jX7/wX98d+W/nGd9tBv52ruv31E/92NNP2/p656edne1/XdjZmSuMu5S1HEdEZxWXuR95ivIbH1SnyfHmNbSoT1ayuLa5j1NdZvnAcRyJwz13lnTQww/lVJoS2yZ+Y47Df++9aI05Lnz6c+SXrlG/vY6z2yYPApVAJyencq1EsVxTNsW8oFOYr2NWPaUh0MsOWsNlXDHUidER/ULVxSqIYttHt0XBLQNhEVZZZOqmK4UoUXvsNAow/AR6EVuvXOfaVy9y7Ss7+Dso8eCDT9/LqfceZCu8SGSH2MUyhWKNLIqJ/D42KelwRNoLMAIUzCQOdAYjgxsbKTdaCde3I3Z6MBihLIciBZh3dB6esXhw3mG2kTLViJmdNzGEA1DVyMoaaUkjLkqmgYFTLqiAHXVsjYaKwKaibmSMn905heuSpCfFV8KRbIZBmS9/KeSFbwyoFuCxN5jc/5CmQnQspwzWFHqtRq6FBFGXPGtQqNw78b93LqLLJCTpqh2wWN8lX0lUBLlpTYR/Uq1klaAe4iy7U/BTQSVJvyVFVoRyGqnoOYT+KP/dMNV7IDAmldmXadimPWk4xnV2z8Pzf7iOvg4rrstUpcKYjPU051tbLewjh1Ti4j1PHOf0I/cr4MzO2g4vnTnLK986i5ta2H5CIY44OVNnqWRRIKBWNbFKOV7RwRZssCCh9zsq/TLzQ/QoJenKJCBCG+ZK7xGJCFS38JXoLCOLMjJhO2QQZpmySy4cKzB1QKZMKbmTkNk6/dRlw895vbXD1EyRY4crNKYCxRkwvBRdjycuDflYKheBpZwEkrgoQkJZF4hWQOVTSGiVpakcA2kGJH1QuQmcQ5B0iPpnSdPXMa195ViR90SdyoUiGU9Bf4Zzn97kax+9gtV1sMc5ph9TMR0WmjNYuc5oHOJnUJ1boDQzS312niTL2N3eZtzrKVfBwYdOQdmjMx4x6Etwkc3U7DR2rYgmmOgwUtc93huolZlTLqkmbxQMSN2cF9Ze52z7OntOhF52mZuew7Jc+uOA+x5/nOP3nsL1CugynUg04jBXay8hXD73tc/x/JlnmVlwybQRTsFW2piC1+C1126yervPieOLlMom1y6v8ta3nKZaKTIadOnsd1iYO8ChA/dSLS9Gwdj84/Yw/Rcf/vAz4gi9+3V3TXD3M/BXuQLPvvvp6XBj6zfK7dZPG+1NpyjCO4lYUyp6C+vwEo0HTmKWPYyyRSfzSRammD71IMWswODsJTrfeongiuSVDynMF8g9GHou2r0Pc/yHf4yrz79A58wZSqtbeK2+IsbFca6gIyJmMw0d27aIYtl3a2QFUXybWHMltIVpsvk5Zh85jXdqUYnvEqNPJJhgR1qUGF088pqJZnnqRC0UQOEFS96A+NFl554N9tCykGhzwOpX2nztUxvs78ET77+HhScbXOxfJ5Sb3/xRFo4cUifdqLdPHvbIo65aaaSjkN7egE7H5/ZmwrnrsNaFYQj9PqSBjhYIIQ/MCA5a8NiiycMnChxfgsVmiuuF6IWUtHQnA6gImhSzahNNovniEPwOuRABJZJZoXwNtfsVm51TFOulofj77Z7BZz/XZjwuoed9Hn28wP0P2TiOiPlczNI8lIpEwYBRGOLYBymU7gOhEQZXicML6FkXPclVQyCApywTI6NBIqdJwRgnCYYQHsV5oE7/IjTMVTiMnArV0EIaFuWc0MjSiX9d+AoK06iSmQXOJChgyZdo4K/W+PJvr7N7ZsTRgmgsoDhVZDvNea3TZ1SbplM0OP7kwzz5tjcTBWOuXrrOqy+/yu7aNg2vRsO0yXsdTi00mHVzVqYL1IoJutlT2yUtzsn9mHh/TDqI1QRAC0zCbsJozycaCupZw6GAo8k1kwTHnCSPlb/esEyF6d3d6yhditcwKTQtZQ2VGOt+kpHX67xwa41S3eKB+5s0mj61poRZDdWaQPGBpBmQ6Yjs2YXQZCRqMiCNgDJ6KAXmRGgaCyzJrJGrZuBxNPsgJF3i/lmy5AKGsY8ujh75UCDi2iJ6VCffa3L2U2t846M38QY2hchQuRlF3aIhqzKJlQ5jMtultrKC15ymOb/AVHWKdOhz88Il1lZXOfXmJzj0A28ina4q0WBrawe/3ZmskYiVpdgaDLGDEN028MolGKWs37rNUA/Yb8DZaJPtOowLhsoMqBdq+MOIoyfv4diJk3jFMkmUEgWxuuZqepL5PPuFT3Dh4rcoVTXKVZd6Y4ooMrlw/jZbm5JWaKpmb3FxmtVbt1mYrzHTrCqHk9w7FuZWuOfkI2hZedcfW7/qnov/6O3PPCMErbtfd5uBu5+Bv8oV+MQP/fhpfXXjdwrb24+Y3TZVSyOLx3hyc5e9tHDMPZulh+5j7tHTZMcOwgOnoDvk1ic/z+7XXiS/fotFUad7KY3TyzBTYYucwx/4sKKdvfSnH8e6fp1md0DYGquTbq7bpHEs53kcOcmLaV8Jn3NSB5KaTrBYwF+Z5dGf+AnKcmqxBvjhLTS7jaYN0B2LQKGAbEVIkz2v5tiqwUilEQgH6DL3TfbVuNWP2uhBjrdf5/yXezz3lzs8+AP3EEyN+fbmBka1TmPhGIXZKcq1Ikfn57D0Ab6/TTIeKBjSfrvLzu4+m22fK2t9tjo5trNANHDob4fs3m4roEvmp5SDlBUb3nna5B0Pz7BQGVH0AgwvIfFSUsmakf1y1cWpTysBIb4PYW8y1paMAS0mT6UZsNHyVG1AUPazKpdvj/j4p7dJYp1HHirzxJsbuOVdKhUZ1RsYTl2tYiQASUb+Rj6H5xwkxycMbpNl61ia2BYlSllH14okWZFE3gBRHWoaadgnCzsY2QAzD5QG4DvIAcHdSl2KZbJgWQqOJGsDQz4LwlCQfbmlkds2cSaq+pgsrKF3l/ni/7nKhWd7HPUsDk7NkGkhO3FAW4KLqjPsVSqsxpGy8N24cWMSdDT0lVf+5IEjaH7AYrVAuLfFQt3l6HKTmj1E99cw5L0SsWWQMd4dkI1zjMDBjBzSYLLrFiqjkB2JNcwA/OGQQsWh0qyQivBRNBS6SRDGXLm1yX4YkZQ1BcspNz0MsdaaGq/e2lZZFG97ao4DR0W02VcaDXETyMpJpvmZoWNanpoKKM2CijGW1YDEU0zIhIInlslAalXBEc7Ao2DLZGCPRCYD0evoxt4kAVkBCiTTwsWIp0jbdV78+Crf+NgtzD0NxlBAw9V1DLnukqJpGuiFMla9poKWao0Z5mrTlDSb269fobW9i9mc4tGfeT+zP/pOmJ8l82Oy25tkm1t30NgBbG+SbW/jj3sIotRf32f18k1acZf+tE170eEVa59wrsIwjWjWpji4cJCZ6UVWFpexJKdD1xkMhioHwXYtgnDIX37pM9xaE2hSX01JZmbmGQ0yzr58U+kTJENidrbEqXuPsLmxShwOqVeKVEoFlU9w770P0qgvkaWFF8Zj7Rd/5OlfPysfz7/KPfD74c/cXRN8P7zLf83X+LF3v+8D44sX/5fKXmehGIwpyhgyCXANA0v9NokavoS2tMjJp38c5/FHSeOMS3/0ETa+eQZrb49ZU8h/Pt5Cnam3PQIHD2LOLsLhY9z8s0+xdvZVrPYeercHcqqQciIWNTUCF+2UBONMvsSOJWE/XVsnOrXC6X/6QeZ+8DHSaJu0e41Y3yL3BCEcqUlAQg3dqGDqRZValwehKixRsEuWdtDTFmkoN1GfOBgQj8QyWCDsFDlzpqd83S9c3GBo6/iGTT+FyDJZPnqA0w+cYG6+jK6igGOSMJhE/uoZvVGf7XaLINDZb8eMuiZ+16K96rN+Y49+28eOMmaNnH/4cJEfvK/BtNvFKQRYFUjtGEN2y0Udo+phNDwVT5uFYm+b2P1y2ecL415E/JGMmj2VlJRoJWJrkc9/dZVPf2GPWk3jH7ynyf0POjiVNlLdbNdRmfUi9EsU0z2mINcnlaS7HNOMyfMBSSRGMBfDnMaylid2NntONQN50KG3dwU9W0eLNpTGQGA1krEkk4QkQLHhpYsTXLKIBpM0VXhnyVLIJZhIAD+iP1HhTRqMXBgs8JWPbtM6O+SYe4KGXlYnPGH+ty2DHdtjs+DyxetXGCYpvcGYxaUV+p0+loyYw5DHH3yQkm2w39rm3lPHcB2bk4tF8vVX0bfWKY1D8l4PKxYeRIYdOnhJQYUsTU3PYFbKk+yFOKa7tce406XoWBPAk8RZFT16nYFKzNuLQm5GI25JLEBVo9QQVHaDVqvNqB+wtACPP1lj8YiBVhiROzGmo5KZlL0zU6sAW2VTKP6DBESbE86AKewBxaYwVNMQmyUy5yjFpmgGBBm9T9D5Fnl6HRPReAgGS9ZHEkvsYKQzxLs1vvlnG3ztIzehneOlGpYkM+Yi8JxoQFUDISMJQ8SRDrZVUEmfghDWIkmGzAgMk+nTJ3noA++j+uC9WDMz0B+R77SUdoa9fXJ57OwSbWzg7+wx2mqzsb5F7Jls6z7+conL1YC1SgyLZeWmmJ2Z4fDKUVbmlqgaBQUVE4GrLdwKETLqGn/xxWe5fO0VNCPAK+iUSkW2Nltsbvh4tsvhQys8cP9hmrNlLl0+T+SPMUWfEqYsNOc5ceQeySIYpVnx32u68xtv//G7K4L/d2m42wz8NQvl9/q3i15Ai6J/O3zlwj9yd9teMQqRLDQRitmajN6haBgEsgteXub4TzxN/aEHef3jn+Hal75CqdelJMFAyP42xWxWqb/pEYxT9+IdOKrU6c//9u8RbWyjdXvoY3/iSRf+rair5QJrmliulUJebNiJqNI9m365wMkP/X0Offg9xMUBg/41jP5VcmObzBlg2imWU0KzZ3ALi2h6FZm9R6L4NxOiYIvx+BZpvIVjjsjCIVnsK1V+IjayoIIfzHDu4oA//9waLYkLLmiMdRRZTnd0ZuabTM9WcT0dx7MwbR3XNajWPFxXozfYVwVqrzWiv58QDm06rZz2dsj+ToDuZ8zk8L6TFj9yeoal0hjL8xWtzypkWEVD5RXoZRO9ZpPbgcIOG5kI8mSFIuN+OWkrCYSKRswik8ye5vqmzR99fJXz130OHzD48AfmOXwswSi0yewEy9VIMkuJvKRyi45DUuIkSjlLpcnLyUQgqWvESmE+hVe8B6P4CBiHxP4A2YgsWiePLhIML5JFG+jZED1LFGRJNS0yjhd4v4jBROluaYRBiiMcfhWBbGGaLrlMHxKTfOgS73hsnI8Z3nSwuiW0saIdkDeqXE/GfPb862x5BjdDn4EoJU0Hr1hRsbrC14/GI2brDWabDeU3X1hc4NLVy7zloZM8Ol9leOEc5tYOhdEQRgFxJ6AuHphuQskqUq1XSY2UUqOIaWv4fsCoN1BJjcFoTK1eoTcYqomJnua0ghEXRh0uGinWouhVCnRaA8JuxJQHRw5q3P9ghdlDosYbKcGi6cl0JFdTA5F8SFCGLkMJSY+UE7sSD8pnXlOxwtJh5cJvEJy3e4xi83FwFiFvE3SlGbiBwWAiBlRsCAn5KqCFNYKdBl/+T7f56kcEAgSqD5FVjXIyTuyjEzuiiAE1cpnkaCamXNFcGiCZAppYnodWq1A+ukLxwCKH7juFrRsMttpUMh1zNCZq7zNe3yAfDIn2uqr5DmLBeWfsiQ1wyia4f4bh0TLbhYChHjH2xzTrTY4vH2Wu2FAExUK5pLQkxUKZVqvFt771Vbr9TfygTbFsqfyBne09SoUajfo8S0uz1KoO/UGH69eukqeJgoC5msXJIydZWT6SG2blYn+o/fel5cp/efvb764I7jYD3+sV/G/w9X3sV3+16r9w9qPBhcvv8vY7WiGNcXTJsU9UI2DnEzFcJquCxTlOfeBpAk3nWx/9FE5rj+JoSOVOilxZbqSGRro4S3z4EKfe9UNoI5/P/N4fYA9GaMMRZVGZiyr9zvBOu9MQGLJTFt+3Jip6iApFzIdO8APP/HdYxyt0+xcZDy6jB7fQrS655SvlvS0BNMUZHG8ZQ6gyUZkgSNC1iCgRQMlNsmQTU+8rYJImPzzMsFKLcV/iFma4dGnEJz+7wU4nZyx90J3RrmTeCyRGCqjcfGMJHPIELyzNgMP0TAXLzAkDn9CPlZp52M9pt2IGfRh0MxhpzCQ5P3xI570PNFkp+xQUVTHDchNkcqwXNLSigVY1yO1IgX+kZGdi15MmSSEO5R/kPGmS5yU6gyqf//Ief/4XQ2Ewceq4yT/64DxLKyOsUg/NFb6/rpqByak0xXKlNIiCXZbYgo2QZkDAOMJWFAFgBcM6hFN4A4ZzH2hzE/Gi0SUPL5OMLhFHq6S5XMcBVhpgJgn5WLB/8hQtwjgnE9eDWOul4IgWITbBLxJ0Lfx2TNC1Ga9mJPtFCtk0TlZWHvK9KOLb22ucH/d4bTwma1bYDkYEaUapNoVpu4rAKNqQ+WZTTWpWFhaYn59lNBzy8mtnOTA3w1On72Mxz9l/5RXcVhtaXexxyqJbIx8GFLAne3c7pTFfw2uWiU1DRTONxwH+yOfQ8eMqPlcoiul4RHvQ4fKgxWUz4dATp7n3iTdz9ivf5KXnzlB34MgKHL+nwKF7S0RmR1VjS2yjlggGJ0482bErt4jiPZhKTKjojyIulOssozHLvNMMHKekCIQCn2oR9M6QJzcxGarXr5oB+R6BQo2rhHuz/MUf3OC5j9zCGcm1n4CJvvOQT7A0AvI9svqTz5NoUFQzgIEpjYAmMwdBQdeoH17BnWliuR6pH6L1fewgIesP8MgY7uxiJ7FieqRphGkXGGgZAws2rRD/3mmiU1OqGehLw2lo2JZDzavSdCvUqlXqzQau7eE4LlcvX+b27cvYbkp/sKkiimv1MhubOxQLNcWCkrht08xIwhR/6FP2BLaU4w/6PHDfA6wsHwv80Po/DLfyP773J//n9t/gbfJ74kfdnQx8T7yNf3sv4vf/+T9f8b/5yqeiS1ceKg2GiMPdEFiNgGqQVDooyqjRLRCvzPOm9z/Nt8++ytoLL1MPQgrBGFNsZhJQI+Ix3WDo2ATLizzxoZ9l85XXeP7Zz+PFMUYY4knxF5m24tzcmQzcuTGJsyBzDJLI7QHK1AAAIABJREFUoONYPPWvfoFjP/l2RtltujsvMuqeJ47X8QqRSqcV4VpmOxQrTQx9hmLhAJY+SyxjT2kGok1Go2vomuzw2yrkSE5J8Tgi9+WU6hIEJdpti5df3eP8ZZ/drgo9m6TIyc35jsJeRPCB0BEFNJiCW9apNIpKAJmksRLMSY8z9lN2d0MGQ7EAgp2YzGYpT83Cj5yqcaAQUHYiiiUNp5Bhq2ZA1HNiNZTuSxwEMqaW5yBuCZNUT0klG0F29bqMiOtcu2by8U/ucv5qzjCDe0+Y/NLPzjG30McsDVVKojQBqWZPApNswUeL0j9FN+X8K7U0JRf1eibTh5xMl3e/gW4ex3ZPYFhLGFZZkfJEb5EnIqRs4Scb6OxhhHtYmY8mGocol+3PBHWc6piJJuMV7NQm3Uvpr0HnVkpnbUTatXCSGjOVFcb9WEFwbu60uN7rcN7vcoOUVeEtlD0GfqAU/UlusriyjK4bBH7A8vwCzXqN0X6X5aUF9totFYW9ubbKwyeO8tDiAp1XX6O43aLaH1PyUxq6p1YGZctWe/rcCDHKBjQ8qqdPMnXqFJHu0Luyxkx9BmyD0e46opQcJ0Neu32Ni50WSw/cz9t/9H1c/vZLPPfpT2OGAeKEPXzU4dCpEpHRx5TVj5OgWymWnPhlk6IS+uRzKwJA404zMAkrUtoL1UFJM1AC5xil2TeAtQDpDkH3DGS3MVQzIMqVSXEXHHE6rpD1Fnj2967y1Y/dwhpNorUnmZryWyb6xMn/Tj5YqidUDaepq5mAQiWrOYHpsnDoCAfuu4fGwpwKxhrtdAhbXYKdFoNWi2a5yGhvT2kIdHU6TzEMCyEMjG2dLStka9Yif2COvWrKSI9wS5In4ODoDlai0ahXaQgXJEw4eOAAu1ubtNtrtPfXKJd1ypJP4Zlcu3mL8Vga5MnnVCZlthAxfZ3pagPPMhF3ZH2qSaW2cJa08I9p9l55//v/dPJLdPfr/7kCd5uBux+G/98r8Ie/8itP7Xzx639o3FhfKo19bE0EauFkvJllgs4XSB64BYqn7+GBt76VF5/7BnuXr+IMRlSNDFNOBvJJk8OW4xJLJvvCHG/4yQ/w/H9+llsXLuAJ019uGrnskeVGJnPvCflO/l1EcUKKEztikGgUjh3hZ//kfyWZDdnZ/Rbj3RfR4luk2j6WLvGrGZmIDh1HZdO7zhxTjeM45iyyco+iAbrepde/CllbRfFGfqD2i1JrhVs/GkAcmCSRCOZqbO+krG322G4NxNKvxrhSJ/0RBD6Mcogtpc3C13Ui0yS9A9iRJkPEaOE4pj+MGY9yxqL/yzRqcc6jZfj7pz1O1jXqTkypAK6TYKupgK6aAQnS0exINTkKlaAZ5IZAaKRQp5P3RKxp2jRXL7t89COrXLg0eV5ve9LkQz82x/RMD90bqVjdTN4UUwzfYkOcuDSk4JiOrA0kBTFVVkK1589j1Rjodp2UKfWw3BkkbjFLdSzhFVhFVdAw9sijTcata+hRTwVXOYYnTCrFKHDMAoQmjB36V9qsndtl63xI3rWJOjl6aHPiwL0kYc5+v8/tnR1accxGHLJjm1yNR/RKFvtBhGVLjgL0g4BiqSwQTHWSFKthvVQhDUMalQr+eKBcJJ39FovTFZ5+x1PcV5viq7/3h9T7AVOJjh6mFEzZsefoYjuVU3sZjrzlYWbe8QTWffepCUfy+gZnPvF5HnjgFGdvv8bht59m6f5jpEnIN7/4HN0gIjWFupig+yJYHODqPZrTKZXpBG/KJMhG6FaEbsbyqzNZFZjaBOMgpVw+/nfii01DXBgT7oA0A5FRnDQDc0+ANQ/xltIMaPltNEZYategukXSO5yBuDPDp3/7Ml//5BqSR2XLKkhNBoRJIG2B/M4pRc7E6ilIiTvwIl2Et7JK0E0su8T8ocMcuf9eDp04ruKSd6+vs3X5OsPtHaJuj4JlEAx6mHmCmeUqvExeVWRYjI2cfS/ndiXFe/wQnSrERY0oF5eHRJZ7LDXn8MMhnd4+x4+eYKpW5eKFc2xt3WQw2OHEiUWOnzzApWsXCYKIME5x3Ao7u9vqtTRK0yoXRGBKh5aWKZaLDMbhZqW++GtL9x/9T3fXA//ft/y7zcDdZkBdgac/9rTxzs479a36lra3vacd4xjlctk7FHQ/+NLvfPR/8s9dLdTEQyzEtDy4k7+e4+Q6lsBXLJNjb38Tc0srvPilr+Bvbir8qCPZ4kKYk5OxiK+VN93CXFrkoXe9nW889zV211ZVFLDY09RUQG58KmBuwky/MwEnMTVGRk4/gac+9H7e9Ks/RSu4yNbWN0j7F3CtNrrlQxKqfbWo1DVb0Lk6ttOgVl3BdabRdZNebw/PS0iTPQK/jZHF+AOfUU+CdTTCvoyyNXWaD0Y6eVbB0GpEiU4QBoz9AVEkf1ZXGQBpaDEKYX+ccLs3YifR6JkOvSTHTyanLpk8hyNJ7dPwR4nyqjuOSSULOO3mvPd+l6PFlLIRU3KhKoduZSsUK6Wm9Aq6nU449oIVkMtj2KqIaLYmdGAlHND1aVobDf70Tzb4ynNdFUz0ljc6vPvJCo3mGN31yaXQWTqp6ZAJ2VBU/GaKU7QwJM5XAHK5xAPLz5OVgZQosdOV0YzSREMgDU+aE8U6tl7F0qdwitNoTkrutxjvb2HlMZKV4FgFld4YizVUGI1pAa1fZPNcl/a1gHAb/N2Eol2iVqox6A/RDZPtzj6DJKMVhvR1i9VghL04Q2Fxmm+/doFQ3g+hLsrEKNMYBxG6oTMeJyw2myRxzLGDh+h39li9fVtQiSzMevzoO97IOx54mFvPPc+Vr5zBHSXYkikhJ2DLwnUdSvUC9z95mrmnHkO7Z0lNX7QAdr9+gXOf+4pKnjr2jodYeOIE5lyVvLfP7XOX2VjdwCkU8TybqucwU/SwrRFZts1e9wrDoI3hChtLRJMBjkCPlI1QV+4B6Zpl0qTSIpWbQFcTH7EJ5JZOpBfIneOU59+IppqBTcLON8mzVXRjJPzLOyd8kyx2yYI6QWuKT/7uZZ7/zIbkGlEQkqFYPNVUQDqPCe9BtQPC4rpzX5QZ0URFIoJDWzkelo8e5dQjj7CwssJ4MKa/sUt3dYPRbotsMCRPQnLfn+C6ZdYkIVoYxLpJqGn0PVgrpxQfP0KnmhMXdQW+KtZq6v7g6Rb9YQfbM5iZmmHY67J++wat3VUcO+XJNz2M4+lsbK/T6w/pDwNG44jZuXmVDLq/uc90qQlBwnR9Ol86cGTn/2bvTYAtPc8yseffl7PetW9v6k0tS2pJXmSZwYAtSGCACUxB8CSpqSQ1U2SZoYDMUkkNpLAdtmErmNRkIQGMExYPBrNMCDA1YA0gIVuLtbakVu/ddz337Offly/1vN856ut24/GQ8mQi+rqu71Xfs/zn/7//e9/3eZ/neZvdQz956XLxs9/1kf+ZAMXdrzucgbvJwF/uZWH8w5/4h2ujaG+jhDpW5/Vy6Ldsy3HdsijMk52VI6fhfPXe7z/1tbtPPotwGsFjS4DGNgbn2rGopO0pWfYmHv7ar8Zqewmf+6M/QdrfR2iT+FfAJTNdpM+sQBwYhgNjZQnHH7ofr7z0Msb9fXkt9kYrJgTkBwjQyQpF9zEZTjOjRmTVKLoNfO9P/QD8967jys0/xXj4PDxjE4YxElkWeQwcqss+JEF17qi1suG5HTRbq2i3V5Am9DHgvpADRYy6yMUsKJnkmA0LMZpxYCGLKkkOGv4KstiQoS5ZkaAsYxmZalJuV/moCh9pZmNSWHhtd4ALowxbJbBLhEGMAk2xiGXpalUW8owbpYVm00bbyPC+JeBbH17GOmZomQWaQY0gAKwWAM4taDAZIE9OCSKhK0UtSasdC5ZrwmY7wchRV01kow18+veH+Ff/chfHTvg4e9LCe86a6C5nMP1CRudS256ZJsyAngQcAlXKND0iA/QAMOlhUFeoJDIRqHHF1c60G6gNA0WdiwKBpEADDVS5B8fuCGdCqtuqhms3kE0L1KWDKqcKpYJZ1ChnCtPNGph0UY14vFRJesK/8AMP02iGEgpxWWKYZchdD82NI6iCUJClynXQn8ZIyhpeGCKvSvQ5rIhcitpEwmE1bgjXcuAYpvgQxLMZ2i0HzWaFk8cO4dyJU2glNbZefAPJ/hR+swu73YXluAjCAO3lDsKNLrBKq2HOhbBQ9CdIL2yh2h1COQbCkyvIlkxJ0qIJ9f5jlOybczQ1x3fPBljzfWTTbUzHV1BbQyibapYcrlvB9wo4bi4mT2zXOC5ZfTVKMgoZoGk2RG4KeQOUYNomCjOE4d2H5sFkYPQUoK7DNGI4HFIl95uNInOBbAlxbwW/9bELePJ3t1BJMkBDIj1+WxJVZgBMQw4kAmwkcOYD3S3ZKrA4otgOsLyxgXvPPYAjR44jj1LEu30Z/hXv96FSTQCWj0FEUJFvws+rQCeC3DAw8wzsrVgI33MC6YYHa7kB5VqYFjk8NxDUghyWRstDkWYYDwaYjQeoigiH1rs4enQVUTLGaMapijEmUYImM17ei7WBfDLDaquD6f4Yp46fHZ86+9DP162ln/rr/8mP3x1I9EXi3d1k4C9xMvD9P/T3jl7oXf3e0irfaVg4lVdFw2FEMUxpU3Zqy1vPjeDBKrBe+dQfwNzdh1fWIM+sVCV8CQKGWJdSTXDfux7GitfEjRdfQT4by3Q+4uherbkF2n6WBDcLZejh1MMP4urlK9jv7em+pcX+uvYAqdgakJDCb25ZVMzVyDwD3UdO4L/5me/DfnkF12/+GYrsIixviAozMWhhMsARqwyafGGCDfRaN4hIWD5cL0RZ1MgzTp0DGr4rQSqn42GWYjbMkU4s1JmWJVFn7ltNqILHXqOsEur49NGxYs656ToYRxUmlYFrkxQ7lYXNArg6rhApE6NpLRutMLjnZRcZ3EuhgQ2nxteddvHNDx9BuxiggQyuU8ENaxhNjta1gLYNk0ZLJmWXSibT0dynmsPHhmPDckwYdoEqMaGSdVx/3cBrL4xx9EgH3UaBhjVBo1XA4MkRBjuRASYCgPIq+ckK2/ZsURpYRAzm/6PZDqVndHE0DU+SoqJOZaMnh4Hsd2rzVe1IEKYvflEy8evAqJqw0RY7x3qWwsoUJtsT7Fyhx8MSpn1gPGZSYaO7vgS/GWAczbC918MsTTHOUyjPxeHTZ9BZ3ZA2y3CUYDhL0F1fwfLaMoqqwOdefAkF2eNBG8PhDJ4b4tyDD+PoxmEJapyW12p6cBiEQxfdVgtLVgAroc7egdtZhtldotxB980lCS1QmYXYKzu0xZ3OYKcVzLISM6uaS4eMf7NEUcWoCf8n/J5hHPcQzQZYdhyk422k0RbcVg4vpKwykce6lHi6qfAEKB20iNiYTIMZEIkYUClCAiE5BpaoDkqzATO4D41Dj+k2QX4T+fjPoNR1GEYsCRhNn2plSZJaJ13M9pbw2794EX/yu1uoZ0AoSg4tSRVZ4QIRmCcDov2gD4WgAiQSUuZLqV+I9tIyVjc2ZAAQHRvtKMPoxhbKKJJEwJTXraRNQNppiZzm41IE5KgRecDkkIf1rzkH69QSqqaN3nSM3myCIqux1l1FsxOg2fFxg2ZF4xGG/QEMlePcg6dkIurm9g3pY2R5jVmcwfc7iCcp7NqEb9bohB69E8ojh07//qkz5/7Rszc3zt8dSPTFg93dZOAvcTLwwz/7A3/teu/az97sbx7KqoSOsvTqkq2BXu9BXmOlMPGIs4zL/+JJZJdvIsxJ+qrgsGKYw4q16SBVCifOnsGaG6J/8arY9HJTI9GQ03kZoHV30hJfevbUz7333ejt7+PylYvMP7SNrsH+NGFShhjKyQhbkgGgaXOpq/Dev/FBfMf3fDsuXPpjTEfnoSr6CiQoTAZRBz7H5rIC5zMYvAnTM5BJZU4GvY00qTEb58gShW7bx/pyFyZymaBXpjVG+wqzAQNrDas0pOdtVDaqMhfGsuPwiGqYtSXjUKdRiYiQaGjAXdlA1ejiQm+KZ97Yws2+wv5Uzcci8HPSa11J9bTqAg+tGvjGc0t49GgThzzOVIjhhwqWX6BqVLDWfJicueAq1MUMRslNlnkVTXtIG1RSqWsZppIYUs0CZP0OBpuEgmvhRIR2DZcQvl1Lj1pRBWHb0jKoaRfost1gwRZWO/kJQEXLaQ7OEYtczR8QOWBN3wDyCAqBl9nfZrLHIMbBRLYTolQB8sJHkftoOivwqxbUFFCDEjde28Jwm/LUDpLYEMOe5pFD2DhxXDzxLRoLRQkGoyEMT6FzaAVLRzZg+R1MOJZ6UKDRbqPR9cVngddiPJmI3ZEyPez1JojiCg+eeycC30ddFDJdUnTnteZF0EUwIEeA7o2mByNsoBaOiSkuiWLGw3OXZ4LAUC6pcs6iKERNo3wHhihf2P+ZCbqijBnq2QDZ/jZGg+uo8hhLtovh9iXs9y5i5XAAN+QZY4tqCstM4BMZECdGJnMkbc5lgfQgcGoIZ0D4GiR80oUwgBnei+b6V+g2QbmJnNJCdQMKkQTsWuyITRSZjyrpYrrbxW9+/CKe/L1tqkE5FVsSAdIQyA2QMR2L7/meyDuc46jZLiPVUI7BcdHuLsFxPUEFQw4oKkzkwzGMIhcVRm0Q12PLrxTrbGWQlAoUHH9tGojsCqNVA+/4lq9EsuYhcSoh5e5OKcEd4+TRU2gvNUTq+uILn0NdFYgmE9hmjXvuOSL+COPJWPOI8hpxkiNNFJpuE8uNDlqhxSGfRBkGSyvHP+xuLP/c3/pbv8gpWne/7iIDd9fAnc7AT378h/5uYkQ//syrzzYkWrPqqA20qNeuDYy2eghmBd7hLyM+fw2Dly6gFZcICM1aDAgMSob0jenzfuzUCdzTWcGVF15GnIwIKEvF4zDwyQHoGoRbbG6ZOHr2NMIwxEsvvyy7UUb9PO1WCU1LMqCHwXBfI1JNAltkKHzF3/xqfPA73o2da5+BWWxC1X0UXi5Vmu94QkKkRS5ZxPRpJ2mPE3b55dieQLC93RTDfSWM/tVlA/fdexhhYCCJh5iOaEXrYLyfcwQAyhng2yYabiDkSZeSRU9Trmm9XxVATK17R8Fba6C5vIJYOdgcpnjxYg/Pv55jj1JCsumJfpRMeviawLoBvGcN+Jb3beBks8BG04BtZAjaFoyWQhUWMA81YKyyV5ACnPomA4oYeErxbF/Qoukixx3S5k4Y24i2DYxuZALVukzeOJPBKsXgh7wDkg/JG6CRUWUVMiuACQLnGojkzVFQjoOKkklXE+oIGbFeZKBhZWmSUEp4RWIPoRgaQWhUp6hclMpFnnEIjo1qaGDduwfpjoHXn7mGwU6McT+C6XowV5t4x/vfg9XjZ+C3VhA2l8RC9sb1i9jevYKHHnunkEHj3MSLL12B76yju9zB+tEu1pa7KIoUg/4AjhfCC5ewtTtEXro4ffYBIZkxuLuOBeYujaAtSgxWqQYH8tDUhjR+m0OAyJqzoIoMFtcQk8gsESMsolxxOsMO3e3qAsfvO6PnRKQR6mSCqpigskmWzGAkE0SDXWGXUj7b376Mne030FqxZDCSH3rwPIVGyKCVo6Y8dJ4MMDEgd78W0yH6DGjTHV4XShALw4cV3ovWka/UyUC+pU2H6uuSjDj0IaCDJ5EBOiomXYy3W/iNX7yIp/7FLuoE8AjS8ZafJwNMCogGkBi7sOTjvb1ABfhTmgWeg7DREk8CT9lwkhwN2jzkVBdxTdZCZiUeQPWGGBZQgUTlCk2nbGBG3s+6wr1/9d3INwLEVomkqrA1GGB15TCWGsu4sXkDs2SEJI5lDHFdZWK+1GyG2Lp5Q7gnPDrfpxcBzw9liUsimbRIjkWhwtbK/x2G69/z9z7yqct3I8C//gzcRQb+9efobfuI/+lXfvy/3Zvt/eCN3nVXuQp7wz2sLK0h8HwM2BJQFpbtJsrtIYztEUYvX4S9O0Ejr+HJCOC5BLAm8cnBoeNH8fCZe/Ha088InOpaDOyE01ml681HJwRAbllorC7jkYcfwmeeeQZRNJPpZKIeYPWm6AGv0QHWGbz1S2Ugtmq861sewQe/7Z2Y7L2MYqrlVLVdylwWVnycY6AhfCUjfVl0EX7MSwXP9WG7AXZ3Zhj2C9nLV1ZMHD+2itC3xEK130uQjOlKZyAZG5j1a4mZKx1Pginhc5rBkKhGFIN1Ey1Tja4Br8MBPAaiNEdpNTCIXbz45hjPvZpid0SfBI4V5sheoGkBxxzg3Arwze9dxUYjR8crBcZ2m3QdNFB3AftoB8ZSAJXHQDLVw3+o/6eij9iJkL90kKY2XGWAkVmIdhWmO7meFMkef6UTCC0fZJuAlR6TAT1PgFUbEwRC/qacz1Ikb/wmksCMjqQ+Bk+eYbEBYhDjFEXmIYIMkGlBwiUDCxECT3PVMwOzXgUzXsb2GzleenIbo70CDd/D4ePLOPPYfUgCC52jZ3Di/nfBDNvIhj1M9m/CsDKkdaord0LkbhtL3Q1xMiRnIfAtTIcj7O3uwrYDtDrrcBurqMwQLn3vE50Jup6N5fYKVEYeioVM5JhMWDli2ZLPxg63VOaqglMWMKcR0u1t1LOhzN7oRWPsDwfid7F8eB1Bw4ZlpCjGPdTZREYTM6l0igJ2WWNw7SZeeurPUGcjNNoK4bKJ5moDFY2ihDNQwfKYiLFMN2FaNH/ieaX/A0cZV3JcDKZsgXGEdcGZEuFZtDa+AoZ7BMi3kQ6eRoUbBOHh2Nqsh5lDnWtkYLgV4pMfexNP/8tdmb7IDp4kAotkgHeMtAjEu1AjT3Ll5hJDSU9MNIMmXFFwaLY+24YBkwGiJW+1lHRCACIBvD84qbLKtfrGrJG5Cuq0i+a7jiFbMRFRueF7GMZ0wGQ7ycSNGzeQZgkeeuQcut2mcGRoVpUkMxmctLe7B99mO4ojt31RIaRjtikMdJaWlbL9K621w/9ghv7/9ZGPPHF3/sCXEMXuJgNfwkl6uz7kn3z8xz4yTvrf98zLzzjb/S3Ri3uUBc0SIeKorAQSBTtTWCltLMUKxo0B7FEEXzZRbvg1PNjib9/ZWMdj73wnNs9fwOzmjoy1FUUhe6DsOYtESbSCbMPDa7Xwrne/C1euXMXm5k3RUleVbhUQGZBkgG0DDiohgZCIglPj/g+cwTf+jfehv/cSkuEVNG2S3HIJjLZvwPYZ5BwpSvJZxsJ3PmCHxaWHZruDoigwm0bCqOa45cD3BNYkj2AyyjDp0T3PQzoBxnsZBQpYX3UQtqgFV2KJTGicNQgL4qDhwqbhECV6TilEyNr2kZtdbE0cPPPKEK+9OZOphdyM2z6w5Bo44inc2zHwFe9oYL1ZIHSKubeAAaOtYK7Z8JgMtD1URQyTRjf0G6YVMbMfsW0mVM/N34apXJQcpZzZGG9lSPZz0c0LQ91iAkfYlhs03QtpcUuWei3BTbwTZDoO+RWcpERYl9eP0kMl4+nJeDdMV66RxTYQkwGmFwan+mrFOk88UQrTdEU7TnhZ1QqjHscBL+P8cxNcOV8jtNoY7m/jvgfWcfSBQ4isEvc++gGs3/uQJE03LrwIo5jg6LEVXLx0CabXRGtlQw+yKUt0VlZhWB7SaIoqS7G/u4dLl29ic2uAb/zW/xjrx+5DrlyZiyDzEaRVQLyKx2SLk2XJz0daq2HCZyJUZojTCJZRocFEdLuH3ptvijIiWOkgPLwBb2kFTiuk2SOyfAyrnKJ//QLS6R4ayz588i4492Aa49qLr2L70mUEboXOsgm7TSJoDTN0pfVCYym2DUjYJNnVZJJAZadBlQivCdszTAZMGeJEGWnJZCC4D+2Nx2A4R6BEWvgsqnqRDLR0MkAnwswTzkDvpo9f+4UL+Oyn90DTSrlSRHdkBS2khXyO+E7Kliezpebpu6OpowgNF6FHJisRIKqFTDiVkvaJtGAEp9I+JESkpP1AFYGqZL4IeRa5q+A+EMB+RxfFmot+HnFFw3BCuE4b+bTEjetbws959LF3I2y4yKsElSqRZQkCz8VkNJFR4dL2y2pMBlPhcXSbrdoNlq5UXudHj66e+dX/6iP/G5W+d7++hDNwNxn4Ek7S2/UhP/+r/+P3jfPxh3/n93/bvXTtgjaWYdQjjM04ICxiRwxjwgQ4Syb+KEexPYBbMgzqIM9NomQAaAZ49F3vhDGNcfOl86IQqBXNbSiD05PUpA/LnjZvftfBxuHD6HQ6uHDhTW0TbHE0LH3Q520CQpemQklGOExktsK9jx7Gt/2nH0Sv9xJmg+uwsogz9LR9q083RDKvbWkJgI53MefX56JBdxwT7XYowZsVdVmk2s6gUigyPq5GNALKyEU6dhANK0z6GaKpwqFDFlbWQhmmI2MHyQDnVDmXr2vAdz0JIjbHEZq1sKeV20Vhr+OVNyf43Is7SGMDgWVireWjbVfo2iWOt20ca1fo+gVCV4n036SksA2YKwbcQwHMliOGKk6ZwTJJ2GPRNfexFR9iKi9sDk2AUXrIRxX2r0WoZxWaHr3m2f+Xi6oZjAuOBmWJMoWYgV23YoR9oBeAdm5iMsdkQJzy+DfOiye0zpep5LFMxJgMcBQvTanEsMbg+WDCYghfYzCsMR420NsOcOzkV2G5dQjnP/sU9vuXsH6sg2P3ncTxBx9D5obY6e3gjVefQdOt8dh73wXD5cRAV3gE165fRaNhwQ07aCwdxmwyQ5kmaDfbuHjxGi5c3MTXf9N3oLl8FNO0ghu0UFSVVKdsC3B+g0VFC7M4h6RQwDVtEMNgskq1CIlwYVUjunIDu29cQB4PEHQ76Jw4iZXTZ2B2OfuBQS8BxjuY7V3FzuYl+EuurKl6OsVSkuPNzz6HWX8svhHdNRt2FzDCGsozYYgl9Px6czlyUBCJhCaTAnpUkEegTaDYKmDrRoy07BB2eAbtw+/TyUC2g3j4LMrqunAG2CYQpiGb5rZ8AAAgAElEQVTln7mHOu6id8PDP/vYBTzzx3uChgmgJObKZPJo/ywm45wQyCAsQ5LmCAGXAd1GeX6aSiM/bhCgZOJelvBEe1oK/0DftbSJqoVwyfwyp6xQkotKkA26WB/5yuNYe99J9L0Uz7/5mnBeLLcF22oiG5fY3e7h0GH6YizDYAKkcpRVjqLM4bCNQ+fKmpyIEpMh5YxAO2hUrulctLzuT7Wax3/p7//0J2m+effrSzwDd5OBL/FEvR0f9onf/fj3bvdu/PBv/PavNa5vXhN7VVZIZU4Y2pDedug1EI1ieIXCClycCLvwowJqPINb05yF5LVaIGjTMXD6+D24//gJvPbscyiTTKRphO2F4sVoPCcrccvgCFjLsnH6zGkMBObdk8qEmxJ7vOQJcJNg1Ulr+9xUJKTj5P0r+M//i/8AvcF57Gy9DpRTOAYZ9pzay4xA74We58LgL1mFLOFGomcbeKEJz9cB0uI+VpVirlPRJY/M8tJH0jcx3qsxGZWYjCpMpworKw7WN9qw3Ay2kwmUTrg1CBgc+doKjkc4l40NzXcwTEK2XVy7NsPWjbGQ73zXwHLXQzMAmk6JplXCLwqEpkLDYw8Z4hlgdQF0AJdBpM0ecikbKjds+RKzHw91XUoyxh6xylx4qo39i2MMN2MZFtTu+sJSr2ua3OiRwlQhMCGQ6XjiKKn7/nPPGQmQ8p9SOeufYnYkxjjyJI32zKUR0jJiUJBv/lBiZSuHyrWkHCRFgMGYkPEqzr3vG9H0l/H6iy/i/Cufg+3UWF7poNldwzTN0Rv0EEUjmUR37tz9QlrL0gK93q4EHPaOR3EGr72O6Yx7voH3v/9xWF4TBU2pOoeglIv94Rg7ez0kWY7lZfZcPBhuU5z1+FmZeNIdj94Cru2Ir4JnW7A4CjorML52A1dffhmBC6wfPQJ/eQWtY4eBVoDS0SOXq3QsnICb115Ds2Mji0dIBz2sZQrnn/wMKqJnoYHGkoPuho/aTmUuAWdYBw0mYyQKsgVjSjvKsw2QDWL6dJckCmVrDwKS/sQ10offPoPm6iMwO2dQJzsY734GVX0NphXDdwLUhQnbaiCeUf66jusXLPzmr1zE03+8K/c4iXdCDhSEgEGb30wD514D2tZAqn3+jYk9EbaGIboCkRkKHVgx6GvyKjkkwg8QdgF/J6fEFJSPSqDaVih9wFoFzn3Dg1h66AhuJH08+cJLSEsibC6ObZwUagxbEUEjEDdJqlvCRog819yPSCyhY0ng93t9WaudVlc1/ZXLod/9Mbfd/MR/9+O/M3077tlfzs90Nxn4cp7df8df+//41M9+1zQa/egnP/VrrWeffx6eY6KIK9kkyO5nNcWBNVVWy5h1vwS6poF1J0RY1PCoG58HoqDhoM5KNBwH737gHJAVuPomp9kpkRoJ4W1OCpQ4JjikDjjd5WV0ul1sb+2gKqhtZ+Di4wlr6+DFlgFNh9j9tYMSf+e7/kPU1j6uX38Bqp7IhkVWtOdaEvAosyMELmzpXAlEzEqGgcrzDTE0ITLAKohqRnqvm4aDLKmQRwZG2wr93QLTscIsAmZToNmysL7eRqOl4DgJQo+StELYzb7I8fj67DlzwAxlhAwuHsrYwXA7x2A/gufY8AOg1bHQbFsIOUyJ/Yy4pKstGkxWPFoRm7A7gNmuYC9bsDjFUHr7C6ieGnAXdZrBcqib4FAaD3XkIOsD2+eHSMYVAs9E0HVQKMqvOEuB7R0laI0SspyeOsmoLXMgKrZz5tpzQv/zls1chq5d6gQ/1tp3Xh95nihH9O/ijMgAowph4/OkV7WLXIWY5j6UvYKl1RMYTwvsD8aYjqeIZhNJytjGIYE0ThJ4gY8gDNHpduQzFmUhao5m2EDYCDCMcigvRJwWYP766GNfhSPHTyPhFMLKQJJWmMwizKIISZqg2+2i2VlCZThwbEdaGVVeSNJJzovj+bIo6exvxikaXKRxhKi3T+xLEiGrGaD0HBgNH36ngVaHyUckhjjXLp3HPUe7mE12Mdi8Bqs3xhvPnUdzyUd7hSiGjyjtY/mQj9qYwmeLgJJOrmnXQBAEMhHREQSGDHtW0pqY6fs+qpqTDl1U8OE0T6Jz6BGYrbMo4x1M9p9FXV6FaczgOT5U6aDkwCq4KNMOeptd/PLPv4jnnt7hjDFByMpSV/wOB4Cx+p+3BCQd4BrmIDJxBtHIAR9DaoNrkCdBVYmCLTbFHHS08CrQDob8WsxHIHG1UCVKr0LiKRhrBk48dhgnHz2LS4NtXN7ZhBs00WyuwDVDhG4oRNVZGiEMGoK4TScRDMNGSvkvJyiWwNbWLpKYEwxDnLjnZHb27CO/3G4c/kH/WnbzXwH1hz/8YTmOj370o/jwhz+s9KyGLxxZrLjR6K+DP6WDsru763ie51iWZWeDgWO2WrZJ5bVhGEqpml9VVRVlWZZBEJRZlhWHDh3Kn3jiCfX444+rT37yk/jQhz6kFsewCAl8+r9r4eFuMvD/8RXhQvzoRz9qPPjgg8aHPvQhPPHEE3JNHn/8cTmy5557znj00UcPLpzF73OTvr/4ovqlT/38d/X6uz/08x/7ue61G9dlyhfxPL4iWcXc9MnCd0hsqhTsgjPfFVZdB03DQqBMESFURQqHvupEB+oaxw8dwsNn7sPmlSuYDYYoKceSKoGyLpLYNEmQ22BGXbjnotNpix1wFidiVvPWhkJSGoMS4VtpGTAZUPj3vuFdOHGqga2t81D1VDZrkqwY2hyH8jitZHA5BpUhiQoFEpqIIBDWp46egVCsj1ntcNyrhTyhbC3HaMdCb7fAeFIjjjh9UJ/2lRUPhw+FCJ0Urp2h6VCmZcJ3LDguJXacR0+CITdTG1VuI5uZGOykiCcV2k0HQWAgbBpot200Q0f823OOgU0UQpM2xIDfMOGyv9yq4XQMWC09P8BwyPgn259M8RwO4XzblY2/KEKU0wDXXt3H/tUEgWWgIa/jiLsghx7pacIkePF3bcw0t3fSuyE/Ji1kWe3x3CstXeR5Wmyjb5m6a7doSQqYZIg5lCQStnAaKbujtl94I8pGrnyMY+Y9PuLMRMl2g2ljGsWSPeVsIcksBIWU/f0gQLPVRKPdleo6p60tX8/SwZFVPoMISYCG42Fp+TBaHVol61o2LznUJhKEyLZtuK6LsNlApXTCSwRsNp4JYtTsdNHqLoldtvTN44Skf5mrUHO2Qq2Q5SmCbgujdCa9e6/pi6KBcrrZuIdBbxOmohlVhP2dG9i/fA1VkqLJJKTbwdrGKpSRYG/vMlyPcHcC28oRhhZsQgIk2vL6kg9C1YdZwQv0OtWxg46FHkojgNM8hbVTfwVG8yxUtIPR5p+hKq6jVlO4NtsgDRQ5z4GJZOZj60YDv/YrL+H8C33hv1CdwJ67behgL8Zg2t1gziPQxEGyTcgXkGRgjhsQzePzFtJEIg0y3Ej3HoSHwwFX0n7jueSAsbpG4VVwDzlonmijbCus3LuBvXgoThXstZH8GTghGo2WfH5Fq2YvwGwSzwd9RRjsT0UdxHuVzNa11SO499778dVf9Xh1+r4HnhtH1S9Nk/qqFfhZZRCnsw3L86aOY8waTpBYgVU4tV3SGtvwDcM0Tce27UAp1TRNMzAMg7+HSqmOZVkrhmEsGUq1TNsOTcPk33zLtKy6pshTumtpTbGmUlNDGTNlqEldY2Da5qwsy9SyrNw0zVQptfjO6rpOiqKIsixLPM/Ly7Ks6rpWRVHUx44dk83viSeeqB9//PHq32bScDcZ+DIkA4rC+Dn35ubNm5bnefx2i6IILMty8jw3Pc+ThVjXdWiapm8YhmfbtmkYhlNVGsS1bdvm7xwiSp941jsld+eKsS1PDWCaxGVsqCyh6GzJsrLM8/IoisqrV6+WX/u1X/tFWbSf+OTHvv3a5vWf/IVf/Nip7d0t1Bwqwh67sIoXhj8s/rVkjex8Vq8OneVgoO24aLkejKKQ3iFHGotCsS5xcu0IukGA2Wgo42TZ1CPXnMQv4b6bmonPHYNWq1QNtMNAer8VJ/0sOM1CShJbG6k4JRlwK5w41cLXff270R9cQRLtiSEJTY6YSHDztCji5yAl34JPrTw14oYm+1FDzwlnfBwDmWX5qEqy/A1JBgb9HHvbQH+/wngKRJGJ8aREXkA0zMc2Aiw3FTwk6LoGmnSOM5WoDLj9iHsf+76GiTqni6FCfzuXTbjdsmQWexjWaHdcdNhMrmskgwnKqBIjp8AHwqYNp6FgNhWclgmnYcLwyIXgCeAuRKIi4wNbBOzQLmM2beDS+RGuvtyHmRhY7VgIfAW3acOnVNHh9DhtcUuExOIsAzG4uVUTUYOv50Gw8mNwJ3oyv0nmv4jMc/FPci2ZEPDqKiEKqpoHyJ5upQ2W+Pia1BMXk9jEODHQG2dwwrYoEHKy9h1biKKW7SCvaqRFKQZC7aUVtJeWYHuBJARCLOV4W9r9hk34YUNX9DZJjSTleTK9kPbJjVYbKSWBrGiZrDlMCDT3gpUtUajphOY/EDIikw7bZ9uFPalSvCqqWQyV50KsZYCjZI7Odzz/YStAoxlK6hFHE0TjPm7euIhmw8N42EM8GcHh2qMUgwN/HBsPPnAWr776HGbTHbSbSq6PTxcvg6iIA8O1UXCdEjFy6TZZiQSVska2TNgyKI0GnO5pHL73/bAap2DEffSv/inylJyBdH7+fZFWxkmJ8cTCG+dT/OEfXMb1y6nwDzhgiOeAbQB939ItlJW+nlfAz8SK3523CHi/aw7B3HtgngDo19AKIbnj2NIrKdqck0/J/TEtZORCtG10TnTRONbG1IpQ+TWmRYyc55W21jlVFK7MlqD3md/2dMI2iTHojZFzKmLFcUkOGuEK3nHfI3jsvV+Dcw++C41Gl54ZZWnZdACfWZ5fKdMxTcupgyCITRMT00BikBnLDcVyDKUMVvi+7XDhqKYBk9CQwz1YaCSGwVNjG4Y8zmThVtfa0UNTL+cACFe7UrUpBBrWLaowTCMvq6o0DKO0LKuo2aPjeBUgreuaLYyxUmpkGMa4qqrEtu2EPw3DiPI85/e4LMu9siy30jTdP3v2LJ/7Zf26mwz8G57eeaB3eufPO04Y2ra/6mRO5tZJHTiu04BRdCplLvuB37Vtu23Qgk2pFjNNtVhwbLnJ4HAw8NNR3mNiUFVMdyU5Z1LAb4vvx8UnGaJSlQBTStWqVjnrl6quY9PADIYxVTWmhlLjoiqGqi52VFW+brjGdprO0qoK69lsZtT11NnaGqs07RtJUr/nmeef/rFPfOJXHx6OhnJDkovGt2IyULKQZv9STHs009inFaxY6QIhqy0yjKmDpu63oiuhhcCwpNIIPBtNy0WZLZABJf1tGgeQWMjNOaP3PXMNGAhcFzbfOy+Eu7ZA7SQRkFBjSUCg9ppT/b76g2cQNipk8T5UmcAhjikT0kQyLn1YysmoTybJjdUr2wPs89JXXob9sHKp6ZxnoyxtJFGNfi/Dbk9hMFAYTRSmkYXRpJTzIRLDpol71n2sN0w0kMOrKZFzhEjI3ZTyMCYmjkVkQCEaF5gMRAeIZmii0TRFX95q22jQc5jBbxKhjEpxlScywMe4DcBqGHAblljbGi5NaXhaSCojmYwVpIlMtRAXy3jplQme+7MB6mmNQw0PK5zuFtBtDwiahmaue6ZAxHw+z+OCKCjpq9L9XQIzGjklJKPbO4voL8AB/z6/OkwMtFXx3NOenSN5vuYpiupR1BzkfbhUf6M/LbEzotg9hOIIaM8RBr/0zW1P+vvsQCV5gZX1wwjaHbghJ0BKY10CjueHEtRoX8xKlSZFnhciZxJi0U64KeOlmXR6riO6eCaCcTLT8LUy4JCYxyl5jg+/0RS/A8v3xDyJiS85LxzPK0Q4sxQC/XQ2RJpFcu6C0BNmOxOfOIowm00wGPSwt7eLyWQgiajjkJvSQJqVeP5zb6Is+G8Fzp5uw0IKyy7QaLqCJDmuA+XYaK10hT1PcysUCXyDih0mVgVqEmy9JvyVMzj98OOwGsdgxANcfv4PsL31ivBNGsESZlGJnb0ptndHGIwVRn0Lb742w3TEpEZLQan/4K2hK3+DthLyO2ceEiVgYuDJRArdQuDt5ZJ4KU6a5CTw/M1FplTPCNFEoWDiLaOvNZ2QkTji/cDpjyeW4a2HKP2KugJJnIkkFBx1rQyMZpGgkgWTUJsTSokO+Iin5AmkOLJxHHVp4dyDj+Kvf8t/hDNnHkbYXEFRc1YGPxeVLWxbEfUSGEyKHMexa4MhW6osNkdMDjgyDEvwyrkCYj4q+ovEBCa9/Oy0IpcdSrcePu93eRdxr5wjamKcxgJBo2f6P4VgISQLJYYMPGyDyUNRVVVeVdXYNM2bZZ4/l0TZ70dZ9OypU6e+rMZJd5OBAxd+3juyz58/7x05csRO09RxXddTSrUY1B3HWa2Kat2yrA3bNlfrul41DKttGPy72TJNs2GZAiUFda08wyQQZVjMJvnaDO+yEm4tos/rVRFCv/1Lnrd4kl5EGnrTk/0UbyT+1C0spaq6VlUpoqmJ41o3Udc3AXNiGWamahVXqspmUXx5NOzdHPQH7j/9X/+Xn/693/u94xyGQjMb3tyO5QrESoDX8ujwZmI6i6RfJxUg2wk6dRZb3PtPncLx9Q2M+gPcvHwZKicZjvT1QlzKBGKUSXscxcpX1e8VuB4mSQyP1ZMuR4XVLdWJ6J/151ycFfYeWcmUZS6+9efONfDgA0dQpkPtzFdlsDgzwSIBiSgy+QZKyFeEXz1KvnwmA7q3T4ic5zzN6KPvoqwckRWORwUGQxv9QYX+qMJoCowj3TphEsTq/fiSgVPrDbSNEkGdoxU6qOyFMo9DbwDPcVEXFWbjArOhko2XRDRpDzRMBL4p/WEGEwYeEiI8yhRdIAgN+IEePsREwHTJgZBGLmyZcc/N0sW0sjHBMl65nOCP/rSHzS2FrmXgWLeNlaDCWqtGw8nl/VyfA5t4Hqj/114JLJREbsjrI9siyX7a34FJmy3aO31t5BJJ9S/uBtoqer4W54CCdiakY6QkAwy6PLdMBkxktYVpplDYIYZphb1ZjNq20VpuScujLPTc+1kcIylISlUIW124zSYs20Or00XY6ohzIP0iyB9Iokg4Bq3OEnw/QJzlzF84ZEvaAu12G77vIJOElO2HHCWdCG0XzaCBZmNJUAbb9SAke65vnmbTQhIlUAWDcIm6mMA0qGcpBOUqshh5niIMAuRliSjmWOoEm1vb+MyzzwuZdHUpRCMM4YddpLnC5158A6++PsM77nXxzofvE2Ou/f4uZjMqU7SOfu3YBv7u9/zXOHrvKUGyNj/3Al5++inE+z3k0URMfxLThbNyFO/8mm+C1zyMYrKL80//Aa5cehH7vQmMykQQtNBd7mKvN8T16yPMZgbSyMMsqoQ/w0SVfXxuLsIFoNKGE7JlIBGD/3z2iLaXEMRPkgPLnlsY6ymGerYB23CU02ogkoRi+cl2o21g6jhYv/9erJw5ikv71zEzUrRWm4JsuZYhCRV5QjyWpCyRlhXijINQu3j03e/GZz/7GWxvbeLM6bPY2trGdJLigx/4BnzPP/h+tNobiKdEBUOUvIKsZriXyRoksqKTPnKbqpIJvVQ4gtQw8eQ9pUiekNh86+vPC/KyH9W1nL9FMqBTjFsJgdwTC7+GOfIpcumKJF/92AW/5uDPxd/nj1GWKZNPriRp+n9G+3v/+/qpUztfJE/5f/2nvzTJwDzQmxcvXrS73a4bhmGzqqpWndVtOGijqtYsw14xbOsey7IOm5axVJd1q1Z1yzTMhmGZPpSiywVjgVTyUrXP+6QHL/Ltvy9sdmXy2IGMcbHgFgtM/j7/un2BLZgBi3+//T0Wm/KtVVmLXSx75Vy/Zq3yoiwr07Qqpeq+Zdmj0WhQ/8iP/ND9ZZE3Tpy8B0mSyCx0bvrD0VgIhJPxDPvDES68+Sb6/b7A/MJq5rwBz0G72cBD99+P4xsbePXFl3Dt8iUYBbWDNfE2eS32FJkIvIU3S9CnMU0lI1ALOpMRj2Mfk05xZCrzRp6vTrH1mWueSXCz7Wq+4Zt4x9kWjpLhX8UokglcOh6S1e+QiGfL6F1C67bHPjNHsFLPPA+CxBsosStJTrORpQaGowxpamNnp0BvyGSglj53lJLjYMk+Q8Jf11U40jGwHtpYZpJRc/hPDd934doKNo2d2UcnPB5TB62rMM8GOk1XB2dW5wy7lGVSRVbPEwHXkD4yB0LZ7PPTGlgmMNIdUAdnwsWzysUQDbxyM8MfPdPHjR6FE6zsgEOej/WmgfWGQsvKsLYUwLUISVvwXCYhNVyXVrccJanlgUwEuT4XtrTcUG1Fvoi4FLx1/STAy462QAM0dK83OQt1yeCgqyGuA27KRWWiUBbS2sKsNjEqSxlBXMjERRue5WI2ioUMlkmbgF4KNtgx8hstQQSWl1fRbLdFakete1lmSONIV6SWhSAI0Wi1kJOZblhotkKZPui7DtIkwmw6QVorBMsrWF5Zx8rSKgI/hElIQhhzkGQhyVL4RGyUAY/qA8Vrl2I63kNA4l0WS+WfJLGoHNKiwiQucPnqJp78zHPY7Q2wcXgVp49vyPsGQQezuMAbb17F1naEtTUX9z9wBv1BTx7LaY5LKy2ZzbBx/Aj+h3/yk1hb53hoE/0Lb+Lp3/kd9C5fQpXNRNq5FyXI/Cbe/cFvgN9aQzTaw43XnsXNa69j8/pNsdhe7q7h5ImjGI1H2NneQzytcWzjLLZv9rC7vYsZM9v59dNeA+w+GXLPUplDZE8nBTKyQgyH2EYgSsKEXOy95wki1QOSIYiihciM3oVkHbkGnCNH8W3f+bdx/NwZXOrdQOUbOH/hVezv7SCi3XRVot1qSPik3NhtNvCBD3wzjh4+g1argd/8rV/Hk0/+MbrdDl566RVR6fzt7/w7+Jv/2X8Jy20jSRVspyE8CCYDnFRpea74KJB0yUSDRYLwGtiSJFIltuialCrIIblMkthoVrMEaaaPmvAy/zfdHDhY5R/cw2/LJmTPW+ztQqiVYSm3vg7u8fzXxetKwTVPsi0YvSxOfmE2TH9m/dT63WTgL5LyLKr83d1dt9lsNh3HWSuK4rBRGycUqtOmad9jWuZhQ2GlhhIon337+bcWR88v0CLg3545Lir5g1nkwYt6MGAv/l1uwAMBf/Hcg+/xBYkAj4ML8rbs8wuyUY0WzBfSLTKPBFohg+kNm6iUZZpqZ2uz+vXf+KT9ueefxWQyRpblUtmVRYkkoZ7dQhTH8t/S1WC/lqz8MhcpHUf4sqKry1yCGaEzcTZjpVDSm/wWPXdx9IvsU4vT9H9p7GM+uYDHyptXGMoaVtM5Bf+u5Uy8wcWpzaAroIV7Ty1huUlNdQyPvXSBdGtRFhBi0PwAwA8cgW5JTuLztVMCfegt5LkptrmzaYnhuMJev8besML+uMYsJ9HRlt4vq0tL5QLddhzgcNvEasNDQCjXYnJTi9Ur5WGhQ3Ig3WoLJDMGfbH/R9Oz0GBQJtGQx0s0Y/EczxQnRFrV2lZFjpyeEcApg9xcbI6B9RDVIfZiF89fGeOpCxNsTgxkJocH6X5mA0DLVlhyFVZDC93QRNsxxGCJ7+27bPkouDbfn7a7uoe8SEffuk6LFoBMeyIiobkBcr24+QoMq61mdCuJigRLTJ7oFUHzG8pOs4o+ERaSysBMWRjXFQZ5jt1pJWhNM3DFLVImWxJV4rUXUqGCKy0AXyp/Bm/LcYTUyrfLyC5nq4mOlu0WGs2mPI9+FWyHyIZel9jZ3kR/v4fVw0exeuIMlpbXsdRehu8Q+dLckaLKEHGaZZnD9Vxhsge0FJxD6py34dCbIosxHg+lyrSDBkZRhgtXb+LTT30Wu/szQVm67Q7u2VhFkcZSiRKtuHzlJibTFPfc08HJk/dgZ28bUZzAcQOsbhyDFzTgthv473/4B3Ho6FG5hwZXr+KPf+PX0b/4BpDFUs0PykqSgdUTZ+E1lzAZ7GEy2MTVi+fR3+tJa2els4J7jh3FZNzH3vYO8qTEI/c/BN/y8NmnXkB/nCGiS6S0IKnF1YFQRlGJd0hNSq2gekwQ7DnCRw4BkwEuAWkXLPrnSo8pl4Rgvp4t24TXauDwww/j6MMPYqZy7EUjpEaJiLNLqgLjvT1k0Uy4Pq1uk2xlHD15AseOnMX+3gRXrlzCZDoQ1GS/3xNlSNhq4+//ox/A41//12CYIaKSap6Wnm1yIKhyLZLnwXXN45LVSohfXE0p39SqF1nzksTQ1pjJwiKxXRBidTtxvnnqNou0y/TjFkUcf75V0Mm9ob8O7vF3SgYW6MAXFJQ8JoUrSZz8RDPq/KJxnKYWX76vtx0y8Oyzzzpnz55tmaV5WDnqrG3a98LACRPGadMyjxvAspKhsBCyCKv7OeT+eWf59qztrWB+W5/o4MU++JiDicTBZEFaBOxnzZn1BxfU4jjekmjNJXZ6y50HzgOQ1O3JxsFj0a877/vKb9pMhHC9Bnhr7G5t4bOffRqvvXYe49EQCWmIEvRNpEkmSUBFciAru5TGO1MZBSvjYGkfTOShyMW1jQFNEglKtUgLKEqB54pcEwYXpMSFLcniZC+ESNLLmxMmNHFCM5h1ps5j1yNZddOclWyp4TpW2qGJY+shVjoBHLHqpXkRgynbBYQzC3mc4zLIcuALGelaE8359UQJi8JGWTgC2Q7HJTb7JfZHNYZRjbQm890VQx7dby7lfdhPXfYNrLZ8LAU2mipHE2yN6EEwlFmysqY0M5plctiewSTBRmDzdyUJBJGMwDXFuS70bZEDeg4rdz2MqKTXO+cGuPTTNwUNuB57eP7SEM9cnmArZTvEElZ2IX7wWh/OgU00jg1MBdovMBlo+Ew2TDRdE53AQtM14JsVfFPJNEpu/Fp3ri0DLBorUTY4Xzn7a/oAACAASURBVEMEJmSdzRMC4QbQBIatBfGRoA5UE80IEFHyVyoLubIQF8A0VxjmFfbiEvtpgSGtcQOiJaZU3dT7c7MVFShbRuy5W7ZIDh2OI3ZdGUbFcdB05ROVo0C+nPjHv3tzroAhqpIyy5GmEfq9PaRJgsPHTmD9xGmEjTZaYVtG5oqUtcgQJ1NE8VjWBVUMrVYHzUZbGPyVtM8MGGxRZYm8Lycr7vRHeO3qDZy/dA0Xr23C8kKBnznIayn0RXvPFhtbGVE8QxQluP+Bozh2eB2T6RiTyRQF1xcdAy0f3Y0j+NGf/hkcPXUKioH/xlU88Wu/jMHF14EskdkWE2XCXz2MtXvOYhLnmI4HeOmFz+DG1UtoU3bpeqjSDL5josojzMZTtHwbZ06cwNG1DYz3+3j2xSu42KPNM88hkxV9YVk903CJJl5MBvS9yLkWXBdMZhn0586FNBHjWhDSIR+rBPbnvApyOY4eXsPyoVWUnolJlQmJsKSdshB5iQTyVk0FkRDysmPA8l10V5bhu21BigaDfUn+g8CRtklOmN/28P7Hvx5f9fhfhem1YTWXxX2TZFR6YIixlExIJXeA/0b+ji5mxCPDYmJPTI7oG4dA6b11se8u9iYtb77Vln2rJca99cBgtQUXQGZILKp/nXl8XjJwMMDc3oY4iPi+lTyItWf9fDKLf6C9tvwHX25lwdsmGVBKWYPB4IhS6r2uaX+laZvnDNM8ZZv2hmEa7Puz9aXX7m09ntuD+Jeae90pGN/+3NsrfxLnZJHOF8rBZOB2yOmt45SI+fnIwBdLTvQi1pDt5znJUN7HjV1Ic5VYAG/fvI6tzU3EcSKcAGrxaTZU5DlymgaxColjDHZZfewjj2di/5onsWwA/PZZElAeR72ONJM5/pAVGee7ZFIhSuitOIyokNnzc12kONfx/panLUb7LqQYb1EINZqi5xToylS6DnOeAd+elfhS00KnwWDHKFoKa5zB1eXseM4tcAwZVkMSIXvlC818TSczaROYmEwyDCclbvZrTFI9abDiZglbOwoS0heClYb4A6r/XBtd38GqWaJrVjIeNmQvVGbBMzFSmgnNmQ6mjYZlSiIQmEwYFHynFp8C33PgexwTS95DLWZGzIjYti9dG5XrYJyWeGNU46nrCc73MgxplARHTF1kiqKQP+eotxDhtAW0Pl62ZzQ6wfdu2lRCGGg5TBSALgmfri1JhCsEsRoeWxmmrq60PFTfRNp9cI42SXuLiA3VCVRlkJzJnrSFpFSIcyVOgJO0wjSrMcxqjHjcdLR1bBkwFTgVAofIFl9zfr1lkJ+ec9AIA3iOA8/lgB9vPrxnvpmTmCVIgAOD3zx2W6sHJMhwbcmkR/Gth9dswXF9uE4giQZHV2fxDHlOe+pE2ktLnY5I3MKgBcsNUFm+GN4wGSASxhbBG5cu48XXL+DC9R3MihxRXkuywlhB6FlMoIV7o1slrmMgzwscOhTgzOkNxDNOVoyRFTTs8pGVhlgo/8hP/1Mcvf9+GZM92bqCP/nUryC6eRmKtsuGiZ2oQOvQPXjP+x9HnlPymOC3fuuf4aXPPY/1pRWogmstxXInhCoSVFmCVuDg2PohrLa7yKMUe+MCz18b4srOEJOkoGhx7ibAuplrpRTegE7QdcWr530s1sKt5F34PfJsEi0NhJ7CyRNHcPbe03CIaCFGCU5+1IOWTFcneVWRaelpzTub5D9KXukRwoS4JSSdNI1FEkxSs2XLHFLUlo/G0jpOnH0ITrgMw2vB8VpI2Zr0ydFo6gmaJDJ7vnBHJEhzYJfrwg8aMn3RcmiX7Yt6ZFHRcw/mOrp9b9fokR6lzi/hHhxIIG6PKYs22ucVggf28NsTgzvFJFEeFOUfZkn8A921tee/1Lj0F33c2yIZ+PSnP20/8sgj7wPw3UEQvN82rQ1W/WVZvhX4uRhuvzC3V/93gvsXJ/Zg1ngwWzy4IO70+l+QbZIlO3/R2x+/WJBfsDBEmnWL4HL7cR5EIQ5yB6R/K8/TXvSa8a2hNBoBMQkY9PdlVjjJNWmWy4TAPCUaAFEBcKNMxxP0tjcRj0YomQxMhmIrXOWJQIPrK0viEdDr9eS1KadyGAzyAtPZTNvOkHls26IG4OfnDc/sOq8KmVbIJIkEGiILsoGWlSb8FKU8RhIGypak2tRMPhLVKroKsqJlK70EAo8IgE7KHRLlWHVbhMN5k+tq0ROtFgOWoava2kLK6j0qMZkUmMwUSHbPBI0whVTGyk0cEed0RjE5ko1SV0/sqy5ZQFcCq4mmbUkyQIY2+RUVJZtZKeqLBnXytULDtqQqd41SkgEeF9EBJjYk+HEDNDx6BHBao4F+luPK7gRvDIArKTASq1fCnfT6ky1KNlXRN80TAm7U/LQ8Wv1XXcHJdZrDY8H8Z5O2+RZdEQ1JCpquJWgC2x5EeSShkiqLySyNoeTDzTdObr4kSWm3yCivMEszTNMawwSYFfp8ciYFA4IYKgQeCofEQqpTSkFLiC5QFsg1nqU6qZXrSl8Iy4Jr2bJZs9qzbUc2c64jMQ0iisBkYH6vi4UvOSuWDVeYmvr6B2Eg1fAtJT3PdQnbZIupFvMtehOYig6ZnpgzlMItKRGPx7hx9Sq2dzaxtz/CYEZCIp1/TWSc5inlLqdEcuy1HstNMyGubZIKB0M9r+Phh9oIQ0eY9/3hCGkB7A0grYL73/kovvO7vxuPfeCvYNbfxut/+M8RpBO0bBObOz089/oVjAvg/V/zdQi8EEWZ4vyrL+DVF19GHqfo7+9judPGfWeOynyQZDYViW9ou1hqtRENI2RmgGtRhev9CfrjBKOoBKnqCyxR3AcPJOWLfVCGlWoPsTlCpB9H0m7TB1oNGxuHVnD86LqgcI5ZIeArl5Ek7xTm0y2TgZ3Xgte5LAs538w0ef3lunFQk8TbhZpl3nNngWMHaCyv4+TZh7G0cQKNpUOolA230YbXbMPkICWSLP1AplgymaDPBK+BSJktIiG1fAaTU04FSdBkYv7k+y96/Xeq5hd77KItcHsRJ63aO0TWO3EEDsaX236ncGxfVdXH4zT9mdXV1c2/aJD/Up/3tkgGbt68eV+32/1+y7K+neYRonGe928OEjgWgVku1hz+WQTzgyfsIGTzxZKBO/1t8W+L17894LNy0sSdW5X+wccuMtDFMeo+GKE3fcx3ev2Di/PgMb2l+2ZNTTjMnJv+zBOLQW8f09EEs8kE9DHICPmbvDlZTZko0gTxdII6TjDe7yEdj1DMxsjGQ9iqRJ2lUm2yEs/STConbph02cvpjGdZ4iqnSYc05SHkS4dADc1pYlmlpUjzY6PlaBbnOhEgOpEXQvIRfUSVSxVE61IGjLQwkGa6Jq6KCkXGm10nDGw7E2ZPU441Fgt6Ld9y9IwVnUDpCpSnI2OwSiFeAsJ/nLskyt/nv0sSJSY9c7IPz9KcaK/n9dF7QE8j5MbdtE0ElL9xnK+8cCWWrqIlVUwKTAT0iCPpkcmKy3kKOtgycDB5ymkmUdcYFjV6aY6dGTAm4iKSLcgceNZVhNAtyp3mWnxaOPOLxyeQGM/LXBggn2O+8ZNBrsOiTmjYO+NPTmgWBIEsc7ZbaOPPbyYG83MoTHQZ1iT7uJwXDghkayDOgYjTfRXLGzpHciIiURbOOaCbooGEzFYqJTxHpGU8h+JqyHaTUBSINFhiOCNQrthf6yqVmzuTAQLVLpECVppMTpgwuD4cqfpcQRak5UQlinj8U43BZMsTkxsGej7GdamfJ9ekgke42nRgGawofQkil66+jsuX3hBPDWpMua5FgklnRBnfrI+dBlIt3xUkRpQhDHJ0oqRnA4De/gBlWaHTtbBxZBnKUuiNWJ1rVUtONKow8fBXfQU+8hP/GGrcw+7Lz8CLRigmI1zf2sWbWz3sT1McOnwUPhdznUFVKUaDEfZ39qU10WwGOLyxiqosMB72UaQ5XMtBlZQwSwfbwwn2qxqjrMY0natlBAGY988PJAMLtqhG5+ZJAIOmVMt6AiLXbbdto9vxxW6bKIhpkBgYoBUQoSokASCXQ/ZEbVmonSyZ3FmmJAKSdLokymhZqBQz5CHMgzf/vTYcNJcOSRKwvHEPvMYSumuH4YYtadPYPiWrHjjxi6gOScK8/qIS4fqxtVkyESS2mFg06b2AqOmtxSzHyZuF3Jf5r/I4Im3zz3E7svtW7DgQWW9HGf68+DI/tXKa67ruV1X1J3Vd/1y73f60YRjzIexfamj/N3/c/++TAfb8x+Pxv+86zk+YpvkwZXzcMO4Euywyv9szuT/vtB3s4d8JRbhTm+BO2d8isC9SaW0xQHOfeTR6i706D1ISqRYIvyb2fN5r3HbAi97WwcSDG2Yt0qH5JDGywudqBT6eREDawKZxijiOtQ0wK0rKxoT4VcskuDSeoYpjzPb3UUQTVIQqkwhIYw2ZFqzaqeNlJl9qkxV6/fN1+LeSk8bYzdZitKIqdPRl60BaEiUycg/mzmXCW+AUNJGkaVtibsaCKNQpqiqVxCDntDKle52EWQsSFsF4y4E02qSIjxO4UJIoDWEKvC13vLbQZXUw58YJS1kskOWGryUgLTT08qsgBbceLzcPK1e5jPSM18map3TAbxCSl81SW7eSZEkJFyvxxTelKQy6RDcEgl/sk1rij6gCZjUwATDjORLzHN2X5dCmyuXj2M91YVe2WCNzkiDbIHxNogB0ivSZxDAzYI+dfV3hrWj3QE3GI4Oc/WDN1aAskDs/fR/kuPhac8tZQr8ym6bQ8Le0Z5nMSa9fowMM7XRJyYkwGbplUCiFNC+R83GWiRlRH0lSDGRMDOeMa3p2lYRh5kgDg6d01ySosw2goVw/CEUiSJ6A6/viQ0CJoOcHCINQgorPxEAQBEekrJTQkljq+pQTBmJGwWPnv2t0QI+XZpuLZ6IsDIxH+3jqT34Xr59/Sa6VK31mbYBEy2uTEhHySGy2hijDqxDQopqjn0mADOh6aKGqKe2kjwLXcIXuWig2xQmlikRTkhTxKBLvg8x28Y4HH8ThlS7saR9quIe430NeKcTKQs2KliZKvG5mIe0AevXXbDkwSIvyTd87s1mEJn0UlI0iqZFNa8RZiVGeIioUogxIKlsCpxRM0gqgGmh+zefMAaaQsk6ZKHCeg81Aqh9D9R7XBZNYwygEYSHKJbMUiAIEvnYHFdVHIA6aPNH0yeC3vBCHX7FFxRkRTDACD1mSSCthflPK/UyraStowm8uI2gvw/LbWFrbgN/oiBTVb3ZhSULgw/R0QiDEQt7/oijQkL+2V+Lapc+IHuGtnRT12ntrP53vxVpfsCgE9Gss9t6DqO6fhwzoAuRWQXewsJMuiWGktaqnSqlrdV0/WVXVP6+q6tmVlRXe/l/2r7dDMmBNp9NvtWEwGTit3XnmlLv5p1ts7jybsubm/fo7XZjbz/idHrv4t0Vy8XkXdf4fC3nI7Qtg8VxZVIue+MK4gpXSPHDpxIH1+S31wZ2O7U7eBIukQ++gc+95JgOL9yE0VxQYDIbzYE2NNweo6ipPXlNcYippFSSTkbQIimiGMppCkVvAUboS2Cu9+WjVudYLM+izgqoLgf0JAxI1kKqVfAEmCvw3EhQleGuSId+dvAMGTh4PkwtBSiQoMLHIhDUgMDgjMDcNsU6uJQGR6kFRdliJqx0fQ0bzIpHStrn6WOcqunl7gokJv1mdaMMdnoM4zaTC5AZBRjxHMLP6ZBXLJEYUHnIRtVujVlmTZMbRrtSfLkgq+iIu5IOs1Fl5EyXgNxMEYWbPA+4iMSAimpHxzcBrQWR4pu9J1VXXGUqOHfZoFMS+Ojc6RwKVOCHSR0D4IZx9oPXc5IuIBTOd5Vx2eNliYSBktUbmONUNC6c5vWkpmg7d0rXqQTTzNoEQBg/cU8Kynp8PJjIEaqhuEAIheRNFLcZNcV4JmXBWKI5kEPQgMwx650liw/Mv5kd8PqMkzwFdngXCZTAgAMD5ErSw9cSv3/N9SQ6oOPBoYxy2hFvAnrHneJpr4Pq6pUQpIwmJri8cGValNqcX1oVwX6QZxEQly4XwN+rv4vJrn0V/d1sQksBlS0KfN893JeBxrTPJsMpMSHaBbaIdutrpj0ZdbNOUtfTKM1pRUj3ScNHstgRysVxP1DxE1rgW3aAjn5kcHa/OYJUzYa3wiXScVOQ7ODRMIrJRoEomwk9hT0V68BZRrlwbKPHKKiYwPgoaMhYWxpMYszxFktMcyJXxwXwS1zRbiFLtE6GaywipF2QVTf6JjDcSpY8pSJ8uoGnqpZ03ZU4F25EkCrIN5zqwmQwIIsOkw5ZrZrmOTGqUhGCuaqBsVCp22xT+RUU/dCacsokz+aTqg1dItwUsvwmv0ULQ6KDRIR+kC6/ZgRewXRDC4jV3dCtJT4XUQZ6tAn5rbhVbO7cQAfl1rpTRe+5cg6khwfk2fMtEaFE03l7x32oHL2KOLjTks8wljFITGop2xrtlUb1Z1dVLNepnALzQ6XRu/NtABBZx5e2QDJiT/eE3Wa79k45lv4NnWbui3clN6gtNff68dOtOicLtkL/eCL+wav9iVbwkASITvDXYRcIgfdnn+tLFDiuvrTGjt3gGb124AwTExTHcnngcRC5uT2oYhPvDgdwEDNYkxOgEhQGRG4reEJkMZNMZstkUWRQJSkAGMFEDSoM4tYzVz9yCQ3sFsqrmazKgl4VGCuZGRfK6EthpApLL44hKkDPAjZr/zQBGAiMfp6FILQ+ThGLeYuEoVAZ6oh+K3XD+nVP5BE1msKb8UEOzeiaCNlixGVClOp6TfSXvIT+B713L5l0W9MFXYiLj0NCfCARHptIOWfgN7L6zFTGHCZicCHSs+52sxmmk5LJNQuIaOQPE7SWhEAmLbLYc8mKS/0CfFPZdHVO8CcRBkZ9PsgJqqG0izZLkFHUlPVca3RB2Z7LC1SG6fBl4Q79/buJ6oiR3H9tkckDom/mTZo3TXlcIh0xApHPFYyd6pLcwSUKlDaB7KqzUdMV0y36Y78PPR4RHBwbC8HqaIdceUYKiZPIElAIIGYgos8wVZmmNSabbCUltgpZACQzxCGDCpdsE2q9AeKI8/xRN8j2lHcDYRcjYlGBrsAVgs82i2weCGNhsS2k1As9T4AZ6kzfot+CJl4CcDbYSpMrTSSp5EGKzK+OYTdRFgtlgE8lkIMhL4NGLo9DeGNL3Joql+QakmpLmRt4Hgylfk8kkq0+24ZI0RaVyOfeOZ0uFTCkkEQNpYzAxsByYtY8iX5B9I0wnO7I+ieL4bkOq4rC1DIufQZXIo6FweNJoImtH0B7L1G00+jtk3Et8ZGxDJAWm00xzcMi5YVJhB5qpz31oLrdjB0LY9jKnm1U75bC2/DfRG0HwaWUsBD0mB9ruW9AC/iJTO6kQsKUVJDM1mE2RK9PgKHCtAiHfQyZo8jzxTSXRmN+fQnbmHqNRQt06clCxjSCmQYHYT9NB0ml24DTaghAEIaeLhrAdXxItrhUiKUzGdKtWvw8XtFYDMGmaT1d9SzLIayurTifGcl40orbgDt3euj24Px+MA/I44cLI/6cGjEgZagqF/UrVr5d5+XRd189blfX/dHd2O3JcVRTep6q6unra4/w7CjGSCQYpCRJwRZC4yDVXSCgvwRXiCbjikjfgCfIy3EXkIo5sKyH+mbHnp+v3nELf2qfszngcpIgA8Uij8bR7qrurTp299tprr/35lydfPrp58+bwXXcPXIx933swwAd6+M+HHzSb1V/ravUrmbSyynOf59cDeN5ZLkEA31TX2dcaLH+6T83vv8bzWINlYSwCnQVN7gfw/cWzf8ylr3X/sWcu5CVsx36ZY/99LRqD48ePtMAV4LJ4Rr9TMljEfH2ntsKJUkLX2Tx0NrXu165eBW7QydkBDVPJYsdx6sUO8P+L4ohsQQODsuMX9UyeA/pX0MSjfBpsHDp3WFRR1s1ufFAL7l9Q4NmAR3VafyxNaBYGBb5ksAJTzgIIwONTRbLc+zzDVEavWuQsMAAQkEZBU9EqOzvnfQAECHqO5gEZABPR/myWmWVQ26Z6sHnLzGlAvEgw8MxWmTvBX5PgvHVP7XuKvfjDuwJd2RjUfeHBGRCgzHMZX4sGg0w5j4b1LDqpROHlJ8CQr3O5PUIjK/Olco6QygO8Nu18/pbnkSErVsorAhGUB10BBNUCvLlc9fFlvfkCdmGWtlPvMOD6cR/GyVs3EQFyLlG/AwbO+2Bn/Wzno1k7Bhs1r49SgpdnJjFZBJ6VDG8cBebXyr/S7kdLpVoL3eJSmzz6FLEAZK06cVzvlcCZXCzrxSYYUeQql6CiRGzqSVfth3Xn65p1laZOA7fcE8INdnTP5FbdmVJX7K1I3BcUSQAUPmOD1+Y9UC7b9Ts3AguTqHy6aQB5Tk8XGtddMhV0/bL96MZNa1a13X9wx87O79nYnSgrr6pD2x6+bldeuWaVzJFG2x3ft6E9s3Z3ovfIa5Nl98MkdoXqW5rXrovZRTvbwRpoBKbeX0DXkL0GVCbJ9XMFQ8Q2tOzBMWTQB6vCee9H9EiuuWA9AWjU1SHXUe9mihiOrLlWrg8h4DfbJgd+v3Zs2YAiiT/5yTpD+JzZPtXtKRkqaaol5hWjwbANDazaWr2FJQAMXLXNAR0GXgoCLKwPstAUjUDuftG68RvhSRsgAFiWwwBNSpl7/i68ByUnakuUwZLfvcu0Tozi/TGshamA9ea1fiQ+Z6uyPrU5HaWYbk/TdKvrhtsxxdtTmG5de3DtOLz/3esCnpf8+i70Anzdu3PvJ9uXmr/UVf27KcZKgpBLP5kHlItfS3Dcz7AvZtkXA/HyN8tieF5w3s/IFeAWxe4F5mL/ePtAIedjKh/sOxR+/fWyMU+msPaBzT4gWD7T8v+PTh4/AQPL89jgELstYCD2g40t7n4AgFGGQBEqf4CyN5kOaaiNavC5kZHMbhqcYdDG6vJjgjvKXo7Nhogg0LUFkwyMyMo4XoyD7IrZkNENSB+vzwZNyIAeBhFBl0aJASHoqaHT8sUmyHMACF4DpN4MN0rzu1PnUMxZx+kbDBoDMtLJ2ypFTw+l7VpKHGS1gAanEjVbgeNHsjuMlSZl2x7kowxboHqptZNZElNcowFQYKBRkevyi9kJAWWWSyOfhb9R3Rq3QDZOwA3lAB5fe9bPAB+0EvJwz5k0Gy0XgPP71PHSg7YGz8h8DTaFDTtTuwR1ccvOQsjBTTF/kYrjCOfqQ0+iculAG7VnSvL8R5yVbVqpW/MZYDs4rzpgorOEEhBGVZQLCtuNwdqhsN0UrJtgEOjYoOThgkia2zRNknG5RWmrPBZZIq/8/vn8gAFt7rrW3mMOGGC5yC6XTFbZXTaw4vyTkebumgYHQgEg103IFTMLDTkPCgqivPk8DljFuhSLnmXMZl7RItM5NQSJi85ESThg1q4b2ey6nY3w9AXTB4PGFnMTqd2276V3oY21aq7a2z+4ab/+4DdyBf30H3+3YffQpuHMmZLQ2ObK6/bSq2/Zaru1OQ529ugrlRTG/lyglJKHgqx5iea8TTZ0GGvhPWC6DjA2CrzAU86zWCDWp+dSKlKqvg7A8sDpoNztnJnp4P32jmphBiQAzF4RMDQ+xcrBO62FsAEwWvVmLWGfrx31DAiciMpXqYDylN/3PgLdwQD7IPeUmhEDfgEcr1LQV/cAPgsHh2IGmoOr0oYwyIpx2DAPMhYSE8GeWc1FEeaiqJJGpWtgAP7vPruT2URFUeglqT+miLemjcwQmJS9hDFwwUNoyfTNwlkI8+Mwh4djjPensX+koURliXnF46ltT1blwbGt7fj09LS7/rfrffhz9m7+P4jDLwQYuHv37mvbZvPHK83mD0mmQu4v/mxAX0Lrs/93Gb1zsVSw//s3Zen7wfxiacHrRc8aXCyvfxkwWZiB562Xi6/xPNZhnx3gWIABvtRyk794DhsTQRj6fup663fnNratwECpIj2CJVwHodQJjkvNzz8Xt5SCPq5fWSzIJgtdLhdE1YOZAthnoSCdA7wmwZ9/d64pyAyCCAeVSkZtEIi26Awj6BPMCJ4YAcEOEPwVrLlHvcFcYEADk6ExCYhCZE6hS1GRCQgEcdIDjGa7DpYAYMQmlPN4gAnH49jQwQgQI0p3D6AFkxMJnCmKTq5QSE8EDUrRLppUqxuZVAkw4NxzLKyLeb6Pi1YLH2IsAZeF0fSJhaLfNWjGFeoAAwkm9dPpeq1Tbeg+0rmAkVBZJU9tFBhiY/RMH8ChgTM+EMJ9KHT/JDkfKoEUIHARohtBeSDTlMIs8PJ6qNvDiw2R2hJMF4iNAkQDswnGQor5NoOCDq3GVFlMDKLiT8gUCTLuaIgSnG4J94Wg1KH50P5cPu9iyZU3ezoQ9E2H/AIGYAeUBXswgJ72bggXwXHeAF8AI7fb1S7iHvSi3CsBVxgBxHVcFzpfCO7+OKUp+uZxdOSCY8QF6+QBbIqTtV2rNkC/FozS5ro4yKC+r2GJTAdortqNG+/b+z/7pe1253b7s0/s5OguYd1NdMoDa668IUV9WOGSPlh39tD6sxOBAWX2AOWqktiO7g7KBKenE75FNqpntlb5S+daUnkGKjG8z3UCDg7zuQEMVAxTohTDe0Zb4I21Ygigm3J50Ds9WIOsZ/d8UFszLbJASPQu3BsABuGE7ICoMkFO4rhBmb3Bu9N+4d/sIb7evKuBMpLGVQus1FZhSLXZ2GZzxTYwBACCzWFaNc1QresxFGUsq6ovyqqzUHQhFOdokUNRdAHhhZpewsjI4RhjP8/zUJZlZ1a285y6Ilob57mdi3kItG/MczemxLTB03EcmUR4HkLYzfN8dnR01L733nvDxx9/HD/66KP036b8vw22eCHAAK6DN65f/+3B+uBPc2E/D0XVZB+MkKcDaoZA5hmfnKeLwf7fBduLFJBwfgAABgJJREFUz38urZ+dqy6WD/S73thTncE+T6HjZX2ALsweFZtzstwSqaCbioKJms5UFc7baiDS08/x9OjPgJIQBAa8DrfQuk6hUzbgjU7daP15a2PXWSJjx1QolxDmcRQYcNGeG8UsAUjH3LuBBYAyKPD5hJ6BskEKdAAABEBc/DR0rbL8CEMhEOHHIwgzqQ+lFGCAjYnIAwAgQ49jZ5XGLgJEAOz+uQrNVien1BbizmdyEiSbyWdLNsxkrpQuyGJjpliJZrRIQnVTeiBwSg7mmz7MwEKrMqYV/cDoLZe0H8F/qv9+gAlxi+aGGjbUPZk5wUPzFJiGxk83UCJwAyh82qIbrlAu0HXk3M1JGR/HRHTngIBr4Fn6ok1x10nfoAtsmHOGj4hO54OgJx0FU95yGfXJKZm9/AB44O8lMPBgoTi91w2j7pBcEoKE8ZZL5hS46RIqyDkG61sAllk3lNaO7krIPIVxquWXQIBh6pwo7NzZARiQM57KG2gEXOjA0n8yTnkRhWUgIB3BYrCrLJC2NvQEZPpMbvT68eIex3l1q+WY2xC5S91tz3US7mDHNfKyCmJIBt9Qk49iiibALVbdrFNYr+jttm7+BdCECevlfsnUQ4ZGkaSythmkxOoZrbapOrS33v6pvfPjd3WO79z6xM4ff2kh7Tx7rw6s3r5uV197y1b1Vh02u9MHsklG3+Bue+TOvi6GEZ1FbWen0YY22NDRaYLCvnaf/hkgSAukpgz4eVKvv4pg2dnPQRH3HF0aBF/1qkgPwfUBMDpDJsCixZSH/bJuGQEtzOElAYCF+CU930s7mhtAGu6NBT7yUiW5BQwsImG/9mr5nQF1Xl4Q8Fut5mZ9MNYHh+262Z7Wzfar1XrzWVlVd6r1+riqqvuz2ZEVxclqvT5JKY1zVY0VP9NqalMb67qmtY9pgsyIjZvNRv+OMfI4P9M0Tanv+7Tb7dK9e/fShx9+SGngWdr520Tl/9HfvBBggHP3xRdfvLspqt+novjFqlrRHs0WwJ3LfOqXihB+WBR2jSmCFxmDy36/LHhelr0vAGHZVJhlbTO1Is215mZezjH0E1OoRDPRBTcnDRl0UyAweVHGJA5dZndjYFKNTxOOkbWpRMyjIjWpoiz7WXOHQxlc1bMxC4dm8ysh2MvY4M82a3Ji/jxa3byPYGE4ZkSf17ewZC5iZIYR+RvlvZD6XW/tyWkV+6kJKTZT3xfzNIYyzQU2xWkcg2p6mrScDUsyQolJJC4H9qiRGAYeNfdbdTU6GuJEjJmUOfU9Ly01N8eNYx+mYQi8nvsXxAArECo2i6hyX7NdF5wKpZ2JNsfOKpwFqcQmPBO8tttUazESEv6xoTN+bZkgKvrRf+UtT6MLAWn/GgY0DAT/WgJCDUDhmGlQPzoDiRiy4qAjm6Oood8fI7tSl4LaJB0IIsJqUFQDt0YCB+6IScOZQohSq9OnLQGhwMAo0SM1f72GKGrOLEyAi98Iui0te7x3wIeYfdcrKBhJnEhGjPkUOkbsXRstM9Huue7tAT+zJjng6w+Wx8nwJLZyoCr6PF/eJ4wWy52WUDoHGH2dGGhT2TzOoqcjvfTyh4AZABDQtELr4VrOcqA8WgxVYiDTV/nE69Wi+9Uiubhmc86WgORBxcVhrl5gRXrm72CVxwhCi8Uxoj3ArEYdZ7GuRmvnSXecfnQcAgoSCfpQKbFN/NTIXC5377oXpz9s5idgVEAXAMDp4jMBHHqtP66FvuXT4CN88UroRpwmr9qrb7xjr735tqYi3vnsE0v9sYx7EMHN1cZWm1fVZ7+qtjZNrbW7I0tDKxEhLpvy6ZSEp7CO844G5pRSRmVDT1xfW4qwHZw3DH/YPrwkoF58ZRjBAqCK2jx0Ph0Qm7UAKCxCXR/k+ruLUdlxuVJ8rao6l4lEHHpXAZeG9w+gZlxzTnzAsSEEZody50xFUaDaidNMQyq7x+Q2PmkKacaQGW9MZEaJ+axjmMuUinIIwdpQVo+rVf2wqrd3VquDT6um/rSqmlvrN998sF6vx73g/TUB2fc9kP8n8MO/AJX7/+yBeUwB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1" name="Picture 3" descr="C:\Users\ADMIN\Downloads\image-removebg-preview (1).png"/>
          <p:cNvPicPr>
            <a:picLocks noChangeAspect="1" noChangeArrowheads="1"/>
          </p:cNvPicPr>
          <p:nvPr/>
        </p:nvPicPr>
        <p:blipFill>
          <a:blip r:embed="rId5" cstate="print"/>
          <a:srcRect/>
          <a:stretch>
            <a:fillRect/>
          </a:stretch>
        </p:blipFill>
        <p:spPr bwMode="auto">
          <a:xfrm>
            <a:off x="0" y="980661"/>
            <a:ext cx="4624042" cy="2663448"/>
          </a:xfrm>
          <a:prstGeom prst="rect">
            <a:avLst/>
          </a:prstGeom>
          <a:noFill/>
        </p:spPr>
      </p:pic>
      <p:pic>
        <p:nvPicPr>
          <p:cNvPr id="7172" name="Picture 4"/>
          <p:cNvPicPr>
            <a:picLocks noChangeAspect="1" noChangeArrowheads="1"/>
          </p:cNvPicPr>
          <p:nvPr/>
        </p:nvPicPr>
        <p:blipFill>
          <a:blip r:embed="rId6" cstate="print"/>
          <a:srcRect t="7019" b="14038"/>
          <a:stretch>
            <a:fillRect/>
          </a:stretch>
        </p:blipFill>
        <p:spPr bwMode="auto">
          <a:xfrm>
            <a:off x="834887" y="4207622"/>
            <a:ext cx="763746" cy="602918"/>
          </a:xfrm>
          <a:prstGeom prst="rect">
            <a:avLst/>
          </a:prstGeom>
          <a:noFill/>
          <a:ln w="9525">
            <a:noFill/>
            <a:miter lim="800000"/>
            <a:headEnd/>
            <a:tailEnd/>
          </a:ln>
          <a:effectLst/>
        </p:spPr>
      </p:pic>
      <p:pic>
        <p:nvPicPr>
          <p:cNvPr id="7173" name="Picture 5"/>
          <p:cNvPicPr>
            <a:picLocks noChangeAspect="1" noChangeArrowheads="1"/>
          </p:cNvPicPr>
          <p:nvPr/>
        </p:nvPicPr>
        <p:blipFill>
          <a:blip r:embed="rId7" cstate="print"/>
          <a:srcRect b="12958"/>
          <a:stretch>
            <a:fillRect/>
          </a:stretch>
        </p:blipFill>
        <p:spPr bwMode="auto">
          <a:xfrm>
            <a:off x="4034459" y="4206598"/>
            <a:ext cx="769964" cy="670201"/>
          </a:xfrm>
          <a:prstGeom prst="rect">
            <a:avLst/>
          </a:prstGeom>
          <a:noFill/>
          <a:ln w="9525">
            <a:noFill/>
            <a:miter lim="800000"/>
            <a:headEnd/>
            <a:tailEnd/>
          </a:ln>
          <a:effectLst/>
        </p:spPr>
      </p:pic>
      <p:pic>
        <p:nvPicPr>
          <p:cNvPr id="7174" name="Picture 6"/>
          <p:cNvPicPr>
            <a:picLocks noChangeAspect="1" noChangeArrowheads="1"/>
          </p:cNvPicPr>
          <p:nvPr/>
        </p:nvPicPr>
        <p:blipFill>
          <a:blip r:embed="rId8" cstate="print"/>
          <a:srcRect b="13498"/>
          <a:stretch>
            <a:fillRect/>
          </a:stretch>
        </p:blipFill>
        <p:spPr bwMode="auto">
          <a:xfrm>
            <a:off x="8222146" y="4193347"/>
            <a:ext cx="759469" cy="656949"/>
          </a:xfrm>
          <a:prstGeom prst="rect">
            <a:avLst/>
          </a:prstGeom>
          <a:noFill/>
          <a:ln w="9525">
            <a:noFill/>
            <a:miter lim="800000"/>
            <a:headEnd/>
            <a:tailEnd/>
          </a:ln>
          <a:effectLst/>
        </p:spPr>
      </p:pic>
    </p:spTree>
    <p:extLst>
      <p:ext uri="{BB962C8B-B14F-4D97-AF65-F5344CB8AC3E}">
        <p14:creationId xmlns:p14="http://schemas.microsoft.com/office/powerpoint/2010/main" val="362235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Title 1">
            <a:extLst>
              <a:ext uri="{FF2B5EF4-FFF2-40B4-BE49-F238E27FC236}">
                <a16:creationId xmlns="" xmlns:a16="http://schemas.microsoft.com/office/drawing/2014/main" id="{1F4EB6F3-7A07-D073-6A85-A21E0670B8E6}"/>
              </a:ext>
            </a:extLst>
          </p:cNvPr>
          <p:cNvSpPr>
            <a:spLocks noGrp="1"/>
          </p:cNvSpPr>
          <p:nvPr>
            <p:ph type="title"/>
          </p:nvPr>
        </p:nvSpPr>
        <p:spPr>
          <a:xfrm>
            <a:off x="382244" y="228282"/>
            <a:ext cx="10515600" cy="315912"/>
          </a:xfrm>
        </p:spPr>
        <p:txBody>
          <a:bodyPr>
            <a:noAutofit/>
          </a:bodyPr>
          <a:lstStyle/>
          <a:p>
            <a:r>
              <a:rPr lang="en-IN" sz="3000" b="1" dirty="0">
                <a:latin typeface="Arial" panose="020B0604020202020204" pitchFamily="34" charset="0"/>
                <a:cs typeface="Arial" panose="020B0604020202020204" pitchFamily="34" charset="0"/>
              </a:rPr>
              <a:t>Key Trends</a:t>
            </a:r>
          </a:p>
        </p:txBody>
      </p:sp>
      <p:grpSp>
        <p:nvGrpSpPr>
          <p:cNvPr id="56" name="Ellipse 256">
            <a:extLst>
              <a:ext uri="{FF2B5EF4-FFF2-40B4-BE49-F238E27FC236}">
                <a16:creationId xmlns="" xmlns:a16="http://schemas.microsoft.com/office/drawing/2014/main" id="{409A22F3-9461-E8A2-E01F-D0BBD0A7FEC8}"/>
              </a:ext>
            </a:extLst>
          </p:cNvPr>
          <p:cNvGrpSpPr>
            <a:grpSpLocks/>
          </p:cNvGrpSpPr>
          <p:nvPr/>
        </p:nvGrpSpPr>
        <p:grpSpPr bwMode="auto">
          <a:xfrm>
            <a:off x="436645" y="5670871"/>
            <a:ext cx="4427537" cy="647824"/>
            <a:chOff x="4712208" y="4803648"/>
            <a:chExt cx="2822448" cy="621792"/>
          </a:xfrm>
        </p:grpSpPr>
        <p:pic>
          <p:nvPicPr>
            <p:cNvPr id="57" name="Ellipse 256">
              <a:extLst>
                <a:ext uri="{FF2B5EF4-FFF2-40B4-BE49-F238E27FC236}">
                  <a16:creationId xmlns="" xmlns:a16="http://schemas.microsoft.com/office/drawing/2014/main" id="{958D11E3-FE85-4291-9416-A9BCFC0E8D99}"/>
                </a:ext>
              </a:extLst>
            </p:cNvPr>
            <p:cNvPicPr>
              <a:picLocks noChangeArrowheads="1"/>
            </p:cNvPicPr>
            <p:nvPr/>
          </p:nvPicPr>
          <p:blipFill>
            <a:blip r:embed="rId3" cstate="print">
              <a:lum bright="60000"/>
              <a:extLst>
                <a:ext uri="{28A0092B-C50C-407E-A947-70E740481C1C}">
                  <a14:useLocalDpi xmlns:a14="http://schemas.microsoft.com/office/drawing/2010/main" val="0"/>
                </a:ext>
              </a:extLst>
            </a:blip>
            <a:srcRect/>
            <a:stretch>
              <a:fillRect/>
            </a:stretch>
          </p:blipFill>
          <p:spPr bwMode="auto">
            <a:xfrm>
              <a:off x="4712208" y="4803648"/>
              <a:ext cx="2822448" cy="62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369">
              <a:extLst>
                <a:ext uri="{FF2B5EF4-FFF2-40B4-BE49-F238E27FC236}">
                  <a16:creationId xmlns="" xmlns:a16="http://schemas.microsoft.com/office/drawing/2014/main" id="{FAD0E1BF-F343-647D-8156-10E07AED56EF}"/>
                </a:ext>
              </a:extLst>
            </p:cNvPr>
            <p:cNvSpPr txBox="1">
              <a:spLocks noChangeArrowheads="1"/>
            </p:cNvSpPr>
            <p:nvPr/>
          </p:nvSpPr>
          <p:spPr bwMode="auto">
            <a:xfrm>
              <a:off x="5129610" y="4897422"/>
              <a:ext cx="1985245" cy="43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noProof="1">
                <a:solidFill>
                  <a:srgbClr val="FFFFFF"/>
                </a:solidFill>
                <a:latin typeface="Calibri" pitchFamily="34" charset="0"/>
                <a:ea typeface="MS PGothic" pitchFamily="34" charset="-128"/>
              </a:endParaRPr>
            </a:p>
          </p:txBody>
        </p:sp>
      </p:grpSp>
      <p:grpSp>
        <p:nvGrpSpPr>
          <p:cNvPr id="39" name="Group 38"/>
          <p:cNvGrpSpPr/>
          <p:nvPr/>
        </p:nvGrpSpPr>
        <p:grpSpPr>
          <a:xfrm>
            <a:off x="660702" y="1051823"/>
            <a:ext cx="8993937" cy="5218865"/>
            <a:chOff x="5292080" y="1075574"/>
            <a:chExt cx="5864236" cy="5218865"/>
          </a:xfrm>
        </p:grpSpPr>
        <p:sp>
          <p:nvSpPr>
            <p:cNvPr id="79" name="Rectangle 78">
              <a:extLst>
                <a:ext uri="{FF2B5EF4-FFF2-40B4-BE49-F238E27FC236}">
                  <a16:creationId xmlns="" xmlns:a16="http://schemas.microsoft.com/office/drawing/2014/main" id="{A68DE8E2-6FBA-9B00-CC5D-1B21AC5448AE}"/>
                </a:ext>
              </a:extLst>
            </p:cNvPr>
            <p:cNvSpPr/>
            <p:nvPr/>
          </p:nvSpPr>
          <p:spPr>
            <a:xfrm>
              <a:off x="5354944" y="1103815"/>
              <a:ext cx="216024" cy="945416"/>
            </a:xfrm>
            <a:prstGeom prst="rect">
              <a:avLst/>
            </a:prstGeom>
            <a:solidFill>
              <a:srgbClr val="A47BB3"/>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cs typeface="Arial" pitchFamily="34" charset="0"/>
              </a:endParaRPr>
            </a:p>
          </p:txBody>
        </p:sp>
        <p:sp>
          <p:nvSpPr>
            <p:cNvPr id="80" name="Rectangle 79">
              <a:extLst>
                <a:ext uri="{FF2B5EF4-FFF2-40B4-BE49-F238E27FC236}">
                  <a16:creationId xmlns="" xmlns:a16="http://schemas.microsoft.com/office/drawing/2014/main" id="{B493AF33-F8A1-C3EB-966D-01C47BF2B3EF}"/>
                </a:ext>
              </a:extLst>
            </p:cNvPr>
            <p:cNvSpPr/>
            <p:nvPr/>
          </p:nvSpPr>
          <p:spPr>
            <a:xfrm>
              <a:off x="5733647" y="1089233"/>
              <a:ext cx="5416435" cy="945416"/>
            </a:xfrm>
            <a:prstGeom prst="rect">
              <a:avLst/>
            </a:prstGeom>
            <a:solidFill>
              <a:srgbClr val="A47BB3">
                <a:alpha val="5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just" fontAlgn="base">
                <a:spcBef>
                  <a:spcPct val="0"/>
                </a:spcBef>
                <a:spcAft>
                  <a:spcPct val="0"/>
                </a:spcAft>
              </a:pPr>
              <a:r>
                <a:rPr lang="en-US" sz="1200" b="1" dirty="0">
                  <a:solidFill>
                    <a:schemeClr val="tx1">
                      <a:lumMod val="85000"/>
                      <a:lumOff val="15000"/>
                    </a:schemeClr>
                  </a:solidFill>
                  <a:latin typeface="Calibri Light" panose="020F0302020204030204" pitchFamily="34" charset="0"/>
                </a:rPr>
                <a:t>Functional foods, which offer additional health advantages over and beyond basic nutrition, are in increasing demand due to a growing affinity towards food items that offer multiple benefits that can protect against diseases. They consist of items like protein supplements, foods fortified with vitamins and minerals, and herbal supplements.</a:t>
              </a:r>
            </a:p>
          </p:txBody>
        </p:sp>
        <p:sp>
          <p:nvSpPr>
            <p:cNvPr id="81" name="Oval 80">
              <a:extLst>
                <a:ext uri="{FF2B5EF4-FFF2-40B4-BE49-F238E27FC236}">
                  <a16:creationId xmlns="" xmlns:a16="http://schemas.microsoft.com/office/drawing/2014/main" id="{536EC7D7-941E-C64C-090B-E0A3A34808DB}"/>
                </a:ext>
              </a:extLst>
            </p:cNvPr>
            <p:cNvSpPr/>
            <p:nvPr/>
          </p:nvSpPr>
          <p:spPr>
            <a:xfrm>
              <a:off x="5292080" y="1075574"/>
              <a:ext cx="341752" cy="341752"/>
            </a:xfrm>
            <a:prstGeom prst="ellipse">
              <a:avLst/>
            </a:prstGeom>
            <a:solidFill>
              <a:srgbClr val="A47BB3"/>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1</a:t>
              </a:r>
            </a:p>
          </p:txBody>
        </p:sp>
        <p:sp>
          <p:nvSpPr>
            <p:cNvPr id="82" name="Rectangle 81">
              <a:extLst>
                <a:ext uri="{FF2B5EF4-FFF2-40B4-BE49-F238E27FC236}">
                  <a16:creationId xmlns="" xmlns:a16="http://schemas.microsoft.com/office/drawing/2014/main" id="{99B82034-7F30-331C-E674-4AEDD7B225A5}"/>
                </a:ext>
              </a:extLst>
            </p:cNvPr>
            <p:cNvSpPr/>
            <p:nvPr/>
          </p:nvSpPr>
          <p:spPr>
            <a:xfrm>
              <a:off x="5354944" y="2203818"/>
              <a:ext cx="216024" cy="859469"/>
            </a:xfrm>
            <a:prstGeom prst="rect">
              <a:avLst/>
            </a:prstGeom>
            <a:solidFill>
              <a:srgbClr val="4472C4"/>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cs typeface="Arial" pitchFamily="34" charset="0"/>
              </a:endParaRPr>
            </a:p>
          </p:txBody>
        </p:sp>
        <p:sp>
          <p:nvSpPr>
            <p:cNvPr id="83" name="Rectangle 82">
              <a:extLst>
                <a:ext uri="{FF2B5EF4-FFF2-40B4-BE49-F238E27FC236}">
                  <a16:creationId xmlns="" xmlns:a16="http://schemas.microsoft.com/office/drawing/2014/main" id="{357008EB-3F58-5BC6-BA2B-2F42C23E0706}"/>
                </a:ext>
              </a:extLst>
            </p:cNvPr>
            <p:cNvSpPr/>
            <p:nvPr/>
          </p:nvSpPr>
          <p:spPr>
            <a:xfrm>
              <a:off x="5733647" y="2207898"/>
              <a:ext cx="5416435" cy="859469"/>
            </a:xfrm>
            <a:prstGeom prst="rect">
              <a:avLst/>
            </a:prstGeom>
            <a:solidFill>
              <a:srgbClr val="4472C4">
                <a:alpha val="5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just" fontAlgn="base">
                <a:spcBef>
                  <a:spcPct val="0"/>
                </a:spcBef>
                <a:spcAft>
                  <a:spcPct val="0"/>
                </a:spcAft>
              </a:pPr>
              <a:r>
                <a:rPr lang="en-US" sz="1200" b="1" dirty="0">
                  <a:solidFill>
                    <a:schemeClr val="tx1">
                      <a:lumMod val="85000"/>
                      <a:lumOff val="15000"/>
                    </a:schemeClr>
                  </a:solidFill>
                  <a:latin typeface="Calibri Light" panose="020F0302020204030204" pitchFamily="34" charset="0"/>
                </a:rPr>
                <a:t>The demand for weight management goods such as low-calorie snacks, meal replacement drinks, and fat burners is rising as more individuals are becoming conscious about energy and weight management.</a:t>
              </a:r>
            </a:p>
          </p:txBody>
        </p:sp>
        <p:sp>
          <p:nvSpPr>
            <p:cNvPr id="84" name="Oval 83">
              <a:extLst>
                <a:ext uri="{FF2B5EF4-FFF2-40B4-BE49-F238E27FC236}">
                  <a16:creationId xmlns="" xmlns:a16="http://schemas.microsoft.com/office/drawing/2014/main" id="{881BE19F-7C63-206A-0D6B-2CC85BD634CF}"/>
                </a:ext>
              </a:extLst>
            </p:cNvPr>
            <p:cNvSpPr/>
            <p:nvPr/>
          </p:nvSpPr>
          <p:spPr>
            <a:xfrm>
              <a:off x="5292080" y="2151265"/>
              <a:ext cx="341752" cy="341752"/>
            </a:xfrm>
            <a:prstGeom prst="ellipse">
              <a:avLst/>
            </a:prstGeom>
            <a:solidFill>
              <a:srgbClr val="4472C4"/>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2</a:t>
              </a:r>
            </a:p>
          </p:txBody>
        </p:sp>
        <p:sp>
          <p:nvSpPr>
            <p:cNvPr id="85" name="Rectangle 84">
              <a:extLst>
                <a:ext uri="{FF2B5EF4-FFF2-40B4-BE49-F238E27FC236}">
                  <a16:creationId xmlns="" xmlns:a16="http://schemas.microsoft.com/office/drawing/2014/main" id="{DB7BFD45-A6A1-059A-5A89-71ECFB660121}"/>
                </a:ext>
              </a:extLst>
            </p:cNvPr>
            <p:cNvSpPr/>
            <p:nvPr/>
          </p:nvSpPr>
          <p:spPr>
            <a:xfrm>
              <a:off x="5358809" y="3279509"/>
              <a:ext cx="216024" cy="859469"/>
            </a:xfrm>
            <a:prstGeom prst="rect">
              <a:avLst/>
            </a:prstGeom>
            <a:solidFill>
              <a:srgbClr val="00B0F0"/>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6" name="Rectangle 85">
              <a:extLst>
                <a:ext uri="{FF2B5EF4-FFF2-40B4-BE49-F238E27FC236}">
                  <a16:creationId xmlns="" xmlns:a16="http://schemas.microsoft.com/office/drawing/2014/main" id="{AD0682FA-1B26-2A98-FFE5-ED0979509A6D}"/>
                </a:ext>
              </a:extLst>
            </p:cNvPr>
            <p:cNvSpPr/>
            <p:nvPr/>
          </p:nvSpPr>
          <p:spPr>
            <a:xfrm>
              <a:off x="5737512" y="3283589"/>
              <a:ext cx="5416435" cy="859469"/>
            </a:xfrm>
            <a:prstGeom prst="rect">
              <a:avLst/>
            </a:prstGeom>
            <a:solidFill>
              <a:srgbClr val="00B0F0"/>
            </a:solidFill>
            <a:ln>
              <a:solidFill>
                <a:schemeClr val="tx1"/>
              </a:solidFill>
              <a:prstDash val="dash"/>
            </a:ln>
          </p:spPr>
          <p:txBody>
            <a:bodyPr vert="horz" wrap="square" lIns="91440" tIns="45720" rIns="91440" bIns="45720" numCol="1" anchor="t" anchorCtr="0" compatLnSpc="1">
              <a:prstTxWarp prst="textNoShape">
                <a:avLst/>
              </a:prstTxWarp>
              <a:noAutofit/>
            </a:bodyPr>
            <a:lstStyle/>
            <a:p>
              <a:r>
                <a:rPr lang="en-US" sz="1200" b="1" dirty="0">
                  <a:latin typeface="+mj-lt"/>
                </a:rPr>
                <a:t>A growing number of Indians are switching to vegan and plant-based diets because of concerns about animal welfare and the effects of animal agriculture on the environment. The demand for vegan protein supplements, plant-based meat substitutes, and dairy-free goods has increased as a result of this.</a:t>
              </a:r>
            </a:p>
          </p:txBody>
        </p:sp>
        <p:sp>
          <p:nvSpPr>
            <p:cNvPr id="87" name="Oval 86">
              <a:extLst>
                <a:ext uri="{FF2B5EF4-FFF2-40B4-BE49-F238E27FC236}">
                  <a16:creationId xmlns="" xmlns:a16="http://schemas.microsoft.com/office/drawing/2014/main" id="{BDACEC69-82E3-9AEF-4B18-9D76C50AF39A}"/>
                </a:ext>
              </a:extLst>
            </p:cNvPr>
            <p:cNvSpPr/>
            <p:nvPr/>
          </p:nvSpPr>
          <p:spPr>
            <a:xfrm>
              <a:off x="5295945" y="3226956"/>
              <a:ext cx="341752" cy="341752"/>
            </a:xfrm>
            <a:prstGeom prst="ellipse">
              <a:avLst/>
            </a:prstGeom>
            <a:solidFill>
              <a:srgbClr val="00B0F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3</a:t>
              </a:r>
            </a:p>
          </p:txBody>
        </p:sp>
        <p:sp>
          <p:nvSpPr>
            <p:cNvPr id="88" name="Rectangle 87">
              <a:extLst>
                <a:ext uri="{FF2B5EF4-FFF2-40B4-BE49-F238E27FC236}">
                  <a16:creationId xmlns="" xmlns:a16="http://schemas.microsoft.com/office/drawing/2014/main" id="{7D15A645-6129-8637-0241-8AF9F032D9D8}"/>
                </a:ext>
              </a:extLst>
            </p:cNvPr>
            <p:cNvSpPr/>
            <p:nvPr/>
          </p:nvSpPr>
          <p:spPr>
            <a:xfrm>
              <a:off x="5361178" y="4355200"/>
              <a:ext cx="216024" cy="859469"/>
            </a:xfrm>
            <a:prstGeom prst="rect">
              <a:avLst/>
            </a:prstGeom>
            <a:solidFill>
              <a:srgbClr val="0070C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dirty="0">
                <a:solidFill>
                  <a:prstClr val="white"/>
                </a:solidFill>
                <a:effectLst>
                  <a:outerShdw blurRad="25400" dist="38100" dir="2700000" algn="tl">
                    <a:srgbClr val="000000">
                      <a:alpha val="70000"/>
                    </a:srgbClr>
                  </a:outerShdw>
                </a:effectLst>
                <a:cs typeface="Arial" pitchFamily="34" charset="0"/>
              </a:endParaRPr>
            </a:p>
          </p:txBody>
        </p:sp>
        <p:sp>
          <p:nvSpPr>
            <p:cNvPr id="89" name="Rectangle 88">
              <a:extLst>
                <a:ext uri="{FF2B5EF4-FFF2-40B4-BE49-F238E27FC236}">
                  <a16:creationId xmlns="" xmlns:a16="http://schemas.microsoft.com/office/drawing/2014/main" id="{7E5BC921-7A99-6B72-B5CA-62A9A9330A7F}"/>
                </a:ext>
              </a:extLst>
            </p:cNvPr>
            <p:cNvSpPr/>
            <p:nvPr/>
          </p:nvSpPr>
          <p:spPr>
            <a:xfrm>
              <a:off x="5739881" y="4359280"/>
              <a:ext cx="5416435" cy="859469"/>
            </a:xfrm>
            <a:prstGeom prst="rect">
              <a:avLst/>
            </a:prstGeom>
            <a:solidFill>
              <a:srgbClr val="0070C0">
                <a:alpha val="50000"/>
              </a:srgbClr>
            </a:solid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just" fontAlgn="base">
                <a:spcBef>
                  <a:spcPct val="0"/>
                </a:spcBef>
                <a:spcAft>
                  <a:spcPct val="0"/>
                </a:spcAft>
              </a:pPr>
              <a:r>
                <a:rPr lang="en-US" sz="1200" b="1" dirty="0">
                  <a:solidFill>
                    <a:schemeClr val="tx1">
                      <a:lumMod val="85000"/>
                      <a:lumOff val="15000"/>
                    </a:schemeClr>
                  </a:solidFill>
                  <a:latin typeface="Calibri Light" panose="020F0302020204030204" pitchFamily="34" charset="0"/>
                </a:rPr>
                <a:t>The COVID-19 pandemic has increased the significance of keeping a robust immune system, driving demand for items that do so, such as vitamin C supplements, herbal teas, and probiotics.</a:t>
              </a:r>
            </a:p>
          </p:txBody>
        </p:sp>
        <p:sp>
          <p:nvSpPr>
            <p:cNvPr id="90" name="Oval 89">
              <a:extLst>
                <a:ext uri="{FF2B5EF4-FFF2-40B4-BE49-F238E27FC236}">
                  <a16:creationId xmlns="" xmlns:a16="http://schemas.microsoft.com/office/drawing/2014/main" id="{2D5C5680-2831-66E4-99B6-A2E9C2D9CEAC}"/>
                </a:ext>
              </a:extLst>
            </p:cNvPr>
            <p:cNvSpPr/>
            <p:nvPr/>
          </p:nvSpPr>
          <p:spPr>
            <a:xfrm>
              <a:off x="5298314" y="4302647"/>
              <a:ext cx="341752" cy="341752"/>
            </a:xfrm>
            <a:prstGeom prst="ellipse">
              <a:avLst/>
            </a:prstGeom>
            <a:solidFill>
              <a:srgbClr val="0070C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a:solidFill>
                    <a:prstClr val="white"/>
                  </a:solidFill>
                  <a:effectLst>
                    <a:outerShdw blurRad="25400" dist="38100" dir="2700000" algn="tl">
                      <a:srgbClr val="000000">
                        <a:alpha val="70000"/>
                      </a:srgbClr>
                    </a:outerShdw>
                  </a:effectLst>
                  <a:cs typeface="Arial" pitchFamily="34" charset="0"/>
                </a:rPr>
                <a:t>4</a:t>
              </a:r>
            </a:p>
          </p:txBody>
        </p:sp>
        <p:sp>
          <p:nvSpPr>
            <p:cNvPr id="91" name="Rectangle 90">
              <a:extLst>
                <a:ext uri="{FF2B5EF4-FFF2-40B4-BE49-F238E27FC236}">
                  <a16:creationId xmlns="" xmlns:a16="http://schemas.microsoft.com/office/drawing/2014/main" id="{8667117F-0D4C-E3B3-AC5E-507346861954}"/>
                </a:ext>
              </a:extLst>
            </p:cNvPr>
            <p:cNvSpPr/>
            <p:nvPr/>
          </p:nvSpPr>
          <p:spPr>
            <a:xfrm>
              <a:off x="5354944" y="5430890"/>
              <a:ext cx="216024" cy="859469"/>
            </a:xfrm>
            <a:prstGeom prst="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sz="1200" b="1" dirty="0">
                <a:solidFill>
                  <a:schemeClr val="tx1">
                    <a:lumMod val="85000"/>
                    <a:lumOff val="15000"/>
                  </a:schemeClr>
                </a:solidFill>
                <a:latin typeface="Calibri Light" panose="020F0302020204030204" pitchFamily="34" charset="0"/>
              </a:endParaRPr>
            </a:p>
          </p:txBody>
        </p:sp>
        <p:sp>
          <p:nvSpPr>
            <p:cNvPr id="92" name="Rectangle 91">
              <a:extLst>
                <a:ext uri="{FF2B5EF4-FFF2-40B4-BE49-F238E27FC236}">
                  <a16:creationId xmlns="" xmlns:a16="http://schemas.microsoft.com/office/drawing/2014/main" id="{B6FCC243-607F-F2FD-CB6C-53C884275337}"/>
                </a:ext>
              </a:extLst>
            </p:cNvPr>
            <p:cNvSpPr/>
            <p:nvPr/>
          </p:nvSpPr>
          <p:spPr>
            <a:xfrm>
              <a:off x="5733647" y="5434970"/>
              <a:ext cx="5416435" cy="859469"/>
            </a:xfrm>
            <a:prstGeom prst="rect">
              <a:avLst/>
            </a:prstGeom>
            <a:solidFill>
              <a:schemeClr val="accent1">
                <a:lumMod val="60000"/>
                <a:lumOff val="40000"/>
              </a:schemeClr>
            </a:solidFill>
            <a:ln>
              <a:solidFill>
                <a:schemeClr val="tx1"/>
              </a:solidFill>
              <a:prstDash val="dash"/>
            </a:ln>
          </p:spPr>
          <p:txBody>
            <a:bodyPr vert="horz" wrap="square" lIns="91440" tIns="45720" rIns="91440" bIns="45720" numCol="1" anchor="t" anchorCtr="0" compatLnSpc="1">
              <a:prstTxWarp prst="textNoShape">
                <a:avLst/>
              </a:prstTxWarp>
              <a:noAutofit/>
            </a:bodyPr>
            <a:lstStyle/>
            <a:p>
              <a:r>
                <a:rPr lang="en-US" sz="1200" b="1" dirty="0">
                  <a:solidFill>
                    <a:schemeClr val="tx1">
                      <a:lumMod val="85000"/>
                      <a:lumOff val="15000"/>
                    </a:schemeClr>
                  </a:solidFill>
                  <a:latin typeface="Calibri Light" panose="020F0302020204030204" pitchFamily="34" charset="0"/>
                </a:rPr>
                <a:t>With the growth of e-commerce sites like Amazon, Flipkart, and Big Basket, consumers now have easier access to a larger selection of adult nutrition goods. As a result, there is now more brand rivalry and consumer price transparency.</a:t>
              </a:r>
            </a:p>
          </p:txBody>
        </p:sp>
        <p:sp>
          <p:nvSpPr>
            <p:cNvPr id="93" name="Oval 92">
              <a:extLst>
                <a:ext uri="{FF2B5EF4-FFF2-40B4-BE49-F238E27FC236}">
                  <a16:creationId xmlns="" xmlns:a16="http://schemas.microsoft.com/office/drawing/2014/main" id="{0C74A6B8-41FC-60EB-1092-B14850DDA6EB}"/>
                </a:ext>
              </a:extLst>
            </p:cNvPr>
            <p:cNvSpPr/>
            <p:nvPr/>
          </p:nvSpPr>
          <p:spPr>
            <a:xfrm>
              <a:off x="5292080" y="5378338"/>
              <a:ext cx="341752" cy="341752"/>
            </a:xfrm>
            <a:prstGeom prst="ellipse">
              <a:avLst/>
            </a:prstGeom>
            <a:solidFill>
              <a:schemeClr val="accent1">
                <a:lumMod val="60000"/>
                <a:lumOff val="40000"/>
              </a:schemeClr>
            </a:solidFill>
            <a:ln>
              <a:noFill/>
            </a:ln>
          </p:spPr>
          <p:txBody>
            <a:bodyPr vert="horz" wrap="square" lIns="91440" tIns="45720" rIns="91440" bIns="45720" numCol="1" anchor="ctr" anchorCtr="0" compatLnSpc="1">
              <a:prstTxWarp prst="textNoShape">
                <a:avLst/>
              </a:prstTxWarp>
              <a:noAutofit/>
            </a:bodyPr>
            <a:lstStyle/>
            <a:p>
              <a:pPr algn="ctr"/>
              <a:r>
                <a:rPr lang="en-US" b="1" dirty="0">
                  <a:solidFill>
                    <a:schemeClr val="bg1"/>
                  </a:solidFill>
                </a:rPr>
                <a:t>5</a:t>
              </a:r>
            </a:p>
          </p:txBody>
        </p:sp>
      </p:grpSp>
      <p:sp>
        <p:nvSpPr>
          <p:cNvPr id="102" name="Rectangle 101">
            <a:extLst>
              <a:ext uri="{FF2B5EF4-FFF2-40B4-BE49-F238E27FC236}">
                <a16:creationId xmlns="" xmlns:a16="http://schemas.microsoft.com/office/drawing/2014/main" id="{EBAF5A5C-36CE-A4C2-E10F-FE2B0FD8DBCF}"/>
              </a:ext>
            </a:extLst>
          </p:cNvPr>
          <p:cNvSpPr/>
          <p:nvPr/>
        </p:nvSpPr>
        <p:spPr>
          <a:xfrm>
            <a:off x="329411" y="6500106"/>
            <a:ext cx="10761311" cy="240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800" b="1" dirty="0">
                <a:solidFill>
                  <a:schemeClr val="tx1">
                    <a:lumMod val="65000"/>
                    <a:lumOff val="35000"/>
                  </a:schemeClr>
                </a:solidFill>
              </a:rPr>
              <a:t>Source(s)- </a:t>
            </a:r>
            <a:r>
              <a:rPr lang="en-IN" sz="800" b="1" dirty="0">
                <a:solidFill>
                  <a:schemeClr val="tx1">
                    <a:lumMod val="65000"/>
                    <a:lumOff val="35000"/>
                  </a:schemeClr>
                </a:solidFill>
                <a:hlinkClick r:id="rId4" tooltip="Click to open"/>
              </a:rPr>
              <a:t>Link1</a:t>
            </a:r>
            <a:r>
              <a:rPr lang="en-IN" sz="800" b="1" dirty="0">
                <a:solidFill>
                  <a:schemeClr val="tx1">
                    <a:lumMod val="65000"/>
                    <a:lumOff val="35000"/>
                  </a:schemeClr>
                </a:solidFill>
              </a:rPr>
              <a:t>, </a:t>
            </a:r>
            <a:r>
              <a:rPr lang="en-IN" sz="800" b="1" dirty="0">
                <a:solidFill>
                  <a:schemeClr val="tx1">
                    <a:lumMod val="65000"/>
                    <a:lumOff val="35000"/>
                  </a:schemeClr>
                </a:solidFill>
                <a:hlinkClick r:id="rId5" tooltip="Click to open"/>
              </a:rPr>
              <a:t>Link2</a:t>
            </a:r>
            <a:r>
              <a:rPr lang="en-IN" sz="800" b="1" dirty="0">
                <a:solidFill>
                  <a:schemeClr val="tx1">
                    <a:lumMod val="65000"/>
                    <a:lumOff val="35000"/>
                  </a:schemeClr>
                </a:solidFill>
              </a:rPr>
              <a:t>, </a:t>
            </a:r>
            <a:r>
              <a:rPr lang="en-IN" sz="800" b="1" dirty="0">
                <a:solidFill>
                  <a:schemeClr val="tx1">
                    <a:lumMod val="65000"/>
                    <a:lumOff val="35000"/>
                  </a:schemeClr>
                </a:solidFill>
                <a:hlinkClick r:id="rId6" tooltip="Click to open"/>
              </a:rPr>
              <a:t>Link3</a:t>
            </a:r>
            <a:r>
              <a:rPr lang="en-IN" sz="1400" b="1" dirty="0">
                <a:solidFill>
                  <a:schemeClr val="tx1">
                    <a:lumMod val="65000"/>
                    <a:lumOff val="35000"/>
                  </a:schemeClr>
                </a:solidFill>
              </a:rPr>
              <a:t> </a:t>
            </a:r>
          </a:p>
        </p:txBody>
      </p:sp>
      <p:sp>
        <p:nvSpPr>
          <p:cNvPr id="103" name="TextBox 102">
            <a:extLst>
              <a:ext uri="{FF2B5EF4-FFF2-40B4-BE49-F238E27FC236}">
                <a16:creationId xmlns="" xmlns:a16="http://schemas.microsoft.com/office/drawing/2014/main" id="{8DB34847-D2E0-88CA-66B6-D6B95DC440A0}"/>
              </a:ext>
            </a:extLst>
          </p:cNvPr>
          <p:cNvSpPr txBox="1"/>
          <p:nvPr/>
        </p:nvSpPr>
        <p:spPr>
          <a:xfrm>
            <a:off x="329410" y="575974"/>
            <a:ext cx="10761311" cy="307777"/>
          </a:xfrm>
          <a:prstGeom prst="rect">
            <a:avLst/>
          </a:prstGeom>
          <a:noFill/>
        </p:spPr>
        <p:txBody>
          <a:bodyPr wrap="square" rtlCol="0">
            <a:spAutoFit/>
          </a:bodyPr>
          <a:lstStyle/>
          <a:p>
            <a:r>
              <a:rPr lang="en-IN" sz="1400" b="1" dirty="0"/>
              <a:t>Major trends in adult nutrition market in India includes rise of functional foods, vegan and plant based diets and immunity boosting products</a:t>
            </a:r>
          </a:p>
        </p:txBody>
      </p:sp>
    </p:spTree>
    <p:extLst>
      <p:ext uri="{BB962C8B-B14F-4D97-AF65-F5344CB8AC3E}">
        <p14:creationId xmlns:p14="http://schemas.microsoft.com/office/powerpoint/2010/main" val="402670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4" name="Diagonal Stripe 23">
            <a:extLst>
              <a:ext uri="{FF2B5EF4-FFF2-40B4-BE49-F238E27FC236}">
                <a16:creationId xmlns="" xmlns:a16="http://schemas.microsoft.com/office/drawing/2014/main" id="{84AA04DA-519F-0B98-D22D-C75A64814F60}"/>
              </a:ext>
            </a:extLst>
          </p:cNvPr>
          <p:cNvSpPr/>
          <p:nvPr/>
        </p:nvSpPr>
        <p:spPr>
          <a:xfrm rot="2030221">
            <a:off x="6209341" y="-154597"/>
            <a:ext cx="3891841" cy="2644388"/>
          </a:xfrm>
          <a:prstGeom prst="diagStripe">
            <a:avLst>
              <a:gd name="adj" fmla="val 78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Diagonal Stripe 22">
            <a:extLst>
              <a:ext uri="{FF2B5EF4-FFF2-40B4-BE49-F238E27FC236}">
                <a16:creationId xmlns="" xmlns:a16="http://schemas.microsoft.com/office/drawing/2014/main" id="{83D77CC0-8E48-07C8-FC55-255A951ED715}"/>
              </a:ext>
            </a:extLst>
          </p:cNvPr>
          <p:cNvSpPr/>
          <p:nvPr/>
        </p:nvSpPr>
        <p:spPr>
          <a:xfrm rot="2030221">
            <a:off x="1053909" y="119679"/>
            <a:ext cx="3290155" cy="2205646"/>
          </a:xfrm>
          <a:prstGeom prst="diagStripe">
            <a:avLst>
              <a:gd name="adj" fmla="val 78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 xmlns:a16="http://schemas.microsoft.com/office/drawing/2014/main" id="{ABA8AB89-D618-C53D-F66D-95BD465C4561}"/>
              </a:ext>
            </a:extLst>
          </p:cNvPr>
          <p:cNvSpPr>
            <a:spLocks noGrp="1"/>
          </p:cNvSpPr>
          <p:nvPr>
            <p:ph type="title"/>
          </p:nvPr>
        </p:nvSpPr>
        <p:spPr>
          <a:xfrm>
            <a:off x="352425" y="88901"/>
            <a:ext cx="10515600" cy="463550"/>
          </a:xfrm>
        </p:spPr>
        <p:txBody>
          <a:bodyPr>
            <a:noAutofit/>
          </a:bodyPr>
          <a:lstStyle/>
          <a:p>
            <a:r>
              <a:rPr lang="en-IN" sz="3000" b="1" dirty="0">
                <a:latin typeface="Arial" panose="020B0604020202020204" pitchFamily="34" charset="0"/>
                <a:cs typeface="Arial" panose="020B0604020202020204" pitchFamily="34" charset="0"/>
              </a:rPr>
              <a:t>Key Players &amp; Drivers</a:t>
            </a:r>
          </a:p>
        </p:txBody>
      </p:sp>
      <p:sp>
        <p:nvSpPr>
          <p:cNvPr id="7" name="Rectangle 6">
            <a:extLst>
              <a:ext uri="{FF2B5EF4-FFF2-40B4-BE49-F238E27FC236}">
                <a16:creationId xmlns="" xmlns:a16="http://schemas.microsoft.com/office/drawing/2014/main" id="{87C03053-30A4-24C6-4AAC-A2AB435DFC29}"/>
              </a:ext>
            </a:extLst>
          </p:cNvPr>
          <p:cNvSpPr/>
          <p:nvPr/>
        </p:nvSpPr>
        <p:spPr>
          <a:xfrm>
            <a:off x="5246800" y="1117641"/>
            <a:ext cx="5921943" cy="2520325"/>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400" dirty="0">
              <a:solidFill>
                <a:schemeClr val="tx1">
                  <a:lumMod val="65000"/>
                  <a:lumOff val="35000"/>
                </a:schemeClr>
              </a:solidFill>
            </a:endParaRPr>
          </a:p>
        </p:txBody>
      </p:sp>
      <p:sp>
        <p:nvSpPr>
          <p:cNvPr id="12" name="Rectangle 11">
            <a:extLst>
              <a:ext uri="{FF2B5EF4-FFF2-40B4-BE49-F238E27FC236}">
                <a16:creationId xmlns="" xmlns:a16="http://schemas.microsoft.com/office/drawing/2014/main" id="{C638D574-F478-A45A-B715-3B94AA6300DC}"/>
              </a:ext>
            </a:extLst>
          </p:cNvPr>
          <p:cNvSpPr/>
          <p:nvPr/>
        </p:nvSpPr>
        <p:spPr>
          <a:xfrm>
            <a:off x="352425" y="1170700"/>
            <a:ext cx="4710663" cy="2467266"/>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IN" sz="1400" dirty="0">
              <a:solidFill>
                <a:schemeClr val="tx1">
                  <a:lumMod val="65000"/>
                  <a:lumOff val="35000"/>
                </a:schemeClr>
              </a:solidFill>
            </a:endParaRPr>
          </a:p>
        </p:txBody>
      </p:sp>
      <p:sp>
        <p:nvSpPr>
          <p:cNvPr id="11" name="TextBox 10">
            <a:extLst>
              <a:ext uri="{FF2B5EF4-FFF2-40B4-BE49-F238E27FC236}">
                <a16:creationId xmlns="" xmlns:a16="http://schemas.microsoft.com/office/drawing/2014/main" id="{9986919A-AD24-8F6F-22D0-A3336A469AF0}"/>
              </a:ext>
            </a:extLst>
          </p:cNvPr>
          <p:cNvSpPr txBox="1"/>
          <p:nvPr/>
        </p:nvSpPr>
        <p:spPr>
          <a:xfrm>
            <a:off x="371085" y="1554567"/>
            <a:ext cx="4219645" cy="343075"/>
          </a:xfrm>
          <a:prstGeom prst="rect">
            <a:avLst/>
          </a:prstGeom>
          <a:noFill/>
        </p:spPr>
        <p:txBody>
          <a:bodyPr wrap="square" rtlCol="0">
            <a:spAutoFit/>
          </a:bodyPr>
          <a:lstStyle/>
          <a:p>
            <a:pPr marL="285750" indent="-285750">
              <a:buFont typeface="Arial" panose="020B0604020202020204" pitchFamily="34" charset="0"/>
              <a:buChar char="•"/>
            </a:pPr>
            <a:endParaRPr lang="en-IN" sz="1400" dirty="0"/>
          </a:p>
        </p:txBody>
      </p:sp>
      <p:pic>
        <p:nvPicPr>
          <p:cNvPr id="2050" name="Picture 2" descr="Dabur - Wikipedia">
            <a:extLst>
              <a:ext uri="{FF2B5EF4-FFF2-40B4-BE49-F238E27FC236}">
                <a16:creationId xmlns="" xmlns:a16="http://schemas.microsoft.com/office/drawing/2014/main" id="{7B17E8BA-5902-7BC1-A002-4CF4EFE780CE}"/>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85063" y="1732510"/>
            <a:ext cx="1035819" cy="926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rbalife becomes official partner of Tata IPL 2023, Marketing &amp;  Advertising News, ET BrandEquity">
            <a:extLst>
              <a:ext uri="{FF2B5EF4-FFF2-40B4-BE49-F238E27FC236}">
                <a16:creationId xmlns="" xmlns:a16="http://schemas.microsoft.com/office/drawing/2014/main" id="{0DF8D1DD-5F33-ECDE-F498-203C48D2D81C}"/>
              </a:ext>
            </a:extLst>
          </p:cNvPr>
          <p:cNvPicPr>
            <a:picLocks noChangeAspect="1" noChangeArrowheads="1"/>
          </p:cNvPicPr>
          <p:nvPr/>
        </p:nvPicPr>
        <p:blipFill rotWithShape="1">
          <a:blip r:embed="rId4" cstate="print">
            <a:clrChange>
              <a:clrFrom>
                <a:srgbClr val="F6F6F6"/>
              </a:clrFrom>
              <a:clrTo>
                <a:srgbClr val="F6F6F6">
                  <a:alpha val="0"/>
                </a:srgbClr>
              </a:clrTo>
            </a:clrChange>
            <a:extLst>
              <a:ext uri="{28A0092B-C50C-407E-A947-70E740481C1C}">
                <a14:useLocalDpi xmlns:a14="http://schemas.microsoft.com/office/drawing/2010/main" val="0"/>
              </a:ext>
            </a:extLst>
          </a:blip>
          <a:srcRect t="18472" b="35403"/>
          <a:stretch/>
        </p:blipFill>
        <p:spPr bwMode="auto">
          <a:xfrm>
            <a:off x="7359830" y="2855879"/>
            <a:ext cx="2074334" cy="5381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mway survey results show 85 percent of adults in India are making positive  changes to improve their health">
            <a:extLst>
              <a:ext uri="{FF2B5EF4-FFF2-40B4-BE49-F238E27FC236}">
                <a16:creationId xmlns="" xmlns:a16="http://schemas.microsoft.com/office/drawing/2014/main" id="{4DE26CDB-DD9C-839F-D7EF-CB4683D625F3}"/>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9759" t="32358" r="18397" b="32106"/>
          <a:stretch/>
        </p:blipFill>
        <p:spPr bwMode="auto">
          <a:xfrm>
            <a:off x="9916358" y="2997555"/>
            <a:ext cx="1181100" cy="43814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none S.A./N.V. | food.be">
            <a:extLst>
              <a:ext uri="{FF2B5EF4-FFF2-40B4-BE49-F238E27FC236}">
                <a16:creationId xmlns="" xmlns:a16="http://schemas.microsoft.com/office/drawing/2014/main" id="{9C39EAC9-09EE-F704-EB0D-588991E330B5}"/>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13340" b="14395"/>
          <a:stretch/>
        </p:blipFill>
        <p:spPr bwMode="auto">
          <a:xfrm>
            <a:off x="5902972" y="2961579"/>
            <a:ext cx="1427606" cy="51609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Nestle S.A.. Information about the issuer. (LEI KY37LUS27QQX7BB93L28, SWIFT  NESNCH22XXX). News and credit ratings. Tables with accounting and financial  reports.">
            <a:extLst>
              <a:ext uri="{FF2B5EF4-FFF2-40B4-BE49-F238E27FC236}">
                <a16:creationId xmlns="" xmlns:a16="http://schemas.microsoft.com/office/drawing/2014/main" id="{B57A241D-6194-5B92-E1E5-C7147319611E}"/>
              </a:ext>
            </a:extLst>
          </p:cNvPr>
          <p:cNvPicPr>
            <a:picLocks noChangeAspect="1" noChangeArrowheads="1"/>
          </p:cNvPicPr>
          <p:nvPr/>
        </p:nvPicPr>
        <p:blipFill>
          <a:blip r:embed="rId7" cstate="print">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7091506" y="1544979"/>
            <a:ext cx="848545" cy="84854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atanjali Ayurved's FY21 ad spends rose 3.26% to Rs 294.09 crore -  Exchange4media">
            <a:extLst>
              <a:ext uri="{FF2B5EF4-FFF2-40B4-BE49-F238E27FC236}">
                <a16:creationId xmlns="" xmlns:a16="http://schemas.microsoft.com/office/drawing/2014/main" id="{0387E0F0-CA92-BB79-722E-2374D8CEC154}"/>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2419" t="21356" r="8872" b="15913"/>
          <a:stretch/>
        </p:blipFill>
        <p:spPr bwMode="auto">
          <a:xfrm>
            <a:off x="8820026" y="1800603"/>
            <a:ext cx="1686882" cy="7263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 xmlns:a16="http://schemas.microsoft.com/office/drawing/2014/main" id="{8C99F6EE-9A5D-4170-4835-9927DFE0E15D}"/>
              </a:ext>
            </a:extLst>
          </p:cNvPr>
          <p:cNvSpPr txBox="1"/>
          <p:nvPr/>
        </p:nvSpPr>
        <p:spPr>
          <a:xfrm>
            <a:off x="371084" y="1424242"/>
            <a:ext cx="4786930" cy="2092881"/>
          </a:xfrm>
          <a:prstGeom prst="rect">
            <a:avLst/>
          </a:prstGeom>
          <a:noFill/>
        </p:spPr>
        <p:txBody>
          <a:bodyPr wrap="square" anchor="ctr">
            <a:spAutoFit/>
          </a:bodyPr>
          <a:lstStyle/>
          <a:p>
            <a:pPr marL="285750" indent="-285750">
              <a:buFont typeface="Arial" panose="020B0604020202020204" pitchFamily="34" charset="0"/>
              <a:buChar char="•"/>
            </a:pPr>
            <a:r>
              <a:rPr lang="en-GB" sz="1400" dirty="0" smtClean="0"/>
              <a:t>In </a:t>
            </a:r>
            <a:r>
              <a:rPr lang="en-GB" sz="1400" dirty="0" smtClean="0"/>
              <a:t>2024, </a:t>
            </a:r>
            <a:r>
              <a:rPr lang="en-GB" sz="1400" dirty="0" smtClean="0"/>
              <a:t>the Indian dietary supplements market reached a value of </a:t>
            </a:r>
            <a:r>
              <a:rPr lang="en-US" sz="1400" dirty="0"/>
              <a:t>$2.63 billion </a:t>
            </a:r>
            <a:r>
              <a:rPr lang="en-GB" sz="1400" dirty="0" smtClean="0"/>
              <a:t>, </a:t>
            </a:r>
            <a:r>
              <a:rPr lang="en-GB" sz="1400" dirty="0" smtClean="0"/>
              <a:t>and it is expected to experience a compound annual growth rate (CAGR) of 13.5% from </a:t>
            </a:r>
            <a:r>
              <a:rPr lang="en-GB" sz="1400" dirty="0" smtClean="0"/>
              <a:t>2025 to </a:t>
            </a:r>
            <a:r>
              <a:rPr lang="en-GB" sz="1400" dirty="0" smtClean="0"/>
              <a:t>2028</a:t>
            </a:r>
          </a:p>
          <a:p>
            <a:pPr marL="285750" indent="-285750">
              <a:buFont typeface="Arial" panose="020B0604020202020204" pitchFamily="34" charset="0"/>
              <a:buChar char="•"/>
            </a:pPr>
            <a:r>
              <a:rPr lang="en-GB" sz="1400" dirty="0" smtClean="0"/>
              <a:t>The growing recognition of the importance of incorporating essential micronutrients, vitamins, minerals, and proteins into one's diet for maintaining a healthy lifestyle is a key factor driving the expansion of the dietary supplement market in India</a:t>
            </a:r>
            <a:endParaRPr lang="en-US" sz="1400" dirty="0">
              <a:cs typeface="Arial" panose="020B0604020202020204" pitchFamily="34" charset="0"/>
            </a:endParaRPr>
          </a:p>
        </p:txBody>
      </p:sp>
      <p:sp>
        <p:nvSpPr>
          <p:cNvPr id="19" name="Rectangle 18">
            <a:extLst>
              <a:ext uri="{FF2B5EF4-FFF2-40B4-BE49-F238E27FC236}">
                <a16:creationId xmlns="" xmlns:a16="http://schemas.microsoft.com/office/drawing/2014/main" id="{048BD630-4F44-ECCE-0729-BD3495C71CE9}"/>
              </a:ext>
            </a:extLst>
          </p:cNvPr>
          <p:cNvSpPr/>
          <p:nvPr/>
        </p:nvSpPr>
        <p:spPr>
          <a:xfrm>
            <a:off x="352425" y="4096683"/>
            <a:ext cx="10797660" cy="2169512"/>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IN" sz="1400" dirty="0">
              <a:solidFill>
                <a:schemeClr val="tx1">
                  <a:lumMod val="65000"/>
                  <a:lumOff val="35000"/>
                </a:schemeClr>
              </a:solidFill>
            </a:endParaRPr>
          </a:p>
        </p:txBody>
      </p:sp>
      <p:sp>
        <p:nvSpPr>
          <p:cNvPr id="18" name="TextBox 17">
            <a:extLst>
              <a:ext uri="{FF2B5EF4-FFF2-40B4-BE49-F238E27FC236}">
                <a16:creationId xmlns="" xmlns:a16="http://schemas.microsoft.com/office/drawing/2014/main" id="{2D03FAA3-39D0-4E90-E3A6-F42D2CC5B18E}"/>
              </a:ext>
            </a:extLst>
          </p:cNvPr>
          <p:cNvSpPr txBox="1"/>
          <p:nvPr/>
        </p:nvSpPr>
        <p:spPr>
          <a:xfrm>
            <a:off x="352425" y="4131762"/>
            <a:ext cx="10775513" cy="2246769"/>
          </a:xfrm>
          <a:prstGeom prst="rect">
            <a:avLst/>
          </a:prstGeom>
          <a:noFill/>
          <a:ln>
            <a:noFill/>
            <a:prstDash val="dash"/>
          </a:ln>
        </p:spPr>
        <p:txBody>
          <a:bodyPr wrap="square" rtlCol="0" anchor="ctr">
            <a:spAutoFit/>
          </a:bodyPr>
          <a:lstStyle/>
          <a:p>
            <a:pPr marL="285750" indent="-285750">
              <a:buFont typeface="Arial" panose="020B0604020202020204" pitchFamily="34" charset="0"/>
              <a:buChar char="•"/>
            </a:pPr>
            <a:r>
              <a:rPr lang="en-GB" sz="1400" dirty="0" smtClean="0"/>
              <a:t>The adult nutrition market is driven by heightened consumer awareness regarding preventive healthcare, a surge in purchasing power, and a rise in the incidence of lifestyle diseases like obesity, hypertension, diabetes, malnutrition, and others</a:t>
            </a:r>
          </a:p>
          <a:p>
            <a:pPr marL="285750" indent="-285750">
              <a:buFont typeface="Arial" panose="020B0604020202020204" pitchFamily="34" charset="0"/>
              <a:buChar char="•"/>
            </a:pPr>
            <a:r>
              <a:rPr lang="en-GB" sz="1400" dirty="0" smtClean="0"/>
              <a:t>The rising awareness of the adverse effects of excessive chemical usage prompts consumers to opt for nutritional supplements, thereby </a:t>
            </a:r>
            <a:r>
              <a:rPr lang="en-GB" sz="1400" dirty="0" err="1" smtClean="0"/>
              <a:t>fueling</a:t>
            </a:r>
            <a:r>
              <a:rPr lang="en-GB" sz="1400" dirty="0" smtClean="0"/>
              <a:t> the growth of the nutritional supplement market</a:t>
            </a:r>
          </a:p>
          <a:p>
            <a:pPr marL="285750" indent="-285750">
              <a:buFont typeface="Arial" panose="020B0604020202020204" pitchFamily="34" charset="0"/>
              <a:buChar char="•"/>
            </a:pPr>
            <a:r>
              <a:rPr lang="en-US" sz="1400" dirty="0" smtClean="0"/>
              <a:t>The </a:t>
            </a:r>
            <a:r>
              <a:rPr lang="en-US" sz="1400" dirty="0"/>
              <a:t>need for energy and weight management is anticipated to rise in response to the expansion of exercise facilities, health clubs etc. along with rising youth fitness awareness</a:t>
            </a:r>
          </a:p>
          <a:p>
            <a:pPr marL="285750" indent="-285750">
              <a:buFont typeface="Arial" panose="020B0604020202020204" pitchFamily="34" charset="0"/>
              <a:buChar char="•"/>
            </a:pPr>
            <a:r>
              <a:rPr lang="en-US" sz="1400" dirty="0"/>
              <a:t>Adults are experiencing nutritional adequacies as result of their hectic schedule and changing lifestyle which lead to need of nutritional products</a:t>
            </a:r>
          </a:p>
          <a:p>
            <a:pPr marL="285750" indent="-285750">
              <a:buFont typeface="Arial" panose="020B0604020202020204" pitchFamily="34" charset="0"/>
              <a:buChar char="•"/>
            </a:pPr>
            <a:r>
              <a:rPr lang="en-US" sz="1400" dirty="0"/>
              <a:t>Increasing number of new and innovative nutritional products launches is anticipated to drive the market growth</a:t>
            </a:r>
          </a:p>
          <a:p>
            <a:pPr marL="285750" indent="-285750">
              <a:buFont typeface="Arial" panose="020B0604020202020204" pitchFamily="34" charset="0"/>
              <a:buChar char="•"/>
            </a:pPr>
            <a:endParaRPr lang="en-IN" sz="1400" dirty="0"/>
          </a:p>
        </p:txBody>
      </p:sp>
      <p:sp>
        <p:nvSpPr>
          <p:cNvPr id="21" name="Rectangle 20">
            <a:extLst>
              <a:ext uri="{FF2B5EF4-FFF2-40B4-BE49-F238E27FC236}">
                <a16:creationId xmlns="" xmlns:a16="http://schemas.microsoft.com/office/drawing/2014/main" id="{2A995F57-318C-C9DD-C4E5-7D173B61BDDD}"/>
              </a:ext>
            </a:extLst>
          </p:cNvPr>
          <p:cNvSpPr/>
          <p:nvPr/>
        </p:nvSpPr>
        <p:spPr>
          <a:xfrm>
            <a:off x="352425" y="3718861"/>
            <a:ext cx="10797660" cy="30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KEY DRIVERS</a:t>
            </a:r>
          </a:p>
        </p:txBody>
      </p:sp>
      <p:sp>
        <p:nvSpPr>
          <p:cNvPr id="25" name="TextBox 24">
            <a:extLst>
              <a:ext uri="{FF2B5EF4-FFF2-40B4-BE49-F238E27FC236}">
                <a16:creationId xmlns="" xmlns:a16="http://schemas.microsoft.com/office/drawing/2014/main" id="{85CB5F30-704D-B944-B260-D64E3087C07D}"/>
              </a:ext>
            </a:extLst>
          </p:cNvPr>
          <p:cNvSpPr txBox="1"/>
          <p:nvPr/>
        </p:nvSpPr>
        <p:spPr>
          <a:xfrm>
            <a:off x="1871438" y="766054"/>
            <a:ext cx="3341627" cy="369332"/>
          </a:xfrm>
          <a:prstGeom prst="rect">
            <a:avLst/>
          </a:prstGeom>
          <a:noFill/>
        </p:spPr>
        <p:txBody>
          <a:bodyPr wrap="square" rtlCol="0">
            <a:spAutoFit/>
          </a:bodyPr>
          <a:lstStyle/>
          <a:p>
            <a:r>
              <a:rPr lang="en-IN" b="1" dirty="0">
                <a:solidFill>
                  <a:schemeClr val="bg1"/>
                </a:solidFill>
              </a:rPr>
              <a:t>Market Size</a:t>
            </a:r>
          </a:p>
        </p:txBody>
      </p:sp>
      <p:sp>
        <p:nvSpPr>
          <p:cNvPr id="26" name="TextBox 25">
            <a:extLst>
              <a:ext uri="{FF2B5EF4-FFF2-40B4-BE49-F238E27FC236}">
                <a16:creationId xmlns="" xmlns:a16="http://schemas.microsoft.com/office/drawing/2014/main" id="{D224F087-435F-7665-B8FA-391AD78BED82}"/>
              </a:ext>
            </a:extLst>
          </p:cNvPr>
          <p:cNvSpPr txBox="1"/>
          <p:nvPr/>
        </p:nvSpPr>
        <p:spPr>
          <a:xfrm>
            <a:off x="7320423" y="694268"/>
            <a:ext cx="3341627" cy="369332"/>
          </a:xfrm>
          <a:prstGeom prst="rect">
            <a:avLst/>
          </a:prstGeom>
          <a:noFill/>
        </p:spPr>
        <p:txBody>
          <a:bodyPr wrap="square" rtlCol="0">
            <a:spAutoFit/>
          </a:bodyPr>
          <a:lstStyle/>
          <a:p>
            <a:r>
              <a:rPr lang="en-IN" b="1" dirty="0">
                <a:solidFill>
                  <a:schemeClr val="bg1"/>
                </a:solidFill>
              </a:rPr>
              <a:t>Key Players</a:t>
            </a:r>
          </a:p>
        </p:txBody>
      </p:sp>
      <p:sp>
        <p:nvSpPr>
          <p:cNvPr id="29" name="Rectangle 28">
            <a:extLst>
              <a:ext uri="{FF2B5EF4-FFF2-40B4-BE49-F238E27FC236}">
                <a16:creationId xmlns="" xmlns:a16="http://schemas.microsoft.com/office/drawing/2014/main" id="{1A1DF47A-62FC-E628-2FBA-9A7E4BC01ADC}"/>
              </a:ext>
            </a:extLst>
          </p:cNvPr>
          <p:cNvSpPr/>
          <p:nvPr/>
        </p:nvSpPr>
        <p:spPr>
          <a:xfrm>
            <a:off x="336147" y="6481730"/>
            <a:ext cx="10761311" cy="240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800" b="1" dirty="0">
                <a:solidFill>
                  <a:schemeClr val="tx1">
                    <a:lumMod val="65000"/>
                    <a:lumOff val="35000"/>
                  </a:schemeClr>
                </a:solidFill>
              </a:rPr>
              <a:t>Source(s)- </a:t>
            </a:r>
            <a:r>
              <a:rPr lang="en-IN" sz="800" b="1" dirty="0">
                <a:solidFill>
                  <a:schemeClr val="tx1">
                    <a:lumMod val="65000"/>
                    <a:lumOff val="35000"/>
                  </a:schemeClr>
                </a:solidFill>
                <a:hlinkClick r:id="rId9" tooltip="Click to open">
                  <a:extLst>
                    <a:ext uri="{A12FA001-AC4F-418D-AE19-62706E023703}">
                      <ahyp:hlinkClr xmlns="" xmlns:ahyp="http://schemas.microsoft.com/office/drawing/2018/hyperlinkcolor" val="tx"/>
                    </a:ext>
                  </a:extLst>
                </a:hlinkClick>
              </a:rPr>
              <a:t>Link1</a:t>
            </a:r>
            <a:r>
              <a:rPr lang="en-IN" sz="800" b="1" dirty="0">
                <a:solidFill>
                  <a:schemeClr val="tx1">
                    <a:lumMod val="65000"/>
                    <a:lumOff val="35000"/>
                  </a:schemeClr>
                </a:solidFill>
              </a:rPr>
              <a:t>, </a:t>
            </a:r>
            <a:r>
              <a:rPr lang="en-IN" sz="800" b="1" dirty="0">
                <a:solidFill>
                  <a:schemeClr val="tx1">
                    <a:lumMod val="65000"/>
                    <a:lumOff val="35000"/>
                  </a:schemeClr>
                </a:solidFill>
                <a:hlinkClick r:id="rId10" tooltip="Click to open"/>
              </a:rPr>
              <a:t>Link2</a:t>
            </a:r>
            <a:r>
              <a:rPr lang="en-IN" sz="1400" b="1" dirty="0">
                <a:solidFill>
                  <a:schemeClr val="tx1">
                    <a:lumMod val="65000"/>
                    <a:lumOff val="35000"/>
                  </a:schemeClr>
                </a:solidFill>
              </a:rPr>
              <a:t> </a:t>
            </a:r>
          </a:p>
        </p:txBody>
      </p:sp>
    </p:spTree>
    <p:extLst>
      <p:ext uri="{BB962C8B-B14F-4D97-AF65-F5344CB8AC3E}">
        <p14:creationId xmlns:p14="http://schemas.microsoft.com/office/powerpoint/2010/main" val="23275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33" name="Arrow: Pentagon 32">
            <a:extLst>
              <a:ext uri="{FF2B5EF4-FFF2-40B4-BE49-F238E27FC236}">
                <a16:creationId xmlns="" xmlns:a16="http://schemas.microsoft.com/office/drawing/2014/main" id="{897AEA61-675A-3AE3-DF11-5E2F4C3FBED4}"/>
              </a:ext>
            </a:extLst>
          </p:cNvPr>
          <p:cNvSpPr/>
          <p:nvPr/>
        </p:nvSpPr>
        <p:spPr>
          <a:xfrm rot="10800000">
            <a:off x="350513" y="1286679"/>
            <a:ext cx="11001546" cy="4712903"/>
          </a:xfrm>
          <a:prstGeom prst="homePlat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14915A25-E61D-8B82-00B3-BD4A29F8AEEE}"/>
              </a:ext>
            </a:extLst>
          </p:cNvPr>
          <p:cNvSpPr>
            <a:spLocks noGrp="1"/>
          </p:cNvSpPr>
          <p:nvPr>
            <p:ph type="title"/>
          </p:nvPr>
        </p:nvSpPr>
        <p:spPr>
          <a:xfrm>
            <a:off x="350514" y="86447"/>
            <a:ext cx="10515600" cy="470898"/>
          </a:xfrm>
        </p:spPr>
        <p:txBody>
          <a:bodyPr vert="horz" lIns="91440" tIns="45720" rIns="91440" bIns="45720" rtlCol="0" anchor="ctr">
            <a:noAutofit/>
          </a:bodyPr>
          <a:lstStyle/>
          <a:p>
            <a:r>
              <a:rPr lang="en-IN" sz="3000" b="1" dirty="0">
                <a:latin typeface="Arial" panose="020B0604020202020204" pitchFamily="34" charset="0"/>
                <a:cs typeface="Arial" panose="020B0604020202020204" pitchFamily="34" charset="0"/>
              </a:rPr>
              <a:t>Restraints in Adult Nutrition Market</a:t>
            </a:r>
          </a:p>
        </p:txBody>
      </p:sp>
      <p:sp>
        <p:nvSpPr>
          <p:cNvPr id="4" name="Title 1">
            <a:extLst>
              <a:ext uri="{FF2B5EF4-FFF2-40B4-BE49-F238E27FC236}">
                <a16:creationId xmlns="" xmlns:a16="http://schemas.microsoft.com/office/drawing/2014/main" id="{AC6284BA-B07B-C5AE-2639-2BCA1BC239C2}"/>
              </a:ext>
            </a:extLst>
          </p:cNvPr>
          <p:cNvSpPr txBox="1">
            <a:spLocks/>
          </p:cNvSpPr>
          <p:nvPr/>
        </p:nvSpPr>
        <p:spPr>
          <a:xfrm>
            <a:off x="350514" y="557345"/>
            <a:ext cx="10515600" cy="4708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0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 xmlns:a16="http://schemas.microsoft.com/office/drawing/2014/main" id="{2EC23144-251C-DE5D-FFDA-6537CA87E386}"/>
              </a:ext>
            </a:extLst>
          </p:cNvPr>
          <p:cNvSpPr txBox="1">
            <a:spLocks/>
          </p:cNvSpPr>
          <p:nvPr/>
        </p:nvSpPr>
        <p:spPr>
          <a:xfrm>
            <a:off x="389700" y="515570"/>
            <a:ext cx="11001545" cy="4708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b="1" dirty="0">
                <a:latin typeface="+mn-lt"/>
                <a:ea typeface="+mn-ea"/>
                <a:cs typeface="+mn-cs"/>
              </a:rPr>
              <a:t>The adult nutrition sector has a number of obstacles that call for creative solutions. Firms in the market must concentrate on educating consumers, creating products that are affordable, and carrying out comprehensive research to prove the efficacy as well as security of their products.</a:t>
            </a:r>
            <a:endParaRPr lang="en-IN" sz="1400" b="1" dirty="0">
              <a:latin typeface="+mn-lt"/>
              <a:ea typeface="+mn-ea"/>
              <a:cs typeface="+mn-cs"/>
            </a:endParaRPr>
          </a:p>
        </p:txBody>
      </p:sp>
      <p:sp>
        <p:nvSpPr>
          <p:cNvPr id="6" name="Arrow: Pentagon 5">
            <a:extLst>
              <a:ext uri="{FF2B5EF4-FFF2-40B4-BE49-F238E27FC236}">
                <a16:creationId xmlns="" xmlns:a16="http://schemas.microsoft.com/office/drawing/2014/main" id="{75B2584A-E913-9159-AF48-BE5E7A3118BD}"/>
              </a:ext>
            </a:extLst>
          </p:cNvPr>
          <p:cNvSpPr/>
          <p:nvPr/>
        </p:nvSpPr>
        <p:spPr>
          <a:xfrm>
            <a:off x="2808492" y="4257406"/>
            <a:ext cx="2116183" cy="627017"/>
          </a:xfrm>
          <a:prstGeom prst="homePlat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Lack of Awareness</a:t>
            </a:r>
          </a:p>
        </p:txBody>
      </p:sp>
      <p:sp>
        <p:nvSpPr>
          <p:cNvPr id="7" name="Arrow: Pentagon 6">
            <a:extLst>
              <a:ext uri="{FF2B5EF4-FFF2-40B4-BE49-F238E27FC236}">
                <a16:creationId xmlns="" xmlns:a16="http://schemas.microsoft.com/office/drawing/2014/main" id="{BB12F08F-62D0-6046-6544-A87F11FEB498}"/>
              </a:ext>
            </a:extLst>
          </p:cNvPr>
          <p:cNvSpPr/>
          <p:nvPr/>
        </p:nvSpPr>
        <p:spPr>
          <a:xfrm>
            <a:off x="2808492" y="5227327"/>
            <a:ext cx="2116183" cy="627017"/>
          </a:xfrm>
          <a:prstGeom prst="homePlat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High Cost</a:t>
            </a:r>
          </a:p>
        </p:txBody>
      </p:sp>
      <p:sp>
        <p:nvSpPr>
          <p:cNvPr id="8" name="Arrow: Pentagon 7">
            <a:extLst>
              <a:ext uri="{FF2B5EF4-FFF2-40B4-BE49-F238E27FC236}">
                <a16:creationId xmlns="" xmlns:a16="http://schemas.microsoft.com/office/drawing/2014/main" id="{C837F491-25C6-22D0-C04A-4ECB64C210AC}"/>
              </a:ext>
            </a:extLst>
          </p:cNvPr>
          <p:cNvSpPr/>
          <p:nvPr/>
        </p:nvSpPr>
        <p:spPr>
          <a:xfrm>
            <a:off x="2808492" y="1347646"/>
            <a:ext cx="2116183" cy="627017"/>
          </a:xfrm>
          <a:prstGeom prst="homeP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Negative Perception</a:t>
            </a:r>
          </a:p>
        </p:txBody>
      </p:sp>
      <p:sp>
        <p:nvSpPr>
          <p:cNvPr id="9" name="Arrow: Pentagon 8">
            <a:extLst>
              <a:ext uri="{FF2B5EF4-FFF2-40B4-BE49-F238E27FC236}">
                <a16:creationId xmlns="" xmlns:a16="http://schemas.microsoft.com/office/drawing/2014/main" id="{5AD8EA7E-98CC-393F-DDD9-6E47ACA7A049}"/>
              </a:ext>
            </a:extLst>
          </p:cNvPr>
          <p:cNvSpPr/>
          <p:nvPr/>
        </p:nvSpPr>
        <p:spPr>
          <a:xfrm>
            <a:off x="2808492" y="2317566"/>
            <a:ext cx="2116183" cy="627017"/>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Changing Customer Preferences</a:t>
            </a:r>
          </a:p>
        </p:txBody>
      </p:sp>
      <p:sp>
        <p:nvSpPr>
          <p:cNvPr id="10" name="Arrow: Pentagon 9">
            <a:extLst>
              <a:ext uri="{FF2B5EF4-FFF2-40B4-BE49-F238E27FC236}">
                <a16:creationId xmlns="" xmlns:a16="http://schemas.microsoft.com/office/drawing/2014/main" id="{09D6EB70-F2DB-DFF7-751F-DCFC98519C90}"/>
              </a:ext>
            </a:extLst>
          </p:cNvPr>
          <p:cNvSpPr/>
          <p:nvPr/>
        </p:nvSpPr>
        <p:spPr>
          <a:xfrm>
            <a:off x="2808492" y="3287486"/>
            <a:ext cx="2116183" cy="627017"/>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Regulatory Challenges</a:t>
            </a:r>
          </a:p>
        </p:txBody>
      </p:sp>
      <p:sp>
        <p:nvSpPr>
          <p:cNvPr id="14" name="Rectangle 13">
            <a:extLst>
              <a:ext uri="{FF2B5EF4-FFF2-40B4-BE49-F238E27FC236}">
                <a16:creationId xmlns="" xmlns:a16="http://schemas.microsoft.com/office/drawing/2014/main" id="{14510873-559A-7FF4-6C37-12BEDCB00DEE}"/>
              </a:ext>
            </a:extLst>
          </p:cNvPr>
          <p:cNvSpPr/>
          <p:nvPr/>
        </p:nvSpPr>
        <p:spPr>
          <a:xfrm>
            <a:off x="5238642" y="1286682"/>
            <a:ext cx="6113417" cy="687981"/>
          </a:xfrm>
          <a:prstGeom prst="rect">
            <a:avLst/>
          </a:prstGeom>
          <a:solidFill>
            <a:srgbClr val="C000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Adults have created a negative perception due to side effects of nutritional products. Also, Indian market is overrun with counterfeit nutraceuticals, making it difficult for customers to distinguish between the real thing and the imitation </a:t>
            </a:r>
            <a:endParaRPr lang="en-IN" sz="1400" dirty="0"/>
          </a:p>
        </p:txBody>
      </p:sp>
      <p:sp>
        <p:nvSpPr>
          <p:cNvPr id="15" name="Rectangle 14">
            <a:extLst>
              <a:ext uri="{FF2B5EF4-FFF2-40B4-BE49-F238E27FC236}">
                <a16:creationId xmlns="" xmlns:a16="http://schemas.microsoft.com/office/drawing/2014/main" id="{440A3C94-1076-E09B-21B0-FDD14152A555}"/>
              </a:ext>
            </a:extLst>
          </p:cNvPr>
          <p:cNvSpPr/>
          <p:nvPr/>
        </p:nvSpPr>
        <p:spPr>
          <a:xfrm>
            <a:off x="5238642" y="2271843"/>
            <a:ext cx="6113417" cy="687981"/>
          </a:xfrm>
          <a:prstGeom prst="rect">
            <a:avLst/>
          </a:prstGeom>
          <a:solidFill>
            <a:srgbClr val="00B0F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Fast-changing consumer preferences for nutrition items can make it difficult for </a:t>
            </a:r>
            <a:r>
              <a:rPr lang="en-US" sz="1400" dirty="0" smtClean="0"/>
              <a:t>companies </a:t>
            </a:r>
            <a:r>
              <a:rPr lang="en-US" sz="1400" dirty="0"/>
              <a:t>to stay on top of trends and be relevant.</a:t>
            </a:r>
            <a:endParaRPr lang="en-IN" sz="1400" dirty="0"/>
          </a:p>
        </p:txBody>
      </p:sp>
      <p:sp>
        <p:nvSpPr>
          <p:cNvPr id="19" name="Rectangle 18">
            <a:extLst>
              <a:ext uri="{FF2B5EF4-FFF2-40B4-BE49-F238E27FC236}">
                <a16:creationId xmlns="" xmlns:a16="http://schemas.microsoft.com/office/drawing/2014/main" id="{2330E2BF-3AD0-4A0A-2394-EE49A778ADC2}"/>
              </a:ext>
            </a:extLst>
          </p:cNvPr>
          <p:cNvSpPr/>
          <p:nvPr/>
        </p:nvSpPr>
        <p:spPr>
          <a:xfrm>
            <a:off x="5238642" y="5227327"/>
            <a:ext cx="6113417" cy="687981"/>
          </a:xfrm>
          <a:prstGeom prst="rect">
            <a:avLst/>
          </a:prstGeom>
          <a:solidFill>
            <a:schemeClr val="accent3">
              <a:lumMod val="75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high cost of many adult nutrition products can make them less accessible to the general public.</a:t>
            </a:r>
            <a:endParaRPr lang="en-IN" sz="1400" dirty="0"/>
          </a:p>
        </p:txBody>
      </p:sp>
      <p:sp>
        <p:nvSpPr>
          <p:cNvPr id="23" name="Rectangle 22">
            <a:extLst>
              <a:ext uri="{FF2B5EF4-FFF2-40B4-BE49-F238E27FC236}">
                <a16:creationId xmlns="" xmlns:a16="http://schemas.microsoft.com/office/drawing/2014/main" id="{C5AE128F-9217-0A0F-9A44-D5DC9EC1BCB4}"/>
              </a:ext>
            </a:extLst>
          </p:cNvPr>
          <p:cNvSpPr/>
          <p:nvPr/>
        </p:nvSpPr>
        <p:spPr>
          <a:xfrm>
            <a:off x="5238642" y="4242165"/>
            <a:ext cx="6113417" cy="687981"/>
          </a:xfrm>
          <a:prstGeom prst="rect">
            <a:avLst/>
          </a:prstGeom>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Many individuals do not understand the significance of good nutrition, which can result in poor dietary decisions and health problems.</a:t>
            </a:r>
            <a:endParaRPr lang="en-IN" sz="1400" dirty="0"/>
          </a:p>
        </p:txBody>
      </p:sp>
      <p:sp>
        <p:nvSpPr>
          <p:cNvPr id="24" name="Rectangle 23">
            <a:extLst>
              <a:ext uri="{FF2B5EF4-FFF2-40B4-BE49-F238E27FC236}">
                <a16:creationId xmlns="" xmlns:a16="http://schemas.microsoft.com/office/drawing/2014/main" id="{1B73A8BD-3612-79B5-6456-151706372702}"/>
              </a:ext>
            </a:extLst>
          </p:cNvPr>
          <p:cNvSpPr/>
          <p:nvPr/>
        </p:nvSpPr>
        <p:spPr>
          <a:xfrm>
            <a:off x="5238642" y="3257004"/>
            <a:ext cx="6113417" cy="687981"/>
          </a:xfrm>
          <a:prstGeom prst="rect">
            <a:avLst/>
          </a:prstGeom>
          <a:solidFill>
            <a:srgbClr val="7030A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The adult nutrition industry is highly regulated, and companies must stick to various guidelines along with a number of rules and regulations, which are very challenging and time-consuming</a:t>
            </a:r>
            <a:r>
              <a:rPr lang="en-US" dirty="0"/>
              <a:t>.</a:t>
            </a:r>
            <a:endParaRPr lang="en-IN" dirty="0"/>
          </a:p>
        </p:txBody>
      </p:sp>
      <p:sp>
        <p:nvSpPr>
          <p:cNvPr id="38" name="Rectangle 37">
            <a:extLst>
              <a:ext uri="{FF2B5EF4-FFF2-40B4-BE49-F238E27FC236}">
                <a16:creationId xmlns="" xmlns:a16="http://schemas.microsoft.com/office/drawing/2014/main" id="{2ABC5B44-057A-CA15-D110-C4BD656E3E63}"/>
              </a:ext>
            </a:extLst>
          </p:cNvPr>
          <p:cNvSpPr/>
          <p:nvPr/>
        </p:nvSpPr>
        <p:spPr>
          <a:xfrm>
            <a:off x="329411" y="6500106"/>
            <a:ext cx="10761311" cy="240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800" b="1" dirty="0">
                <a:solidFill>
                  <a:schemeClr val="tx1">
                    <a:lumMod val="65000"/>
                    <a:lumOff val="35000"/>
                  </a:schemeClr>
                </a:solidFill>
              </a:rPr>
              <a:t>Source(s)- </a:t>
            </a:r>
            <a:r>
              <a:rPr lang="en-IN" sz="800" b="1" dirty="0">
                <a:solidFill>
                  <a:schemeClr val="tx1">
                    <a:lumMod val="65000"/>
                    <a:lumOff val="35000"/>
                  </a:schemeClr>
                </a:solidFill>
                <a:hlinkClick r:id="rId3" tooltip="Click to open"/>
              </a:rPr>
              <a:t>Link1</a:t>
            </a:r>
            <a:r>
              <a:rPr lang="en-IN" sz="800" b="1" dirty="0">
                <a:solidFill>
                  <a:schemeClr val="tx1">
                    <a:lumMod val="65000"/>
                    <a:lumOff val="35000"/>
                  </a:schemeClr>
                </a:solidFill>
              </a:rPr>
              <a:t>, </a:t>
            </a:r>
            <a:r>
              <a:rPr lang="en-IN" sz="800" b="1" dirty="0">
                <a:solidFill>
                  <a:schemeClr val="tx1">
                    <a:lumMod val="65000"/>
                    <a:lumOff val="35000"/>
                  </a:schemeClr>
                </a:solidFill>
                <a:hlinkClick r:id="rId4" tooltip="Click to open"/>
              </a:rPr>
              <a:t>Link2</a:t>
            </a:r>
            <a:r>
              <a:rPr lang="en-IN" sz="800" b="1" dirty="0">
                <a:solidFill>
                  <a:schemeClr val="tx1">
                    <a:lumMod val="65000"/>
                    <a:lumOff val="35000"/>
                  </a:schemeClr>
                </a:solidFill>
              </a:rPr>
              <a:t>, </a:t>
            </a:r>
            <a:r>
              <a:rPr lang="en-IN" sz="800" b="1" dirty="0">
                <a:solidFill>
                  <a:schemeClr val="tx1">
                    <a:lumMod val="65000"/>
                    <a:lumOff val="35000"/>
                  </a:schemeClr>
                </a:solidFill>
                <a:hlinkClick r:id="rId5" tooltip="Click to open"/>
              </a:rPr>
              <a:t>Link3</a:t>
            </a:r>
            <a:r>
              <a:rPr lang="en-IN" sz="1400" b="1" dirty="0">
                <a:solidFill>
                  <a:schemeClr val="tx1">
                    <a:lumMod val="65000"/>
                    <a:lumOff val="35000"/>
                  </a:schemeClr>
                </a:solidFill>
              </a:rPr>
              <a:t> </a:t>
            </a:r>
          </a:p>
        </p:txBody>
      </p:sp>
      <p:pic>
        <p:nvPicPr>
          <p:cNvPr id="4097" name="Picture 1"/>
          <p:cNvPicPr>
            <a:picLocks noChangeAspect="1" noChangeArrowheads="1"/>
          </p:cNvPicPr>
          <p:nvPr/>
        </p:nvPicPr>
        <p:blipFill>
          <a:blip r:embed="rId6" cstate="print"/>
          <a:srcRect b="12958"/>
          <a:stretch>
            <a:fillRect/>
          </a:stretch>
        </p:blipFill>
        <p:spPr bwMode="auto">
          <a:xfrm>
            <a:off x="863787" y="2766952"/>
            <a:ext cx="1772536" cy="1542856"/>
          </a:xfrm>
          <a:prstGeom prst="rect">
            <a:avLst/>
          </a:prstGeom>
          <a:noFill/>
          <a:ln w="9525">
            <a:noFill/>
            <a:miter lim="800000"/>
            <a:headEnd/>
            <a:tailEnd/>
          </a:ln>
          <a:effectLst/>
        </p:spPr>
      </p:pic>
    </p:spTree>
    <p:extLst>
      <p:ext uri="{BB962C8B-B14F-4D97-AF65-F5344CB8AC3E}">
        <p14:creationId xmlns:p14="http://schemas.microsoft.com/office/powerpoint/2010/main" val="58842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Title 1">
            <a:extLst>
              <a:ext uri="{FF2B5EF4-FFF2-40B4-BE49-F238E27FC236}">
                <a16:creationId xmlns="" xmlns:a16="http://schemas.microsoft.com/office/drawing/2014/main" id="{D9362F62-836C-9057-118C-9A0379F1E387}"/>
              </a:ext>
            </a:extLst>
          </p:cNvPr>
          <p:cNvSpPr>
            <a:spLocks noGrp="1"/>
          </p:cNvSpPr>
          <p:nvPr>
            <p:ph type="title"/>
          </p:nvPr>
        </p:nvSpPr>
        <p:spPr>
          <a:xfrm>
            <a:off x="366855" y="91370"/>
            <a:ext cx="10515600" cy="478840"/>
          </a:xfrm>
        </p:spPr>
        <p:txBody>
          <a:bodyPr>
            <a:noAutofit/>
          </a:bodyPr>
          <a:lstStyle/>
          <a:p>
            <a:r>
              <a:rPr lang="en-IN" sz="3000" b="1" dirty="0">
                <a:latin typeface="Arial" panose="020B0604020202020204" pitchFamily="34" charset="0"/>
                <a:cs typeface="Arial" panose="020B0604020202020204" pitchFamily="34" charset="0"/>
              </a:rPr>
              <a:t>Entry Barriers </a:t>
            </a:r>
            <a:endParaRPr lang="en-IN" sz="3000" dirty="0"/>
          </a:p>
        </p:txBody>
      </p:sp>
      <p:sp>
        <p:nvSpPr>
          <p:cNvPr id="4" name="Shape 2352">
            <a:extLst>
              <a:ext uri="{FF2B5EF4-FFF2-40B4-BE49-F238E27FC236}">
                <a16:creationId xmlns="" xmlns:a16="http://schemas.microsoft.com/office/drawing/2014/main" id="{2E873DA6-8215-E4E5-A10D-B5273977C37D}"/>
              </a:ext>
            </a:extLst>
          </p:cNvPr>
          <p:cNvSpPr/>
          <p:nvPr/>
        </p:nvSpPr>
        <p:spPr>
          <a:xfrm>
            <a:off x="1407774" y="1301773"/>
            <a:ext cx="3683452" cy="5005275"/>
          </a:xfrm>
          <a:custGeom>
            <a:avLst/>
            <a:gdLst/>
            <a:ahLst/>
            <a:cxnLst>
              <a:cxn ang="0">
                <a:pos x="wd2" y="hd2"/>
              </a:cxn>
              <a:cxn ang="5400000">
                <a:pos x="wd2" y="hd2"/>
              </a:cxn>
              <a:cxn ang="10800000">
                <a:pos x="wd2" y="hd2"/>
              </a:cxn>
              <a:cxn ang="16200000">
                <a:pos x="wd2" y="hd2"/>
              </a:cxn>
            </a:cxnLst>
            <a:rect l="0" t="0" r="r" b="b"/>
            <a:pathLst>
              <a:path w="21600" h="21600" extrusionOk="0">
                <a:moveTo>
                  <a:pt x="21600" y="17823"/>
                </a:moveTo>
                <a:cubicBezTo>
                  <a:pt x="21391" y="17823"/>
                  <a:pt x="21038" y="17823"/>
                  <a:pt x="20553" y="17823"/>
                </a:cubicBezTo>
                <a:cubicBezTo>
                  <a:pt x="20553" y="17823"/>
                  <a:pt x="9654" y="17823"/>
                  <a:pt x="5896" y="17823"/>
                </a:cubicBezTo>
                <a:cubicBezTo>
                  <a:pt x="5422" y="17823"/>
                  <a:pt x="5058" y="17823"/>
                  <a:pt x="4849" y="17823"/>
                </a:cubicBezTo>
                <a:cubicBezTo>
                  <a:pt x="3626" y="17823"/>
                  <a:pt x="3053" y="18254"/>
                  <a:pt x="2976" y="18307"/>
                </a:cubicBezTo>
                <a:cubicBezTo>
                  <a:pt x="0" y="21600"/>
                  <a:pt x="0" y="21600"/>
                  <a:pt x="0" y="21600"/>
                </a:cubicBezTo>
                <a:cubicBezTo>
                  <a:pt x="66" y="0"/>
                  <a:pt x="66" y="0"/>
                  <a:pt x="66" y="0"/>
                </a:cubicBezTo>
                <a:cubicBezTo>
                  <a:pt x="2976" y="2949"/>
                  <a:pt x="2976" y="2949"/>
                  <a:pt x="2976" y="2949"/>
                </a:cubicBezTo>
                <a:cubicBezTo>
                  <a:pt x="3031" y="2996"/>
                  <a:pt x="3538" y="3447"/>
                  <a:pt x="4849" y="3447"/>
                </a:cubicBezTo>
                <a:cubicBezTo>
                  <a:pt x="5058" y="3447"/>
                  <a:pt x="5422" y="3447"/>
                  <a:pt x="5896" y="3447"/>
                </a:cubicBezTo>
                <a:cubicBezTo>
                  <a:pt x="9654" y="3447"/>
                  <a:pt x="20553" y="3447"/>
                  <a:pt x="20553" y="3447"/>
                </a:cubicBezTo>
                <a:cubicBezTo>
                  <a:pt x="21038" y="3447"/>
                  <a:pt x="21391" y="3447"/>
                  <a:pt x="21600" y="3447"/>
                </a:cubicBezTo>
                <a:cubicBezTo>
                  <a:pt x="21600" y="17823"/>
                  <a:pt x="21600" y="17823"/>
                  <a:pt x="21600" y="17823"/>
                </a:cubicBezTo>
              </a:path>
            </a:pathLst>
          </a:custGeom>
          <a:solidFill>
            <a:schemeClr val="accent1"/>
          </a:solidFill>
          <a:ln w="12700">
            <a:miter lim="400000"/>
          </a:ln>
        </p:spPr>
        <p:txBody>
          <a:bodyPr lIns="0" tIns="0" rIns="0" bIns="0"/>
          <a:lstStyle/>
          <a:p>
            <a:pPr lvl="0"/>
            <a:endParaRPr dirty="0"/>
          </a:p>
        </p:txBody>
      </p:sp>
      <p:sp>
        <p:nvSpPr>
          <p:cNvPr id="5" name="Shape 2353">
            <a:extLst>
              <a:ext uri="{FF2B5EF4-FFF2-40B4-BE49-F238E27FC236}">
                <a16:creationId xmlns="" xmlns:a16="http://schemas.microsoft.com/office/drawing/2014/main" id="{007480F1-B336-3488-BECA-744894E78F1A}"/>
              </a:ext>
            </a:extLst>
          </p:cNvPr>
          <p:cNvSpPr/>
          <p:nvPr/>
        </p:nvSpPr>
        <p:spPr>
          <a:xfrm>
            <a:off x="1407775" y="2234268"/>
            <a:ext cx="4466142" cy="3135184"/>
          </a:xfrm>
          <a:custGeom>
            <a:avLst/>
            <a:gdLst/>
            <a:ahLst/>
            <a:cxnLst>
              <a:cxn ang="0">
                <a:pos x="wd2" y="hd2"/>
              </a:cxn>
              <a:cxn ang="5400000">
                <a:pos x="wd2" y="hd2"/>
              </a:cxn>
              <a:cxn ang="10800000">
                <a:pos x="wd2" y="hd2"/>
              </a:cxn>
              <a:cxn ang="16200000">
                <a:pos x="wd2" y="hd2"/>
              </a:cxn>
            </a:cxnLst>
            <a:rect l="0" t="0" r="r" b="b"/>
            <a:pathLst>
              <a:path w="21600" h="21600" extrusionOk="0">
                <a:moveTo>
                  <a:pt x="21600" y="17783"/>
                </a:moveTo>
                <a:cubicBezTo>
                  <a:pt x="21384" y="17783"/>
                  <a:pt x="21021" y="17783"/>
                  <a:pt x="20549" y="17783"/>
                </a:cubicBezTo>
                <a:cubicBezTo>
                  <a:pt x="20549" y="17783"/>
                  <a:pt x="9651" y="17783"/>
                  <a:pt x="5891" y="17783"/>
                </a:cubicBezTo>
                <a:cubicBezTo>
                  <a:pt x="5410" y="17783"/>
                  <a:pt x="5047" y="17783"/>
                  <a:pt x="4840" y="17783"/>
                </a:cubicBezTo>
                <a:cubicBezTo>
                  <a:pt x="3888" y="17794"/>
                  <a:pt x="3387" y="17977"/>
                  <a:pt x="3152" y="18106"/>
                </a:cubicBezTo>
                <a:cubicBezTo>
                  <a:pt x="3034" y="18170"/>
                  <a:pt x="0" y="21600"/>
                  <a:pt x="0" y="21600"/>
                </a:cubicBezTo>
                <a:cubicBezTo>
                  <a:pt x="0" y="0"/>
                  <a:pt x="0" y="0"/>
                  <a:pt x="0" y="0"/>
                </a:cubicBezTo>
                <a:cubicBezTo>
                  <a:pt x="0" y="0"/>
                  <a:pt x="3044" y="3021"/>
                  <a:pt x="3152" y="3086"/>
                </a:cubicBezTo>
                <a:cubicBezTo>
                  <a:pt x="3417" y="3215"/>
                  <a:pt x="3986" y="3430"/>
                  <a:pt x="4840" y="3430"/>
                </a:cubicBezTo>
                <a:cubicBezTo>
                  <a:pt x="5047" y="3430"/>
                  <a:pt x="5410" y="3430"/>
                  <a:pt x="5891" y="3430"/>
                </a:cubicBezTo>
                <a:cubicBezTo>
                  <a:pt x="9651" y="3430"/>
                  <a:pt x="20549" y="3430"/>
                  <a:pt x="20549" y="3430"/>
                </a:cubicBezTo>
                <a:cubicBezTo>
                  <a:pt x="21021" y="3430"/>
                  <a:pt x="21384" y="3430"/>
                  <a:pt x="21600" y="3430"/>
                </a:cubicBezTo>
                <a:cubicBezTo>
                  <a:pt x="21600" y="17783"/>
                  <a:pt x="21600" y="17783"/>
                  <a:pt x="21600" y="17783"/>
                </a:cubicBezTo>
              </a:path>
            </a:pathLst>
          </a:custGeom>
          <a:solidFill>
            <a:schemeClr val="accent4"/>
          </a:solidFill>
          <a:ln w="12700">
            <a:miter lim="400000"/>
          </a:ln>
        </p:spPr>
        <p:txBody>
          <a:bodyPr lIns="0" tIns="0" rIns="0" bIns="0"/>
          <a:lstStyle/>
          <a:p>
            <a:pPr lvl="0"/>
            <a:endParaRPr dirty="0"/>
          </a:p>
        </p:txBody>
      </p:sp>
      <p:sp>
        <p:nvSpPr>
          <p:cNvPr id="6" name="Shape 2354">
            <a:extLst>
              <a:ext uri="{FF2B5EF4-FFF2-40B4-BE49-F238E27FC236}">
                <a16:creationId xmlns="" xmlns:a16="http://schemas.microsoft.com/office/drawing/2014/main" id="{6CC8F4D5-0503-397D-CEFB-8893BA07CF53}"/>
              </a:ext>
            </a:extLst>
          </p:cNvPr>
          <p:cNvSpPr/>
          <p:nvPr/>
        </p:nvSpPr>
        <p:spPr>
          <a:xfrm>
            <a:off x="1407774" y="3074329"/>
            <a:ext cx="5461268" cy="1400785"/>
          </a:xfrm>
          <a:custGeom>
            <a:avLst/>
            <a:gdLst/>
            <a:ahLst/>
            <a:cxnLst>
              <a:cxn ang="0">
                <a:pos x="wd2" y="hd2"/>
              </a:cxn>
              <a:cxn ang="5400000">
                <a:pos x="wd2" y="hd2"/>
              </a:cxn>
              <a:cxn ang="10800000">
                <a:pos x="wd2" y="hd2"/>
              </a:cxn>
              <a:cxn ang="16200000">
                <a:pos x="wd2" y="hd2"/>
              </a:cxn>
            </a:cxnLst>
            <a:rect l="0" t="0" r="r" b="b"/>
            <a:pathLst>
              <a:path w="21600" h="21600" extrusionOk="0">
                <a:moveTo>
                  <a:pt x="21600" y="17727"/>
                </a:moveTo>
                <a:cubicBezTo>
                  <a:pt x="21393" y="17727"/>
                  <a:pt x="21023" y="17727"/>
                  <a:pt x="20546" y="17727"/>
                </a:cubicBezTo>
                <a:cubicBezTo>
                  <a:pt x="20546" y="17727"/>
                  <a:pt x="9651" y="17727"/>
                  <a:pt x="5884" y="17727"/>
                </a:cubicBezTo>
                <a:cubicBezTo>
                  <a:pt x="5407" y="17727"/>
                  <a:pt x="5046" y="17727"/>
                  <a:pt x="4839" y="17727"/>
                </a:cubicBezTo>
                <a:cubicBezTo>
                  <a:pt x="3118" y="17727"/>
                  <a:pt x="2893" y="18305"/>
                  <a:pt x="2893" y="18305"/>
                </a:cubicBezTo>
                <a:cubicBezTo>
                  <a:pt x="0" y="21600"/>
                  <a:pt x="0" y="21600"/>
                  <a:pt x="0" y="21600"/>
                </a:cubicBezTo>
                <a:cubicBezTo>
                  <a:pt x="0" y="0"/>
                  <a:pt x="0" y="0"/>
                  <a:pt x="0" y="0"/>
                </a:cubicBezTo>
                <a:cubicBezTo>
                  <a:pt x="2893" y="3079"/>
                  <a:pt x="2893" y="3079"/>
                  <a:pt x="2893" y="3079"/>
                </a:cubicBezTo>
                <a:cubicBezTo>
                  <a:pt x="2893" y="3079"/>
                  <a:pt x="3118" y="3560"/>
                  <a:pt x="4839" y="3560"/>
                </a:cubicBezTo>
                <a:cubicBezTo>
                  <a:pt x="5046" y="3560"/>
                  <a:pt x="5407" y="3560"/>
                  <a:pt x="5884" y="3560"/>
                </a:cubicBezTo>
                <a:cubicBezTo>
                  <a:pt x="9651" y="3560"/>
                  <a:pt x="20546" y="3560"/>
                  <a:pt x="20546" y="3560"/>
                </a:cubicBezTo>
                <a:cubicBezTo>
                  <a:pt x="21023" y="3560"/>
                  <a:pt x="21393" y="3560"/>
                  <a:pt x="21600" y="3560"/>
                </a:cubicBezTo>
                <a:cubicBezTo>
                  <a:pt x="21600" y="17727"/>
                  <a:pt x="21600" y="17727"/>
                  <a:pt x="21600" y="17727"/>
                </a:cubicBezTo>
              </a:path>
            </a:pathLst>
          </a:custGeom>
          <a:solidFill>
            <a:schemeClr val="accent5"/>
          </a:solidFill>
          <a:ln w="12700">
            <a:miter lim="400000"/>
          </a:ln>
        </p:spPr>
        <p:txBody>
          <a:bodyPr lIns="0" tIns="0" rIns="0" bIns="0"/>
          <a:lstStyle/>
          <a:p>
            <a:pPr lvl="0"/>
            <a:endParaRPr dirty="0"/>
          </a:p>
        </p:txBody>
      </p:sp>
      <p:sp>
        <p:nvSpPr>
          <p:cNvPr id="7" name="Shape 2355">
            <a:extLst>
              <a:ext uri="{FF2B5EF4-FFF2-40B4-BE49-F238E27FC236}">
                <a16:creationId xmlns="" xmlns:a16="http://schemas.microsoft.com/office/drawing/2014/main" id="{CDF3EAFB-D269-8D7F-2A98-BB5B79FC1B43}"/>
              </a:ext>
            </a:extLst>
          </p:cNvPr>
          <p:cNvSpPr/>
          <p:nvPr/>
        </p:nvSpPr>
        <p:spPr>
          <a:xfrm>
            <a:off x="0" y="1301772"/>
            <a:ext cx="1421182" cy="4993033"/>
          </a:xfrm>
          <a:prstGeom prst="rect">
            <a:avLst/>
          </a:prstGeom>
          <a:solidFill>
            <a:schemeClr val="accent1">
              <a:lumMod val="75000"/>
            </a:schemeClr>
          </a:solidFill>
          <a:ln w="12700">
            <a:miter lim="400000"/>
          </a:ln>
        </p:spPr>
        <p:txBody>
          <a:bodyPr lIns="0" tIns="0" rIns="0" bIns="0"/>
          <a:lstStyle/>
          <a:p>
            <a:pPr lvl="0"/>
            <a:endParaRPr dirty="0"/>
          </a:p>
        </p:txBody>
      </p:sp>
      <p:sp>
        <p:nvSpPr>
          <p:cNvPr id="8" name="Shape 2356">
            <a:extLst>
              <a:ext uri="{FF2B5EF4-FFF2-40B4-BE49-F238E27FC236}">
                <a16:creationId xmlns="" xmlns:a16="http://schemas.microsoft.com/office/drawing/2014/main" id="{0BC7E9C7-3B38-DED1-3C99-56D5078D00B2}"/>
              </a:ext>
            </a:extLst>
          </p:cNvPr>
          <p:cNvSpPr/>
          <p:nvPr/>
        </p:nvSpPr>
        <p:spPr>
          <a:xfrm>
            <a:off x="0" y="2231206"/>
            <a:ext cx="1421182" cy="3114780"/>
          </a:xfrm>
          <a:prstGeom prst="rect">
            <a:avLst/>
          </a:prstGeom>
          <a:solidFill>
            <a:schemeClr val="accent4">
              <a:lumMod val="75000"/>
            </a:schemeClr>
          </a:solidFill>
          <a:ln w="12700">
            <a:miter lim="400000"/>
          </a:ln>
        </p:spPr>
        <p:txBody>
          <a:bodyPr lIns="0" tIns="0" rIns="0" bIns="0"/>
          <a:lstStyle/>
          <a:p>
            <a:pPr lvl="0"/>
            <a:endParaRPr dirty="0"/>
          </a:p>
        </p:txBody>
      </p:sp>
      <p:sp>
        <p:nvSpPr>
          <p:cNvPr id="9" name="Shape 2357">
            <a:extLst>
              <a:ext uri="{FF2B5EF4-FFF2-40B4-BE49-F238E27FC236}">
                <a16:creationId xmlns="" xmlns:a16="http://schemas.microsoft.com/office/drawing/2014/main" id="{AC000393-AE02-2032-C38E-7EA194B00114}"/>
              </a:ext>
            </a:extLst>
          </p:cNvPr>
          <p:cNvSpPr/>
          <p:nvPr/>
        </p:nvSpPr>
        <p:spPr>
          <a:xfrm>
            <a:off x="0" y="3079431"/>
            <a:ext cx="1421182" cy="1391602"/>
          </a:xfrm>
          <a:prstGeom prst="rect">
            <a:avLst/>
          </a:prstGeom>
          <a:solidFill>
            <a:schemeClr val="accent5">
              <a:lumMod val="75000"/>
            </a:schemeClr>
          </a:solidFill>
          <a:ln w="12700">
            <a:miter lim="400000"/>
          </a:ln>
        </p:spPr>
        <p:txBody>
          <a:bodyPr lIns="0" tIns="0" rIns="0" bIns="0"/>
          <a:lstStyle/>
          <a:p>
            <a:pPr lvl="0"/>
            <a:endParaRPr dirty="0"/>
          </a:p>
        </p:txBody>
      </p:sp>
      <p:sp>
        <p:nvSpPr>
          <p:cNvPr id="10" name="Oval 9">
            <a:extLst>
              <a:ext uri="{FF2B5EF4-FFF2-40B4-BE49-F238E27FC236}">
                <a16:creationId xmlns="" xmlns:a16="http://schemas.microsoft.com/office/drawing/2014/main" id="{01E84E70-F8FD-1AB6-FAEA-EE84BE997CA2}"/>
              </a:ext>
            </a:extLst>
          </p:cNvPr>
          <p:cNvSpPr/>
          <p:nvPr/>
        </p:nvSpPr>
        <p:spPr>
          <a:xfrm>
            <a:off x="4600114" y="2055266"/>
            <a:ext cx="765904" cy="714104"/>
          </a:xfrm>
          <a:prstGeom prst="ellipse">
            <a:avLst/>
          </a:prstGeom>
          <a:solidFill>
            <a:srgbClr val="FFFFFF"/>
          </a:solidFill>
          <a:ln w="57150" cap="flat">
            <a:solidFill>
              <a:schemeClr val="accent1"/>
            </a:solid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1371600" rtl="0" fontAlgn="auto" latinLnBrk="1"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01</a:t>
            </a:r>
          </a:p>
        </p:txBody>
      </p:sp>
      <p:sp>
        <p:nvSpPr>
          <p:cNvPr id="11" name="Oval 10">
            <a:extLst>
              <a:ext uri="{FF2B5EF4-FFF2-40B4-BE49-F238E27FC236}">
                <a16:creationId xmlns="" xmlns:a16="http://schemas.microsoft.com/office/drawing/2014/main" id="{D30E5C78-B236-532A-A09E-BC7EB5A3CFB2}"/>
              </a:ext>
            </a:extLst>
          </p:cNvPr>
          <p:cNvSpPr/>
          <p:nvPr/>
        </p:nvSpPr>
        <p:spPr>
          <a:xfrm>
            <a:off x="5632165" y="2656018"/>
            <a:ext cx="765904" cy="714104"/>
          </a:xfrm>
          <a:prstGeom prst="ellipse">
            <a:avLst/>
          </a:prstGeom>
          <a:solidFill>
            <a:srgbClr val="FFFFFF"/>
          </a:solidFill>
          <a:ln w="57150" cap="flat">
            <a:solidFill>
              <a:schemeClr val="accent4"/>
            </a:solid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1371600" rtl="0" fontAlgn="auto" latinLnBrk="1"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02</a:t>
            </a:r>
          </a:p>
        </p:txBody>
      </p:sp>
      <p:sp>
        <p:nvSpPr>
          <p:cNvPr id="12" name="Oval 11">
            <a:extLst>
              <a:ext uri="{FF2B5EF4-FFF2-40B4-BE49-F238E27FC236}">
                <a16:creationId xmlns="" xmlns:a16="http://schemas.microsoft.com/office/drawing/2014/main" id="{8FC8DE05-2519-B850-2060-DDB1D8687855}"/>
              </a:ext>
            </a:extLst>
          </p:cNvPr>
          <p:cNvSpPr/>
          <p:nvPr/>
        </p:nvSpPr>
        <p:spPr>
          <a:xfrm>
            <a:off x="6423500" y="3266700"/>
            <a:ext cx="1017065" cy="1017065"/>
          </a:xfrm>
          <a:prstGeom prst="ellipse">
            <a:avLst/>
          </a:prstGeom>
          <a:solidFill>
            <a:srgbClr val="FFFFFF"/>
          </a:solidFill>
          <a:ln w="57150" cap="flat">
            <a:solidFill>
              <a:schemeClr val="accent5"/>
            </a:solid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1371600" rtl="0" fontAlgn="auto" latinLnBrk="1"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03</a:t>
            </a:r>
          </a:p>
        </p:txBody>
      </p:sp>
      <p:sp>
        <p:nvSpPr>
          <p:cNvPr id="13" name="Oval 12">
            <a:extLst>
              <a:ext uri="{FF2B5EF4-FFF2-40B4-BE49-F238E27FC236}">
                <a16:creationId xmlns="" xmlns:a16="http://schemas.microsoft.com/office/drawing/2014/main" id="{7C844E43-9EA5-7C3D-EBCB-5DE8A7D6434A}"/>
              </a:ext>
            </a:extLst>
          </p:cNvPr>
          <p:cNvSpPr/>
          <p:nvPr/>
        </p:nvSpPr>
        <p:spPr>
          <a:xfrm>
            <a:off x="5624655" y="4116127"/>
            <a:ext cx="765904" cy="765904"/>
          </a:xfrm>
          <a:prstGeom prst="ellipse">
            <a:avLst/>
          </a:prstGeom>
          <a:solidFill>
            <a:srgbClr val="FFFFFF"/>
          </a:solidFill>
          <a:ln w="57150" cap="flat">
            <a:solidFill>
              <a:schemeClr val="accent4"/>
            </a:solid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1371600" rtl="0" fontAlgn="auto" latinLnBrk="1"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04</a:t>
            </a:r>
          </a:p>
        </p:txBody>
      </p:sp>
      <p:sp>
        <p:nvSpPr>
          <p:cNvPr id="14" name="Oval 13">
            <a:extLst>
              <a:ext uri="{FF2B5EF4-FFF2-40B4-BE49-F238E27FC236}">
                <a16:creationId xmlns="" xmlns:a16="http://schemas.microsoft.com/office/drawing/2014/main" id="{70D6C61D-96A3-ABA6-2F4B-8A3A5BDF59FE}"/>
              </a:ext>
            </a:extLst>
          </p:cNvPr>
          <p:cNvSpPr/>
          <p:nvPr/>
        </p:nvSpPr>
        <p:spPr>
          <a:xfrm>
            <a:off x="4600114" y="4721791"/>
            <a:ext cx="765904" cy="765904"/>
          </a:xfrm>
          <a:prstGeom prst="ellipse">
            <a:avLst/>
          </a:prstGeom>
          <a:solidFill>
            <a:srgbClr val="FFFFFF"/>
          </a:solidFill>
          <a:ln w="57150" cap="flat">
            <a:solidFill>
              <a:schemeClr val="accent1"/>
            </a:solid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1371600" rtl="0" fontAlgn="auto" latinLnBrk="1"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05</a:t>
            </a:r>
          </a:p>
        </p:txBody>
      </p:sp>
      <p:sp>
        <p:nvSpPr>
          <p:cNvPr id="15" name="TextBox 14">
            <a:extLst>
              <a:ext uri="{FF2B5EF4-FFF2-40B4-BE49-F238E27FC236}">
                <a16:creationId xmlns="" xmlns:a16="http://schemas.microsoft.com/office/drawing/2014/main" id="{610B9F82-05B4-CE7C-3027-BF3ADA4C3B62}"/>
              </a:ext>
            </a:extLst>
          </p:cNvPr>
          <p:cNvSpPr txBox="1"/>
          <p:nvPr/>
        </p:nvSpPr>
        <p:spPr>
          <a:xfrm>
            <a:off x="2237106" y="2175092"/>
            <a:ext cx="2116990" cy="400110"/>
          </a:xfrm>
          <a:prstGeom prst="rect">
            <a:avLst/>
          </a:prstGeom>
          <a:noFill/>
        </p:spPr>
        <p:txBody>
          <a:bodyPr wrap="none" rtlCol="0" anchor="ctr">
            <a:spAutoFit/>
          </a:bodyPr>
          <a:lstStyle/>
          <a:p>
            <a:r>
              <a:rPr lang="en-IN" sz="2000" b="1" i="0" dirty="0">
                <a:solidFill>
                  <a:schemeClr val="bg1"/>
                </a:solidFill>
                <a:effectLst/>
                <a:latin typeface="+mj-lt"/>
              </a:rPr>
              <a:t>Regulatory Barriers</a:t>
            </a:r>
            <a:endParaRPr lang="en-US" sz="2000" b="1" dirty="0">
              <a:solidFill>
                <a:schemeClr val="bg1"/>
              </a:solidFill>
              <a:latin typeface="+mj-lt"/>
            </a:endParaRPr>
          </a:p>
        </p:txBody>
      </p:sp>
      <p:sp>
        <p:nvSpPr>
          <p:cNvPr id="16" name="TextBox 15">
            <a:extLst>
              <a:ext uri="{FF2B5EF4-FFF2-40B4-BE49-F238E27FC236}">
                <a16:creationId xmlns="" xmlns:a16="http://schemas.microsoft.com/office/drawing/2014/main" id="{CDDA716D-3F39-6E58-7DB5-CC6F3653D733}"/>
              </a:ext>
            </a:extLst>
          </p:cNvPr>
          <p:cNvSpPr txBox="1"/>
          <p:nvPr/>
        </p:nvSpPr>
        <p:spPr>
          <a:xfrm>
            <a:off x="2522495" y="2788504"/>
            <a:ext cx="2727157" cy="400110"/>
          </a:xfrm>
          <a:prstGeom prst="rect">
            <a:avLst/>
          </a:prstGeom>
          <a:noFill/>
        </p:spPr>
        <p:txBody>
          <a:bodyPr wrap="none" rtlCol="0" anchor="ctr">
            <a:spAutoFit/>
          </a:bodyPr>
          <a:lstStyle/>
          <a:p>
            <a:r>
              <a:rPr lang="en-IN" sz="2000" b="1" dirty="0">
                <a:solidFill>
                  <a:schemeClr val="bg1"/>
                </a:solidFill>
                <a:latin typeface="+mj-lt"/>
              </a:rPr>
              <a:t>Distribution and Logistics</a:t>
            </a:r>
            <a:endParaRPr lang="en-US" sz="2000" b="1" dirty="0">
              <a:solidFill>
                <a:schemeClr val="bg1"/>
              </a:solidFill>
              <a:latin typeface="+mj-lt"/>
            </a:endParaRPr>
          </a:p>
        </p:txBody>
      </p:sp>
      <p:sp>
        <p:nvSpPr>
          <p:cNvPr id="17" name="TextBox 16">
            <a:extLst>
              <a:ext uri="{FF2B5EF4-FFF2-40B4-BE49-F238E27FC236}">
                <a16:creationId xmlns="" xmlns:a16="http://schemas.microsoft.com/office/drawing/2014/main" id="{822844F4-D8A0-0748-BA51-0A68BCCD3851}"/>
              </a:ext>
            </a:extLst>
          </p:cNvPr>
          <p:cNvSpPr txBox="1"/>
          <p:nvPr/>
        </p:nvSpPr>
        <p:spPr>
          <a:xfrm>
            <a:off x="3331103" y="3551523"/>
            <a:ext cx="2906565" cy="400110"/>
          </a:xfrm>
          <a:prstGeom prst="rect">
            <a:avLst/>
          </a:prstGeom>
          <a:noFill/>
        </p:spPr>
        <p:txBody>
          <a:bodyPr wrap="none" rtlCol="0" anchor="ctr">
            <a:spAutoFit/>
          </a:bodyPr>
          <a:lstStyle/>
          <a:p>
            <a:r>
              <a:rPr lang="en-IN" sz="2000" b="0" i="0" dirty="0">
                <a:solidFill>
                  <a:schemeClr val="bg1"/>
                </a:solidFill>
                <a:effectLst/>
                <a:latin typeface="Söhne"/>
              </a:rPr>
              <a:t>Established competitors</a:t>
            </a:r>
            <a:endParaRPr lang="en-US" sz="2000" b="1" dirty="0">
              <a:solidFill>
                <a:schemeClr val="bg1"/>
              </a:solidFill>
            </a:endParaRPr>
          </a:p>
        </p:txBody>
      </p:sp>
      <p:sp>
        <p:nvSpPr>
          <p:cNvPr id="18" name="TextBox 17">
            <a:extLst>
              <a:ext uri="{FF2B5EF4-FFF2-40B4-BE49-F238E27FC236}">
                <a16:creationId xmlns="" xmlns:a16="http://schemas.microsoft.com/office/drawing/2014/main" id="{DB2136AF-E82C-EABA-C25C-8680166A36B2}"/>
              </a:ext>
            </a:extLst>
          </p:cNvPr>
          <p:cNvSpPr txBox="1"/>
          <p:nvPr/>
        </p:nvSpPr>
        <p:spPr>
          <a:xfrm>
            <a:off x="3483916" y="4280495"/>
            <a:ext cx="2037737" cy="400110"/>
          </a:xfrm>
          <a:prstGeom prst="rect">
            <a:avLst/>
          </a:prstGeom>
          <a:noFill/>
        </p:spPr>
        <p:txBody>
          <a:bodyPr wrap="none" rtlCol="0" anchor="ctr">
            <a:spAutoFit/>
          </a:bodyPr>
          <a:lstStyle/>
          <a:p>
            <a:r>
              <a:rPr lang="en-IN" sz="2000" b="0" i="0" dirty="0">
                <a:solidFill>
                  <a:schemeClr val="bg1"/>
                </a:solidFill>
                <a:effectLst/>
                <a:latin typeface="Söhne"/>
              </a:rPr>
              <a:t>Cultural Barriers</a:t>
            </a:r>
            <a:endParaRPr lang="en-US" sz="2000" b="1" dirty="0">
              <a:solidFill>
                <a:schemeClr val="bg1"/>
              </a:solidFill>
            </a:endParaRPr>
          </a:p>
        </p:txBody>
      </p:sp>
      <p:sp>
        <p:nvSpPr>
          <p:cNvPr id="19" name="TextBox 18">
            <a:extLst>
              <a:ext uri="{FF2B5EF4-FFF2-40B4-BE49-F238E27FC236}">
                <a16:creationId xmlns="" xmlns:a16="http://schemas.microsoft.com/office/drawing/2014/main" id="{8E3B4417-7392-AC9A-160C-8D4EC6EB9448}"/>
              </a:ext>
            </a:extLst>
          </p:cNvPr>
          <p:cNvSpPr txBox="1"/>
          <p:nvPr/>
        </p:nvSpPr>
        <p:spPr>
          <a:xfrm>
            <a:off x="2532728" y="4904687"/>
            <a:ext cx="1996059" cy="400110"/>
          </a:xfrm>
          <a:prstGeom prst="rect">
            <a:avLst/>
          </a:prstGeom>
          <a:noFill/>
        </p:spPr>
        <p:txBody>
          <a:bodyPr wrap="none" rtlCol="0" anchor="ctr">
            <a:spAutoFit/>
          </a:bodyPr>
          <a:lstStyle/>
          <a:p>
            <a:r>
              <a:rPr lang="en-IN" sz="2000" b="0" i="0" dirty="0">
                <a:solidFill>
                  <a:schemeClr val="bg1"/>
                </a:solidFill>
                <a:effectLst/>
                <a:latin typeface="Söhne"/>
              </a:rPr>
              <a:t>Price Sensitivity</a:t>
            </a:r>
            <a:endParaRPr lang="en-US" sz="2000" b="1" dirty="0">
              <a:solidFill>
                <a:schemeClr val="bg1"/>
              </a:solidFill>
            </a:endParaRPr>
          </a:p>
        </p:txBody>
      </p:sp>
      <p:sp>
        <p:nvSpPr>
          <p:cNvPr id="20" name="Rectangle 19">
            <a:extLst>
              <a:ext uri="{FF2B5EF4-FFF2-40B4-BE49-F238E27FC236}">
                <a16:creationId xmlns="" xmlns:a16="http://schemas.microsoft.com/office/drawing/2014/main" id="{9880BAE9-A191-B428-8A14-F8BC0C2955BF}"/>
              </a:ext>
            </a:extLst>
          </p:cNvPr>
          <p:cNvSpPr/>
          <p:nvPr/>
        </p:nvSpPr>
        <p:spPr>
          <a:xfrm>
            <a:off x="7803301" y="1628545"/>
            <a:ext cx="3876600" cy="4288632"/>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342900" indent="-342900">
              <a:buFont typeface="+mj-lt"/>
              <a:buAutoNum type="arabicPeriod"/>
            </a:pPr>
            <a:r>
              <a:rPr lang="en-US" sz="1400" dirty="0">
                <a:solidFill>
                  <a:schemeClr val="tx1">
                    <a:lumMod val="65000"/>
                    <a:lumOff val="35000"/>
                  </a:schemeClr>
                </a:solidFill>
              </a:rPr>
              <a:t>The Indian nutrition market is heavily regulated and is subject to a number of legal obligations making it difficult for new competitors to enter the market</a:t>
            </a:r>
          </a:p>
          <a:p>
            <a:pPr marL="342900" indent="-342900">
              <a:buFont typeface="+mj-lt"/>
              <a:buAutoNum type="arabicPeriod"/>
            </a:pPr>
            <a:r>
              <a:rPr lang="en-US" sz="1400" dirty="0">
                <a:solidFill>
                  <a:schemeClr val="tx1">
                    <a:lumMod val="65000"/>
                    <a:lumOff val="35000"/>
                  </a:schemeClr>
                </a:solidFill>
              </a:rPr>
              <a:t>To set up reliable logistics and distribution system is a tough ask as the Indian Nutrition sector is extremely fragmented.</a:t>
            </a:r>
          </a:p>
          <a:p>
            <a:pPr marL="342900" indent="-342900">
              <a:buFont typeface="+mj-lt"/>
              <a:buAutoNum type="arabicPeriod"/>
            </a:pPr>
            <a:r>
              <a:rPr lang="en-US" sz="1400" dirty="0">
                <a:solidFill>
                  <a:schemeClr val="tx1">
                    <a:lumMod val="65000"/>
                    <a:lumOff val="35000"/>
                  </a:schemeClr>
                </a:solidFill>
              </a:rPr>
              <a:t>Established firms have a loyal client base, and well-established distribution networks, making it difficult for new competitors to compete. </a:t>
            </a:r>
          </a:p>
          <a:p>
            <a:pPr marL="342900" indent="-342900">
              <a:buFont typeface="+mj-lt"/>
              <a:buAutoNum type="arabicPeriod"/>
            </a:pPr>
            <a:r>
              <a:rPr lang="en-US" sz="1400" dirty="0">
                <a:solidFill>
                  <a:schemeClr val="tx1">
                    <a:lumMod val="65000"/>
                    <a:lumOff val="35000"/>
                  </a:schemeClr>
                </a:solidFill>
              </a:rPr>
              <a:t>Cultural and dietary traditions of the Indian population impacts the demand for nutritious items as many individuals are hesitant to change their eating patterns.</a:t>
            </a:r>
          </a:p>
          <a:p>
            <a:pPr marL="342900" indent="-342900">
              <a:buFont typeface="+mj-lt"/>
              <a:buAutoNum type="arabicPeriod"/>
            </a:pPr>
            <a:r>
              <a:rPr lang="en-US" sz="1400" dirty="0">
                <a:solidFill>
                  <a:schemeClr val="tx1">
                    <a:lumMod val="65000"/>
                    <a:lumOff val="35000"/>
                  </a:schemeClr>
                </a:solidFill>
              </a:rPr>
              <a:t>Many Indian consumers are unwilling to pay a premium price for nutritional items, which can make it difficult for companies to set competitive prices for their goods.</a:t>
            </a:r>
          </a:p>
        </p:txBody>
      </p:sp>
      <p:sp>
        <p:nvSpPr>
          <p:cNvPr id="22" name="Rectangle 21">
            <a:extLst>
              <a:ext uri="{FF2B5EF4-FFF2-40B4-BE49-F238E27FC236}">
                <a16:creationId xmlns="" xmlns:a16="http://schemas.microsoft.com/office/drawing/2014/main" id="{20A7C9C0-0176-916B-714F-A9DD31E347E5}"/>
              </a:ext>
            </a:extLst>
          </p:cNvPr>
          <p:cNvSpPr/>
          <p:nvPr/>
        </p:nvSpPr>
        <p:spPr>
          <a:xfrm>
            <a:off x="329411" y="6500106"/>
            <a:ext cx="10761311" cy="240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800" b="1" dirty="0">
                <a:solidFill>
                  <a:schemeClr val="tx1">
                    <a:lumMod val="65000"/>
                    <a:lumOff val="35000"/>
                  </a:schemeClr>
                </a:solidFill>
              </a:rPr>
              <a:t>Source(s)- </a:t>
            </a:r>
            <a:r>
              <a:rPr lang="en-IN" sz="800" b="1" dirty="0">
                <a:solidFill>
                  <a:schemeClr val="tx1">
                    <a:lumMod val="65000"/>
                    <a:lumOff val="35000"/>
                  </a:schemeClr>
                </a:solidFill>
                <a:hlinkClick r:id="rId3" tooltip="Click to open"/>
              </a:rPr>
              <a:t>Link1</a:t>
            </a:r>
            <a:r>
              <a:rPr lang="en-IN" sz="800" b="1" dirty="0">
                <a:solidFill>
                  <a:schemeClr val="tx1">
                    <a:lumMod val="65000"/>
                    <a:lumOff val="35000"/>
                  </a:schemeClr>
                </a:solidFill>
              </a:rPr>
              <a:t>, </a:t>
            </a:r>
            <a:r>
              <a:rPr lang="en-IN" sz="800" b="1" dirty="0">
                <a:solidFill>
                  <a:schemeClr val="tx1">
                    <a:lumMod val="65000"/>
                    <a:lumOff val="35000"/>
                  </a:schemeClr>
                </a:solidFill>
                <a:hlinkClick r:id="rId4" tooltip="Click to open"/>
              </a:rPr>
              <a:t>Link2</a:t>
            </a:r>
            <a:r>
              <a:rPr lang="en-IN" sz="800" b="1" dirty="0">
                <a:solidFill>
                  <a:schemeClr val="tx1">
                    <a:lumMod val="65000"/>
                    <a:lumOff val="35000"/>
                  </a:schemeClr>
                </a:solidFill>
              </a:rPr>
              <a:t>, </a:t>
            </a:r>
            <a:r>
              <a:rPr lang="en-IN" sz="800" b="1" dirty="0">
                <a:solidFill>
                  <a:schemeClr val="tx1">
                    <a:lumMod val="65000"/>
                    <a:lumOff val="35000"/>
                  </a:schemeClr>
                </a:solidFill>
                <a:hlinkClick r:id="rId5" tooltip="Click to open"/>
              </a:rPr>
              <a:t>Link3</a:t>
            </a:r>
            <a:r>
              <a:rPr lang="en-IN" sz="800" b="1" dirty="0">
                <a:solidFill>
                  <a:schemeClr val="tx1">
                    <a:lumMod val="65000"/>
                    <a:lumOff val="35000"/>
                  </a:schemeClr>
                </a:solidFill>
              </a:rPr>
              <a:t>, </a:t>
            </a:r>
            <a:r>
              <a:rPr lang="en-IN" sz="800" b="1" dirty="0">
                <a:solidFill>
                  <a:schemeClr val="tx1">
                    <a:lumMod val="65000"/>
                    <a:lumOff val="35000"/>
                  </a:schemeClr>
                </a:solidFill>
                <a:hlinkClick r:id="rId6" tooltip="Click to open"/>
              </a:rPr>
              <a:t>Link4</a:t>
            </a:r>
            <a:endParaRPr lang="en-IN" sz="1400" b="1" dirty="0">
              <a:solidFill>
                <a:schemeClr val="tx1">
                  <a:lumMod val="65000"/>
                  <a:lumOff val="35000"/>
                </a:schemeClr>
              </a:solidFill>
            </a:endParaRPr>
          </a:p>
        </p:txBody>
      </p:sp>
      <p:sp>
        <p:nvSpPr>
          <p:cNvPr id="24" name="TextBox 23">
            <a:extLst>
              <a:ext uri="{FF2B5EF4-FFF2-40B4-BE49-F238E27FC236}">
                <a16:creationId xmlns="" xmlns:a16="http://schemas.microsoft.com/office/drawing/2014/main" id="{140FFD2D-7807-ECCB-533E-AC37FB5BD67C}"/>
              </a:ext>
            </a:extLst>
          </p:cNvPr>
          <p:cNvSpPr txBox="1"/>
          <p:nvPr/>
        </p:nvSpPr>
        <p:spPr>
          <a:xfrm>
            <a:off x="329411" y="469885"/>
            <a:ext cx="10761311" cy="738664"/>
          </a:xfrm>
          <a:prstGeom prst="rect">
            <a:avLst/>
          </a:prstGeom>
          <a:noFill/>
        </p:spPr>
        <p:txBody>
          <a:bodyPr wrap="square" rtlCol="0">
            <a:spAutoFit/>
          </a:bodyPr>
          <a:lstStyle/>
          <a:p>
            <a:r>
              <a:rPr lang="en-US" sz="1400" b="1" dirty="0"/>
              <a:t>Due to regulations, competition, customer preferences, distribution issues, and pricing pressures, entering the adult nutrition industry in India might be difficult. Nonetheless, there is still a chance for new entrants to thrive by spotting market gaps, providing distinctive goods or formulas, and forming reliable alliances with suppliers and merchants.</a:t>
            </a:r>
            <a:endParaRPr lang="en-IN" sz="1400" b="1" dirty="0"/>
          </a:p>
        </p:txBody>
      </p:sp>
    </p:spTree>
    <p:extLst>
      <p:ext uri="{BB962C8B-B14F-4D97-AF65-F5344CB8AC3E}">
        <p14:creationId xmlns:p14="http://schemas.microsoft.com/office/powerpoint/2010/main" val="130645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Title 1"/>
          <p:cNvSpPr>
            <a:spLocks noGrp="1"/>
          </p:cNvSpPr>
          <p:nvPr>
            <p:ph type="title"/>
          </p:nvPr>
        </p:nvSpPr>
        <p:spPr>
          <a:xfrm>
            <a:off x="469830" y="253704"/>
            <a:ext cx="10515600" cy="523149"/>
          </a:xfrm>
        </p:spPr>
        <p:txBody>
          <a:bodyPr>
            <a:noAutofit/>
          </a:bodyPr>
          <a:lstStyle/>
          <a:p>
            <a:r>
              <a:rPr lang="en-US" sz="3200" b="1" dirty="0">
                <a:latin typeface="Arial" panose="020B0604020202020204" pitchFamily="34" charset="0"/>
                <a:cs typeface="Arial" panose="020B0604020202020204" pitchFamily="34" charset="0"/>
              </a:rPr>
              <a:t>Key Player Assessment</a:t>
            </a:r>
            <a:endParaRPr lang="en-IN" sz="3200" b="1" dirty="0">
              <a:latin typeface="Arial" panose="020B0604020202020204" pitchFamily="34" charset="0"/>
              <a:cs typeface="Arial" panose="020B0604020202020204" pitchFamily="34" charset="0"/>
            </a:endParaRPr>
          </a:p>
        </p:txBody>
      </p:sp>
      <p:grpSp>
        <p:nvGrpSpPr>
          <p:cNvPr id="25" name="Group 24"/>
          <p:cNvGrpSpPr/>
          <p:nvPr/>
        </p:nvGrpSpPr>
        <p:grpSpPr>
          <a:xfrm>
            <a:off x="289561" y="1117126"/>
            <a:ext cx="3642360" cy="5120640"/>
            <a:chOff x="590006" y="1071147"/>
            <a:chExt cx="4622074" cy="5525593"/>
          </a:xfrm>
        </p:grpSpPr>
        <p:grpSp>
          <p:nvGrpSpPr>
            <p:cNvPr id="22" name="Group 21"/>
            <p:cNvGrpSpPr/>
            <p:nvPr/>
          </p:nvGrpSpPr>
          <p:grpSpPr>
            <a:xfrm>
              <a:off x="590006" y="1071147"/>
              <a:ext cx="4622074" cy="5525593"/>
              <a:chOff x="590006" y="1071147"/>
              <a:chExt cx="4622074" cy="5525593"/>
            </a:xfrm>
          </p:grpSpPr>
          <p:sp>
            <p:nvSpPr>
              <p:cNvPr id="5" name="Rounded Rectangle 4"/>
              <p:cNvSpPr/>
              <p:nvPr/>
            </p:nvSpPr>
            <p:spPr>
              <a:xfrm>
                <a:off x="590006" y="1476101"/>
                <a:ext cx="4622074" cy="51206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10" name="Oval 9"/>
              <p:cNvSpPr/>
              <p:nvPr/>
            </p:nvSpPr>
            <p:spPr>
              <a:xfrm>
                <a:off x="2469967" y="1071147"/>
                <a:ext cx="862149" cy="74107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pic>
          <p:nvPicPr>
            <p:cNvPr id="1028" name="Picture 4" descr="Amway India: Complete Range of Health and Beauty Products On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263" y="1286686"/>
              <a:ext cx="721558" cy="378818"/>
            </a:xfrm>
            <a:prstGeom prst="rect">
              <a:avLst/>
            </a:prstGeom>
            <a:extLst>
              <a:ext uri="{909E8E84-426E-40DD-AFC4-6F175D3DCCD1}">
                <a14:hiddenFill xmlns:a14="http://schemas.microsoft.com/office/drawing/2010/main">
                  <a:solidFill>
                    <a:srgbClr val="FFFFFF"/>
                  </a:solidFill>
                </a14:hiddenFill>
              </a:ext>
            </a:extLst>
          </p:spPr>
          <p:style>
            <a:lnRef idx="1">
              <a:schemeClr val="accent4"/>
            </a:lnRef>
            <a:fillRef idx="2">
              <a:schemeClr val="accent4"/>
            </a:fillRef>
            <a:effectRef idx="1">
              <a:schemeClr val="accent4"/>
            </a:effectRef>
            <a:fontRef idx="minor">
              <a:schemeClr val="dk1"/>
            </a:fontRef>
          </p:style>
        </p:pic>
        <p:sp>
          <p:nvSpPr>
            <p:cNvPr id="23" name="TextBox 22"/>
            <p:cNvSpPr txBox="1"/>
            <p:nvPr/>
          </p:nvSpPr>
          <p:spPr>
            <a:xfrm>
              <a:off x="818763" y="2586889"/>
              <a:ext cx="4164555" cy="267353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spcAft>
                  <a:spcPts val="600"/>
                </a:spcAft>
              </a:pPr>
              <a:r>
                <a:rPr lang="en-US" sz="1400" b="1" dirty="0"/>
                <a:t>Amway India,</a:t>
              </a:r>
              <a:r>
                <a:rPr lang="en-US" sz="1400" dirty="0"/>
                <a:t> a wholly owned subsidiary of Amway was established in 1995, that has offerings in segments like </a:t>
              </a:r>
              <a:r>
                <a:rPr lang="en-US" sz="1400" b="1" dirty="0"/>
                <a:t>Nutrition, personal care, home care, skin care </a:t>
              </a:r>
              <a:r>
                <a:rPr lang="en-US" sz="1400" dirty="0"/>
                <a:t>and </a:t>
              </a:r>
              <a:r>
                <a:rPr lang="en-US" sz="1400" b="1" dirty="0"/>
                <a:t>consumer durables. </a:t>
              </a:r>
            </a:p>
            <a:p>
              <a:pPr algn="just">
                <a:spcAft>
                  <a:spcPts val="600"/>
                </a:spcAft>
              </a:pPr>
              <a:r>
                <a:rPr lang="en-US" sz="1400" b="1" dirty="0"/>
                <a:t>Business Models- </a:t>
              </a:r>
              <a:r>
                <a:rPr lang="en-US" sz="1400" dirty="0"/>
                <a:t>Nutrition, Beauty, Home &amp; living, Personal care</a:t>
              </a:r>
            </a:p>
            <a:p>
              <a:pPr algn="just">
                <a:spcAft>
                  <a:spcPts val="600"/>
                </a:spcAft>
              </a:pPr>
              <a:r>
                <a:rPr lang="en-US" sz="1400" b="1" dirty="0"/>
                <a:t>Revenue-</a:t>
              </a:r>
              <a:r>
                <a:rPr lang="en-US" sz="1400" dirty="0"/>
                <a:t> INR 500 Crore </a:t>
              </a:r>
            </a:p>
            <a:p>
              <a:pPr algn="just">
                <a:spcAft>
                  <a:spcPts val="600"/>
                </a:spcAft>
              </a:pPr>
              <a:r>
                <a:rPr lang="en-US" sz="1400" b="1" dirty="0"/>
                <a:t>Geographical Presence-</a:t>
              </a:r>
              <a:r>
                <a:rPr lang="en-US" sz="1400" dirty="0"/>
                <a:t> Presence in over 100 countries &amp; territories </a:t>
              </a:r>
            </a:p>
          </p:txBody>
        </p:sp>
      </p:grpSp>
      <p:grpSp>
        <p:nvGrpSpPr>
          <p:cNvPr id="35" name="Group 34"/>
          <p:cNvGrpSpPr/>
          <p:nvPr/>
        </p:nvGrpSpPr>
        <p:grpSpPr>
          <a:xfrm>
            <a:off x="4274820" y="1117126"/>
            <a:ext cx="3642360" cy="5120640"/>
            <a:chOff x="590006" y="1071147"/>
            <a:chExt cx="4622074" cy="5525593"/>
          </a:xfrm>
        </p:grpSpPr>
        <p:sp>
          <p:nvSpPr>
            <p:cNvPr id="38" name="Rounded Rectangle 37"/>
            <p:cNvSpPr/>
            <p:nvPr/>
          </p:nvSpPr>
          <p:spPr>
            <a:xfrm>
              <a:off x="590006" y="1476101"/>
              <a:ext cx="4622074" cy="512063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39" name="Oval 38"/>
            <p:cNvSpPr/>
            <p:nvPr/>
          </p:nvSpPr>
          <p:spPr>
            <a:xfrm>
              <a:off x="2469967" y="1071147"/>
              <a:ext cx="862149" cy="74107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grpSp>
      <p:pic>
        <p:nvPicPr>
          <p:cNvPr id="20" name="Picture 19"/>
          <p:cNvPicPr>
            <a:picLocks noChangeAspect="1"/>
          </p:cNvPicPr>
          <p:nvPr/>
        </p:nvPicPr>
        <p:blipFill>
          <a:blip r:embed="rId4" cstate="print"/>
          <a:stretch>
            <a:fillRect/>
          </a:stretch>
        </p:blipFill>
        <p:spPr>
          <a:xfrm>
            <a:off x="5872438" y="1240470"/>
            <a:ext cx="447123" cy="479899"/>
          </a:xfrm>
          <a:prstGeom prst="rect">
            <a:avLst/>
          </a:prstGeom>
        </p:spPr>
      </p:pic>
      <p:grpSp>
        <p:nvGrpSpPr>
          <p:cNvPr id="41" name="Group 40"/>
          <p:cNvGrpSpPr/>
          <p:nvPr/>
        </p:nvGrpSpPr>
        <p:grpSpPr>
          <a:xfrm>
            <a:off x="8233410" y="1117126"/>
            <a:ext cx="3642360" cy="5120640"/>
            <a:chOff x="8233410" y="1102848"/>
            <a:chExt cx="3642360" cy="5120640"/>
          </a:xfrm>
        </p:grpSpPr>
        <p:grpSp>
          <p:nvGrpSpPr>
            <p:cNvPr id="29" name="Group 28"/>
            <p:cNvGrpSpPr/>
            <p:nvPr/>
          </p:nvGrpSpPr>
          <p:grpSpPr>
            <a:xfrm>
              <a:off x="8233410" y="1102848"/>
              <a:ext cx="3642360" cy="5120640"/>
              <a:chOff x="590006" y="1071147"/>
              <a:chExt cx="4622074" cy="5525593"/>
            </a:xfrm>
          </p:grpSpPr>
          <p:sp>
            <p:nvSpPr>
              <p:cNvPr id="32" name="Rounded Rectangle 31"/>
              <p:cNvSpPr/>
              <p:nvPr/>
            </p:nvSpPr>
            <p:spPr>
              <a:xfrm>
                <a:off x="590006" y="1476101"/>
                <a:ext cx="4622074" cy="512063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33" name="Oval 32"/>
              <p:cNvSpPr/>
              <p:nvPr/>
            </p:nvSpPr>
            <p:spPr>
              <a:xfrm>
                <a:off x="2469967" y="1071147"/>
                <a:ext cx="862149" cy="74107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grpSp>
        <p:pic>
          <p:nvPicPr>
            <p:cNvPr id="40" name="Picture 39"/>
            <p:cNvPicPr>
              <a:picLocks noChangeAspect="1"/>
            </p:cNvPicPr>
            <p:nvPr/>
          </p:nvPicPr>
          <p:blipFill rotWithShape="1">
            <a:blip r:embed="rId5" cstate="print"/>
            <a:srcRect l="6327" t="3513" r="4149" b="4575"/>
            <a:stretch/>
          </p:blipFill>
          <p:spPr>
            <a:xfrm>
              <a:off x="9830467" y="1228752"/>
              <a:ext cx="462499" cy="442350"/>
            </a:xfrm>
            <a:prstGeom prst="rect">
              <a:avLst/>
            </a:prstGeom>
          </p:spPr>
          <p:style>
            <a:lnRef idx="1">
              <a:schemeClr val="accent6"/>
            </a:lnRef>
            <a:fillRef idx="2">
              <a:schemeClr val="accent6"/>
            </a:fillRef>
            <a:effectRef idx="1">
              <a:schemeClr val="accent6"/>
            </a:effectRef>
            <a:fontRef idx="minor">
              <a:schemeClr val="dk1"/>
            </a:fontRef>
          </p:style>
        </p:pic>
      </p:grpSp>
      <p:sp>
        <p:nvSpPr>
          <p:cNvPr id="43" name="Rounded Rectangle 42"/>
          <p:cNvSpPr/>
          <p:nvPr/>
        </p:nvSpPr>
        <p:spPr>
          <a:xfrm>
            <a:off x="1180650" y="2239900"/>
            <a:ext cx="1860178" cy="283932"/>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Company Overview</a:t>
            </a:r>
            <a:endParaRPr lang="en-IN" sz="1400" b="1" dirty="0"/>
          </a:p>
        </p:txBody>
      </p:sp>
      <p:sp>
        <p:nvSpPr>
          <p:cNvPr id="45" name="Rounded Rectangle 44"/>
          <p:cNvSpPr/>
          <p:nvPr/>
        </p:nvSpPr>
        <p:spPr>
          <a:xfrm>
            <a:off x="5183111" y="2245384"/>
            <a:ext cx="1860178" cy="283932"/>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Company Overview</a:t>
            </a:r>
            <a:endParaRPr lang="en-IN" sz="1400" b="1" dirty="0"/>
          </a:p>
        </p:txBody>
      </p:sp>
      <p:sp>
        <p:nvSpPr>
          <p:cNvPr id="46" name="Rounded Rectangle 45"/>
          <p:cNvSpPr/>
          <p:nvPr/>
        </p:nvSpPr>
        <p:spPr>
          <a:xfrm>
            <a:off x="9146617" y="2172654"/>
            <a:ext cx="1860178" cy="283932"/>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Company Overview</a:t>
            </a:r>
            <a:endParaRPr lang="en-IN" sz="1400" b="1" dirty="0"/>
          </a:p>
        </p:txBody>
      </p:sp>
      <p:sp>
        <p:nvSpPr>
          <p:cNvPr id="47" name="TextBox 46"/>
          <p:cNvSpPr txBox="1"/>
          <p:nvPr/>
        </p:nvSpPr>
        <p:spPr>
          <a:xfrm>
            <a:off x="4417510" y="2674827"/>
            <a:ext cx="3356975" cy="2477601"/>
          </a:xfrm>
          <a:prstGeom prst="rect">
            <a:avLst/>
          </a:prstGeom>
          <a:noFill/>
        </p:spPr>
        <p:txBody>
          <a:bodyPr wrap="square" rtlCol="0">
            <a:spAutoFit/>
          </a:bodyPr>
          <a:lstStyle/>
          <a:p>
            <a:pPr algn="just">
              <a:spcAft>
                <a:spcPts val="600"/>
              </a:spcAft>
            </a:pPr>
            <a:r>
              <a:rPr lang="en-US" sz="1400" b="1" dirty="0"/>
              <a:t>Dabur India Limited </a:t>
            </a:r>
            <a:r>
              <a:rPr lang="en-US" sz="1400" dirty="0"/>
              <a:t>headquartered in Ghaziabad, has its portfolio established in </a:t>
            </a:r>
            <a:r>
              <a:rPr lang="en-US" sz="1400" b="1" dirty="0"/>
              <a:t>Ayurvedic products and Natural Health Care</a:t>
            </a:r>
            <a:r>
              <a:rPr lang="en-US" sz="1400" dirty="0"/>
              <a:t>. Company that has a portfolio of over 250 Herbal and Ayurvedic products.</a:t>
            </a:r>
          </a:p>
          <a:p>
            <a:pPr algn="just">
              <a:spcAft>
                <a:spcPts val="600"/>
              </a:spcAft>
            </a:pPr>
            <a:r>
              <a:rPr lang="en-US" sz="1400" b="1" dirty="0"/>
              <a:t>Business Models- </a:t>
            </a:r>
            <a:r>
              <a:rPr lang="en-US" sz="1400" dirty="0"/>
              <a:t>Hair Care, Oral Care, Health Care, Skin Care, Home Care and Food &amp;Beverages</a:t>
            </a:r>
          </a:p>
          <a:p>
            <a:pPr algn="just">
              <a:spcAft>
                <a:spcPts val="600"/>
              </a:spcAft>
            </a:pPr>
            <a:r>
              <a:rPr lang="en-US" sz="1400" b="1" dirty="0"/>
              <a:t>Revenue-</a:t>
            </a:r>
            <a:r>
              <a:rPr lang="en-US" sz="1400" dirty="0"/>
              <a:t>  INR 2,783 Crore</a:t>
            </a:r>
          </a:p>
          <a:p>
            <a:pPr algn="just">
              <a:spcAft>
                <a:spcPts val="600"/>
              </a:spcAft>
            </a:pPr>
            <a:r>
              <a:rPr lang="en-US" sz="1400" b="1" dirty="0"/>
              <a:t>Geographical Presence-</a:t>
            </a:r>
            <a:r>
              <a:rPr lang="en-US" sz="1400" dirty="0"/>
              <a:t>  India</a:t>
            </a:r>
          </a:p>
        </p:txBody>
      </p:sp>
      <p:sp>
        <p:nvSpPr>
          <p:cNvPr id="48" name="TextBox 47"/>
          <p:cNvSpPr txBox="1"/>
          <p:nvPr/>
        </p:nvSpPr>
        <p:spPr>
          <a:xfrm>
            <a:off x="8373166" y="2624864"/>
            <a:ext cx="3407080" cy="2477601"/>
          </a:xfrm>
          <a:prstGeom prst="rect">
            <a:avLst/>
          </a:prstGeom>
          <a:noFill/>
        </p:spPr>
        <p:txBody>
          <a:bodyPr wrap="square" rtlCol="0">
            <a:spAutoFit/>
          </a:bodyPr>
          <a:lstStyle/>
          <a:p>
            <a:pPr algn="just">
              <a:spcAft>
                <a:spcPts val="600"/>
              </a:spcAft>
            </a:pPr>
            <a:r>
              <a:rPr lang="en-US" sz="1400" dirty="0"/>
              <a:t>Established in 1995, </a:t>
            </a:r>
            <a:r>
              <a:rPr lang="en-US" sz="1400" b="1" dirty="0"/>
              <a:t>Herbalife </a:t>
            </a:r>
            <a:r>
              <a:rPr lang="en-US" sz="1400" dirty="0"/>
              <a:t>is nutrition company that offers </a:t>
            </a:r>
            <a:r>
              <a:rPr lang="en-US" sz="1400" b="1" dirty="0"/>
              <a:t>weight management, energy &amp; fitness</a:t>
            </a:r>
            <a:r>
              <a:rPr lang="en-US" sz="1400" dirty="0"/>
              <a:t> and other nutritional products</a:t>
            </a:r>
          </a:p>
          <a:p>
            <a:pPr algn="just">
              <a:spcAft>
                <a:spcPts val="600"/>
              </a:spcAft>
            </a:pPr>
            <a:r>
              <a:rPr lang="en-US" sz="1400" b="1" dirty="0"/>
              <a:t>Business Models- </a:t>
            </a:r>
            <a:r>
              <a:rPr lang="en-US" sz="1400" dirty="0"/>
              <a:t>Vritilife Ayurvedic Nutrition, Weight Management, Energy &amp; Fitness, Targeted Nutrition</a:t>
            </a:r>
          </a:p>
          <a:p>
            <a:pPr algn="just">
              <a:spcAft>
                <a:spcPts val="600"/>
              </a:spcAft>
            </a:pPr>
            <a:r>
              <a:rPr lang="en-US" sz="1400" b="1" dirty="0"/>
              <a:t>Revenue-</a:t>
            </a:r>
            <a:r>
              <a:rPr lang="en-US" sz="1400" dirty="0"/>
              <a:t>  Over INR 500 Crore</a:t>
            </a:r>
          </a:p>
          <a:p>
            <a:pPr algn="just">
              <a:spcAft>
                <a:spcPts val="600"/>
              </a:spcAft>
            </a:pPr>
            <a:r>
              <a:rPr lang="en-US" sz="1400" b="1" dirty="0"/>
              <a:t>Geographical Presence-</a:t>
            </a:r>
            <a:r>
              <a:rPr lang="en-US" sz="1400" dirty="0"/>
              <a:t> North America, Latin America EMEA, Asia Pacific </a:t>
            </a:r>
          </a:p>
        </p:txBody>
      </p:sp>
      <p:sp>
        <p:nvSpPr>
          <p:cNvPr id="3" name="Rectangle 2">
            <a:extLst>
              <a:ext uri="{FF2B5EF4-FFF2-40B4-BE49-F238E27FC236}">
                <a16:creationId xmlns="" xmlns:a16="http://schemas.microsoft.com/office/drawing/2014/main" id="{6125A448-7E04-8AE7-4156-2E7A4406D5CE}"/>
              </a:ext>
            </a:extLst>
          </p:cNvPr>
          <p:cNvSpPr/>
          <p:nvPr/>
        </p:nvSpPr>
        <p:spPr>
          <a:xfrm>
            <a:off x="346974" y="6426801"/>
            <a:ext cx="10761311" cy="240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IN" sz="800" b="1" dirty="0">
                <a:solidFill>
                  <a:schemeClr val="tx1">
                    <a:lumMod val="65000"/>
                    <a:lumOff val="35000"/>
                  </a:schemeClr>
                </a:solidFill>
              </a:rPr>
              <a:t>Source(s)- </a:t>
            </a:r>
            <a:r>
              <a:rPr lang="en-IN" sz="800" b="1" dirty="0">
                <a:solidFill>
                  <a:schemeClr val="tx1">
                    <a:lumMod val="65000"/>
                    <a:lumOff val="35000"/>
                  </a:schemeClr>
                </a:solidFill>
                <a:hlinkClick r:id="rId6" tooltip="Click to open"/>
              </a:rPr>
              <a:t>Link1</a:t>
            </a:r>
            <a:r>
              <a:rPr lang="en-IN" sz="800" b="1" dirty="0">
                <a:solidFill>
                  <a:schemeClr val="tx1">
                    <a:lumMod val="65000"/>
                    <a:lumOff val="35000"/>
                  </a:schemeClr>
                </a:solidFill>
              </a:rPr>
              <a:t>,</a:t>
            </a:r>
            <a:r>
              <a:rPr lang="en-US" sz="800" dirty="0">
                <a:solidFill>
                  <a:schemeClr val="bg1"/>
                </a:solidFill>
              </a:rPr>
              <a:t> </a:t>
            </a:r>
            <a:r>
              <a:rPr lang="en-US" sz="800" dirty="0">
                <a:solidFill>
                  <a:schemeClr val="bg1"/>
                </a:solidFill>
                <a:hlinkClick r:id="rId7" tooltip="Click to open"/>
              </a:rPr>
              <a:t>Amway, </a:t>
            </a:r>
            <a:r>
              <a:rPr lang="en-US" sz="800" dirty="0">
                <a:solidFill>
                  <a:schemeClr val="bg1"/>
                </a:solidFill>
                <a:hlinkClick r:id="rId8" tooltip="Click to open"/>
              </a:rPr>
              <a:t>Dabur</a:t>
            </a:r>
            <a:r>
              <a:rPr lang="en-US" sz="800" dirty="0">
                <a:solidFill>
                  <a:schemeClr val="bg1"/>
                </a:solidFill>
              </a:rPr>
              <a:t>, </a:t>
            </a:r>
            <a:r>
              <a:rPr lang="en-US" sz="800" dirty="0">
                <a:solidFill>
                  <a:schemeClr val="bg1"/>
                </a:solidFill>
                <a:hlinkClick r:id="rId9" tooltip="Click to open"/>
              </a:rPr>
              <a:t>Herbalife</a:t>
            </a:r>
            <a:r>
              <a:rPr lang="en-IN" sz="800" b="1" dirty="0">
                <a:solidFill>
                  <a:schemeClr val="tx1">
                    <a:lumMod val="65000"/>
                    <a:lumOff val="35000"/>
                  </a:schemeClr>
                </a:solidFill>
              </a:rPr>
              <a:t> </a:t>
            </a:r>
            <a:r>
              <a:rPr lang="en-IN" sz="1400" b="1" dirty="0">
                <a:solidFill>
                  <a:schemeClr val="tx1">
                    <a:lumMod val="65000"/>
                    <a:lumOff val="35000"/>
                  </a:schemeClr>
                </a:solidFill>
              </a:rPr>
              <a:t> </a:t>
            </a:r>
          </a:p>
        </p:txBody>
      </p:sp>
    </p:spTree>
    <p:extLst>
      <p:ext uri="{BB962C8B-B14F-4D97-AF65-F5344CB8AC3E}">
        <p14:creationId xmlns:p14="http://schemas.microsoft.com/office/powerpoint/2010/main" val="192259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Green Food Health E-commerce Literary Healthy Powerpoint Background For  Free Download - Slidesdocs"/>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2" name="Title 1"/>
          <p:cNvSpPr>
            <a:spLocks noGrp="1"/>
          </p:cNvSpPr>
          <p:nvPr>
            <p:ph type="title"/>
          </p:nvPr>
        </p:nvSpPr>
        <p:spPr>
          <a:xfrm>
            <a:off x="469830" y="253704"/>
            <a:ext cx="10515600" cy="523149"/>
          </a:xfrm>
        </p:spPr>
        <p:txBody>
          <a:bodyPr>
            <a:noAutofit/>
          </a:bodyPr>
          <a:lstStyle/>
          <a:p>
            <a:r>
              <a:rPr lang="en-US" sz="3200" b="1" dirty="0">
                <a:latin typeface="Arial" panose="020B0604020202020204" pitchFamily="34" charset="0"/>
                <a:cs typeface="Arial" panose="020B0604020202020204" pitchFamily="34" charset="0"/>
              </a:rPr>
              <a:t>Key Collaborations</a:t>
            </a:r>
            <a:endParaRPr lang="en-IN" sz="3200" b="1" dirty="0">
              <a:latin typeface="Arial" panose="020B0604020202020204" pitchFamily="34" charset="0"/>
              <a:cs typeface="Arial" panose="020B0604020202020204" pitchFamily="34" charset="0"/>
            </a:endParaRPr>
          </a:p>
        </p:txBody>
      </p:sp>
      <p:sp>
        <p:nvSpPr>
          <p:cNvPr id="44" name="TextBox 43"/>
          <p:cNvSpPr txBox="1"/>
          <p:nvPr/>
        </p:nvSpPr>
        <p:spPr>
          <a:xfrm>
            <a:off x="469830" y="6491857"/>
            <a:ext cx="4746184" cy="246221"/>
          </a:xfrm>
          <a:prstGeom prst="rect">
            <a:avLst/>
          </a:prstGeom>
          <a:noFill/>
        </p:spPr>
        <p:txBody>
          <a:bodyPr wrap="square" rtlCol="0">
            <a:spAutoFit/>
          </a:bodyPr>
          <a:lstStyle/>
          <a:p>
            <a:r>
              <a:rPr lang="en-US" sz="1000" dirty="0"/>
              <a:t>Sources:- </a:t>
            </a:r>
            <a:r>
              <a:rPr lang="en-US" sz="1000" dirty="0">
                <a:hlinkClick r:id="rId3"/>
              </a:rPr>
              <a:t>Link1</a:t>
            </a:r>
            <a:r>
              <a:rPr lang="en-US" sz="1000" dirty="0"/>
              <a:t>, </a:t>
            </a:r>
            <a:r>
              <a:rPr lang="en-US" sz="1000" dirty="0">
                <a:hlinkClick r:id="rId4"/>
              </a:rPr>
              <a:t>Link2</a:t>
            </a:r>
            <a:r>
              <a:rPr lang="en-US" sz="1000" dirty="0"/>
              <a:t>, </a:t>
            </a:r>
            <a:r>
              <a:rPr lang="en-US" sz="1000" dirty="0">
                <a:hlinkClick r:id="rId5"/>
              </a:rPr>
              <a:t>Link3</a:t>
            </a:r>
            <a:endParaRPr lang="en-IN" sz="1000" dirty="0"/>
          </a:p>
        </p:txBody>
      </p:sp>
      <p:sp>
        <p:nvSpPr>
          <p:cNvPr id="3" name="Rounded Rectangle 2"/>
          <p:cNvSpPr/>
          <p:nvPr/>
        </p:nvSpPr>
        <p:spPr>
          <a:xfrm>
            <a:off x="599607" y="1338199"/>
            <a:ext cx="2128603" cy="1554904"/>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9473785" y="3078690"/>
            <a:ext cx="2128603" cy="1554904"/>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99607" y="4729826"/>
            <a:ext cx="2128603" cy="1554904"/>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 Diagonal Corner Rectangle 13"/>
          <p:cNvSpPr/>
          <p:nvPr/>
        </p:nvSpPr>
        <p:spPr>
          <a:xfrm>
            <a:off x="2842922" y="1452479"/>
            <a:ext cx="8759466" cy="1326343"/>
          </a:xfrm>
          <a:prstGeom prst="round2Diag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just"/>
            <a:r>
              <a:rPr lang="en-US" sz="1400" dirty="0">
                <a:solidFill>
                  <a:schemeClr val="tx1"/>
                </a:solidFill>
              </a:rPr>
              <a:t>The </a:t>
            </a:r>
            <a:r>
              <a:rPr lang="en-US" sz="1400" b="1" dirty="0">
                <a:solidFill>
                  <a:schemeClr val="tx1"/>
                </a:solidFill>
              </a:rPr>
              <a:t>Board of Control for Cricket in India (BCCI) </a:t>
            </a:r>
            <a:r>
              <a:rPr lang="en-US" sz="1400" dirty="0">
                <a:solidFill>
                  <a:schemeClr val="tx1"/>
                </a:solidFill>
              </a:rPr>
              <a:t>has signed Herbalife Nutrition Limited as its partner for the Tata </a:t>
            </a:r>
            <a:r>
              <a:rPr lang="en-US" sz="1400" b="1" dirty="0">
                <a:solidFill>
                  <a:schemeClr val="tx1"/>
                </a:solidFill>
              </a:rPr>
              <a:t>Indian Premier League (IPL) </a:t>
            </a:r>
            <a:r>
              <a:rPr lang="en-US" sz="1400" dirty="0">
                <a:solidFill>
                  <a:schemeClr val="tx1"/>
                </a:solidFill>
              </a:rPr>
              <a:t>for its </a:t>
            </a:r>
            <a:r>
              <a:rPr lang="en-US" sz="1400" dirty="0" smtClean="0">
                <a:solidFill>
                  <a:schemeClr val="tx1"/>
                </a:solidFill>
              </a:rPr>
              <a:t> </a:t>
            </a:r>
            <a:r>
              <a:rPr lang="en-US" sz="1400" dirty="0">
                <a:solidFill>
                  <a:schemeClr val="tx1"/>
                </a:solidFill>
              </a:rPr>
              <a:t>season, </a:t>
            </a:r>
            <a:r>
              <a:rPr lang="en-US" sz="1400" dirty="0" smtClean="0">
                <a:solidFill>
                  <a:schemeClr val="tx1"/>
                </a:solidFill>
              </a:rPr>
              <a:t>2024. </a:t>
            </a:r>
            <a:r>
              <a:rPr lang="en-US" sz="1400" dirty="0">
                <a:solidFill>
                  <a:schemeClr val="tx1"/>
                </a:solidFill>
              </a:rPr>
              <a:t>This will help in its expansion in tier 2 and tier 3 cities in India. Herbalife also partnered with </a:t>
            </a:r>
            <a:r>
              <a:rPr lang="en-US" sz="1400" b="1" dirty="0">
                <a:solidFill>
                  <a:schemeClr val="tx1"/>
                </a:solidFill>
              </a:rPr>
              <a:t>Magic Bus India Foundation </a:t>
            </a:r>
            <a:r>
              <a:rPr lang="en-US" sz="1400" dirty="0">
                <a:solidFill>
                  <a:schemeClr val="tx1"/>
                </a:solidFill>
              </a:rPr>
              <a:t>to support the development of 3,000 children in Bengaluru, Chennai and Pune through sports and education. The company has also announced partnership with international women’s cricket sensation</a:t>
            </a:r>
            <a:r>
              <a:rPr lang="en-US" sz="1400" b="1" dirty="0">
                <a:solidFill>
                  <a:schemeClr val="tx1"/>
                </a:solidFill>
              </a:rPr>
              <a:t>, Smriti Mandhana </a:t>
            </a:r>
            <a:r>
              <a:rPr lang="en-US" sz="1400" dirty="0">
                <a:solidFill>
                  <a:schemeClr val="tx1"/>
                </a:solidFill>
              </a:rPr>
              <a:t>as a nutrition sponsor.</a:t>
            </a:r>
            <a:endParaRPr lang="en-IN" sz="1400" dirty="0">
              <a:solidFill>
                <a:schemeClr val="tx1"/>
              </a:solidFill>
            </a:endParaRPr>
          </a:p>
        </p:txBody>
      </p:sp>
      <p:sp>
        <p:nvSpPr>
          <p:cNvPr id="42" name="Round Diagonal Corner Rectangle 41"/>
          <p:cNvSpPr/>
          <p:nvPr/>
        </p:nvSpPr>
        <p:spPr>
          <a:xfrm>
            <a:off x="599607" y="3214511"/>
            <a:ext cx="8759466" cy="1326343"/>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400" b="1" dirty="0">
                <a:solidFill>
                  <a:schemeClr val="tx1"/>
                </a:solidFill>
              </a:rPr>
              <a:t>Indian Oil Corporation </a:t>
            </a:r>
            <a:r>
              <a:rPr lang="en-US" sz="1400" dirty="0">
                <a:solidFill>
                  <a:schemeClr val="tx1"/>
                </a:solidFill>
              </a:rPr>
              <a:t>has partnered with </a:t>
            </a:r>
            <a:r>
              <a:rPr lang="en-US" sz="1400" b="1" dirty="0">
                <a:solidFill>
                  <a:schemeClr val="tx1"/>
                </a:solidFill>
              </a:rPr>
              <a:t>Dabur</a:t>
            </a:r>
            <a:r>
              <a:rPr lang="en-US" sz="1400" dirty="0">
                <a:solidFill>
                  <a:schemeClr val="tx1"/>
                </a:solidFill>
              </a:rPr>
              <a:t> as retail business partners to assist Dabur in selling the its whole line of products directly to cooking gas customers through their network of delivery employees. This partnership will provide direct access to around 14 crore LPG consumer households. The company also entered into the </a:t>
            </a:r>
            <a:r>
              <a:rPr lang="en-US" sz="1400" b="1" dirty="0">
                <a:solidFill>
                  <a:schemeClr val="tx1"/>
                </a:solidFill>
              </a:rPr>
              <a:t>health food drink market </a:t>
            </a:r>
            <a:r>
              <a:rPr lang="en-US" sz="1400" dirty="0">
                <a:solidFill>
                  <a:schemeClr val="tx1"/>
                </a:solidFill>
              </a:rPr>
              <a:t>in 2021 with the launch </a:t>
            </a:r>
            <a:r>
              <a:rPr lang="en-US" sz="1400" b="1" dirty="0">
                <a:solidFill>
                  <a:schemeClr val="tx1"/>
                </a:solidFill>
              </a:rPr>
              <a:t>"Dabur Vita," </a:t>
            </a:r>
            <a:r>
              <a:rPr lang="en-US" sz="1400" dirty="0">
                <a:solidFill>
                  <a:schemeClr val="tx1"/>
                </a:solidFill>
              </a:rPr>
              <a:t>claiming to have a combination of more than 30 herbs, including Ashwagandha, Giloy, and Brahmi, which is scientifically backed and helps improve immunity in children</a:t>
            </a:r>
            <a:endParaRPr lang="en-IN" sz="1400" dirty="0">
              <a:solidFill>
                <a:schemeClr val="tx1"/>
              </a:solidFill>
            </a:endParaRPr>
          </a:p>
        </p:txBody>
      </p:sp>
      <p:sp>
        <p:nvSpPr>
          <p:cNvPr id="50" name="Round Diagonal Corner Rectangle 49"/>
          <p:cNvSpPr/>
          <p:nvPr/>
        </p:nvSpPr>
        <p:spPr>
          <a:xfrm>
            <a:off x="2891359" y="4844106"/>
            <a:ext cx="8759466" cy="1326343"/>
          </a:xfrm>
          <a:prstGeom prst="round2DiagRect">
            <a:avLst/>
          </a:prstGeom>
          <a:ln/>
        </p:spPr>
        <p:style>
          <a:lnRef idx="3">
            <a:schemeClr val="lt1"/>
          </a:lnRef>
          <a:fillRef idx="1">
            <a:schemeClr val="accent6"/>
          </a:fillRef>
          <a:effectRef idx="1">
            <a:schemeClr val="accent6"/>
          </a:effectRef>
          <a:fontRef idx="minor">
            <a:schemeClr val="lt1"/>
          </a:fontRef>
        </p:style>
        <p:txBody>
          <a:bodyPr rtlCol="0" anchor="ctr"/>
          <a:lstStyle/>
          <a:p>
            <a:pPr algn="just"/>
            <a:r>
              <a:rPr lang="en-US" sz="1400" b="1" dirty="0">
                <a:solidFill>
                  <a:schemeClr val="tx1"/>
                </a:solidFill>
              </a:rPr>
              <a:t>ITC's B Natural </a:t>
            </a:r>
            <a:r>
              <a:rPr lang="en-US" sz="1400" dirty="0">
                <a:solidFill>
                  <a:schemeClr val="tx1"/>
                </a:solidFill>
              </a:rPr>
              <a:t>and </a:t>
            </a:r>
            <a:r>
              <a:rPr lang="en-US" sz="1400" b="1" dirty="0">
                <a:solidFill>
                  <a:schemeClr val="tx1"/>
                </a:solidFill>
              </a:rPr>
              <a:t>Amway India </a:t>
            </a:r>
            <a:r>
              <a:rPr lang="en-US" sz="1400" dirty="0">
                <a:solidFill>
                  <a:schemeClr val="tx1"/>
                </a:solidFill>
              </a:rPr>
              <a:t>formed a strategic alliance in the year 2020 to launch an immunity-promoting fruit beverage line </a:t>
            </a:r>
            <a:r>
              <a:rPr lang="en-US" sz="1400" b="1" dirty="0">
                <a:solidFill>
                  <a:schemeClr val="tx1"/>
                </a:solidFill>
              </a:rPr>
              <a:t>B Natural+ </a:t>
            </a:r>
            <a:r>
              <a:rPr lang="en-US" sz="1400" dirty="0">
                <a:solidFill>
                  <a:schemeClr val="tx1"/>
                </a:solidFill>
              </a:rPr>
              <a:t>in order to respond to customers' growing concerns about health and hygiene. Given the current health crisis induced by the</a:t>
            </a:r>
            <a:r>
              <a:rPr lang="en-US" sz="1400" b="1" dirty="0">
                <a:solidFill>
                  <a:schemeClr val="tx1"/>
                </a:solidFill>
              </a:rPr>
              <a:t> Covid-19 pandemic, </a:t>
            </a:r>
            <a:r>
              <a:rPr lang="en-US" sz="1400" dirty="0">
                <a:solidFill>
                  <a:schemeClr val="tx1"/>
                </a:solidFill>
              </a:rPr>
              <a:t>ensuring the family's immunity has become a top priority for consumers. Amway India is anticipated to expand the market penetration of these </a:t>
            </a:r>
            <a:r>
              <a:rPr lang="en-US" sz="1400" b="1" dirty="0">
                <a:solidFill>
                  <a:schemeClr val="tx1"/>
                </a:solidFill>
              </a:rPr>
              <a:t>immunity-based products</a:t>
            </a:r>
            <a:r>
              <a:rPr lang="en-US" sz="1400" dirty="0">
                <a:solidFill>
                  <a:schemeClr val="tx1"/>
                </a:solidFill>
              </a:rPr>
              <a:t> in India as part of the cooperation. </a:t>
            </a:r>
            <a:endParaRPr lang="en-IN" sz="1400" dirty="0">
              <a:solidFill>
                <a:schemeClr val="tx1"/>
              </a:solidFill>
            </a:endParaRPr>
          </a:p>
        </p:txBody>
      </p:sp>
      <p:pic>
        <p:nvPicPr>
          <p:cNvPr id="15" name="Picture 14"/>
          <p:cNvPicPr>
            <a:picLocks noChangeAspect="1"/>
          </p:cNvPicPr>
          <p:nvPr/>
        </p:nvPicPr>
        <p:blipFill>
          <a:blip r:embed="rId6" cstate="print"/>
          <a:stretch>
            <a:fillRect/>
          </a:stretch>
        </p:blipFill>
        <p:spPr>
          <a:xfrm>
            <a:off x="671035" y="1659790"/>
            <a:ext cx="965498" cy="875416"/>
          </a:xfrm>
          <a:prstGeom prst="rect">
            <a:avLst/>
          </a:prstGeom>
        </p:spPr>
      </p:pic>
      <p:pic>
        <p:nvPicPr>
          <p:cNvPr id="17" name="Picture 16"/>
          <p:cNvPicPr>
            <a:picLocks noChangeAspect="1"/>
          </p:cNvPicPr>
          <p:nvPr/>
        </p:nvPicPr>
        <p:blipFill rotWithShape="1">
          <a:blip r:embed="rId7" cstate="print"/>
          <a:srcRect l="8400"/>
          <a:stretch/>
        </p:blipFill>
        <p:spPr>
          <a:xfrm>
            <a:off x="1663908" y="1571023"/>
            <a:ext cx="997755" cy="1089253"/>
          </a:xfrm>
          <a:prstGeom prst="rect">
            <a:avLst/>
          </a:prstGeom>
        </p:spPr>
      </p:pic>
      <p:pic>
        <p:nvPicPr>
          <p:cNvPr id="18" name="Picture 17"/>
          <p:cNvPicPr>
            <a:picLocks noChangeAspect="1"/>
          </p:cNvPicPr>
          <p:nvPr/>
        </p:nvPicPr>
        <p:blipFill rotWithShape="1">
          <a:blip r:embed="rId8" cstate="print"/>
          <a:srcRect l="25752" r="23887"/>
          <a:stretch/>
        </p:blipFill>
        <p:spPr>
          <a:xfrm>
            <a:off x="10747948" y="3242777"/>
            <a:ext cx="644577" cy="1279921"/>
          </a:xfrm>
          <a:prstGeom prst="rect">
            <a:avLst/>
          </a:prstGeom>
        </p:spPr>
      </p:pic>
      <p:pic>
        <p:nvPicPr>
          <p:cNvPr id="21" name="Picture 20"/>
          <p:cNvPicPr>
            <a:picLocks noChangeAspect="1"/>
          </p:cNvPicPr>
          <p:nvPr/>
        </p:nvPicPr>
        <p:blipFill>
          <a:blip r:embed="rId9" cstate="print"/>
          <a:stretch>
            <a:fillRect/>
          </a:stretch>
        </p:blipFill>
        <p:spPr>
          <a:xfrm>
            <a:off x="9586756" y="3285994"/>
            <a:ext cx="951329" cy="1136954"/>
          </a:xfrm>
          <a:prstGeom prst="rect">
            <a:avLst/>
          </a:prstGeom>
        </p:spPr>
      </p:pic>
      <p:pic>
        <p:nvPicPr>
          <p:cNvPr id="24" name="Picture 23"/>
          <p:cNvPicPr>
            <a:picLocks noChangeAspect="1"/>
          </p:cNvPicPr>
          <p:nvPr/>
        </p:nvPicPr>
        <p:blipFill>
          <a:blip r:embed="rId10" cstate="print"/>
          <a:stretch>
            <a:fillRect/>
          </a:stretch>
        </p:blipFill>
        <p:spPr>
          <a:xfrm>
            <a:off x="811969" y="4777855"/>
            <a:ext cx="824564" cy="1458844"/>
          </a:xfrm>
          <a:prstGeom prst="rect">
            <a:avLst/>
          </a:prstGeom>
        </p:spPr>
      </p:pic>
      <p:pic>
        <p:nvPicPr>
          <p:cNvPr id="31" name="Picture 30"/>
          <p:cNvPicPr>
            <a:picLocks noChangeAspect="1"/>
          </p:cNvPicPr>
          <p:nvPr/>
        </p:nvPicPr>
        <p:blipFill>
          <a:blip r:embed="rId11" cstate="print"/>
          <a:stretch>
            <a:fillRect/>
          </a:stretch>
        </p:blipFill>
        <p:spPr>
          <a:xfrm>
            <a:off x="1636533" y="5005455"/>
            <a:ext cx="964199" cy="1003644"/>
          </a:xfrm>
          <a:prstGeom prst="rect">
            <a:avLst/>
          </a:prstGeom>
        </p:spPr>
      </p:pic>
    </p:spTree>
    <p:extLst>
      <p:ext uri="{BB962C8B-B14F-4D97-AF65-F5344CB8AC3E}">
        <p14:creationId xmlns:p14="http://schemas.microsoft.com/office/powerpoint/2010/main" val="2400837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TotalTime>
  <Words>1537</Words>
  <Application>Microsoft Office PowerPoint</Application>
  <PresentationFormat>Custom</PresentationFormat>
  <Paragraphs>117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            Table of contents</vt:lpstr>
      <vt:lpstr>Overview</vt:lpstr>
      <vt:lpstr>Key Trends</vt:lpstr>
      <vt:lpstr>Key Players &amp; Drivers</vt:lpstr>
      <vt:lpstr>Restraints in Adult Nutrition Market</vt:lpstr>
      <vt:lpstr>Entry Barriers </vt:lpstr>
      <vt:lpstr>Key Player Assessment</vt:lpstr>
      <vt:lpstr>Key Collaborations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NUTRITION</dc:title>
  <dc:creator>Pragati Awasthi</dc:creator>
  <cp:lastModifiedBy>lenovo</cp:lastModifiedBy>
  <cp:revision>36</cp:revision>
  <dcterms:created xsi:type="dcterms:W3CDTF">2023-04-02T07:32:01Z</dcterms:created>
  <dcterms:modified xsi:type="dcterms:W3CDTF">2024-05-03T08:51:24Z</dcterms:modified>
</cp:coreProperties>
</file>