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Oswald" panose="00000500000000000000" pitchFamily="2" charset="0"/>
      <p:regular r:id="rId23"/>
      <p:bold r:id="rId24"/>
    </p:embeddedFont>
    <p:embeddedFont>
      <p:font typeface="Oswald Light" panose="00000400000000000000" pitchFamily="2" charset="0"/>
      <p:regular r:id="rId25"/>
      <p:bold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  <p:embeddedFont>
      <p:font typeface="Source Code Pro" panose="020B0509030403020204" pitchFamily="49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5E6A52-0DCC-48C2-A3E2-1C844B880B8F}">
  <a:tblStyle styleId="{A75E6A52-0DCC-48C2-A3E2-1C844B880B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dc.com/getdoc.jsp?containerId=prUS50531423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mordorintelligence.com/industry-reports/foldable-smartphone-market" TargetMode="External"/><Relationship Id="rId4" Type="http://schemas.openxmlformats.org/officeDocument/2006/relationships/hyperlink" Target="https://www.futuremarketinsights.com/reports/foldable-phone-market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cd35e7c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cd35e7c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https://www.futuremarketinsights.com/reports/foldable-phone-market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3cd35e7c1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3cd35e7c1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https://www.mordorintelligence.com/industry-reports/foldable-smartphone-market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3cd35e7c1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3cd35e7c1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https://www.alliedmarketresearch.com/foldable-smartphone-market-A31849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cd35e7c1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cd35e7c1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cd35e7c1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cd35e7c1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https://www.mordorintelligence.com/industry-reports/foldable-smartphone-market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cd35e7c1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cd35e7c1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cd35e7c1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cd35e7c1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https://www.counterpointresearch.com/survey-28-of-us-smartphone-users-highly-likely-to-opt-for-a-foldable-as-next-purchase/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3cd35e7c1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3cd35e7c1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https://www.counterpointresearch.com/survey-28-of-us-smartphone-users-highly-likely-to-opt-for-a-foldable-as-next-purchase/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a6013a901_0_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3a6013a901_0_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3cd35e7c13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3cd35e7c13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a6013a901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a6013a901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a6013a901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a6013a901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a6013a90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a6013a90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a6013a90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a6013a901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a6013a901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a6013a901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3a6013a901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3a6013a901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a6013a901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a6013a901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https://www.idc.com/getdoc.jsp?containerId=prUS50531423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https://www.futuremarketinsights.com/reports/foldable-phone-market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https://www.mordorintelligence.com/industry-reports/foldable-smartphone-market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https://www.alliedmarketresearch.com/foldable-smartphone-market-A31849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cd35e7c1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cd35e7c1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https://www.alliedmarketresearch.com/foldable-smartphone-market-A31849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a6013a90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a6013a90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https://www.idc.com/getdoc.jsp?containerId=prUS50531423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3D5A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SECTION_TITLE_AND_DESCRIPTION_2">
    <p:bg>
      <p:bgPr>
        <a:solidFill>
          <a:srgbClr val="E0FBFC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">
    <p:bg>
      <p:bgPr>
        <a:solidFill>
          <a:srgbClr val="3D5A80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497595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subTitle" idx="1"/>
          </p:nvPr>
        </p:nvSpPr>
        <p:spPr>
          <a:xfrm>
            <a:off x="497595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body" idx="2"/>
          </p:nvPr>
        </p:nvSpPr>
        <p:spPr>
          <a:xfrm>
            <a:off x="31685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4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67" name="Google Shape;67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3D5A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EE6C4D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bg>
      <p:bgPr>
        <a:solidFill>
          <a:srgbClr val="29324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rgbClr val="98C1D9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dern-writer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300"/>
              <a:t>Foldable Phones</a:t>
            </a:r>
            <a:endParaRPr sz="5300"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 dirty="0"/>
              <a:t>An Analysis of the Foldable Phone Sector</a:t>
            </a:r>
            <a:endParaRPr sz="29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47" dirty="0">
                <a:latin typeface="Oswald Light"/>
                <a:ea typeface="Oswald Light"/>
                <a:cs typeface="Oswald Light"/>
                <a:sym typeface="Oswald Light"/>
              </a:rPr>
              <a:t>Apoorv Awasthi</a:t>
            </a:r>
            <a:endParaRPr sz="2547" dirty="0">
              <a:latin typeface="Oswald Light"/>
              <a:ea typeface="Oswald Light"/>
              <a:cs typeface="Oswald Light"/>
              <a:sym typeface="Oswald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47" dirty="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Growth &amp; Potential</a:t>
            </a:r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726950" y="1522250"/>
            <a:ext cx="2505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Roboto"/>
                <a:ea typeface="Roboto"/>
                <a:cs typeface="Roboto"/>
                <a:sym typeface="Roboto"/>
              </a:rPr>
              <a:t>“FMI has forecast the foldable phone market to rise at </a:t>
            </a:r>
            <a:r>
              <a:rPr lang="en-GB" b="1" i="1">
                <a:latin typeface="Roboto"/>
                <a:ea typeface="Roboto"/>
                <a:cs typeface="Roboto"/>
                <a:sym typeface="Roboto"/>
              </a:rPr>
              <a:t>25.2% CAGR </a:t>
            </a:r>
            <a:r>
              <a:rPr lang="en-GB" i="1">
                <a:latin typeface="Roboto"/>
                <a:ea typeface="Roboto"/>
                <a:cs typeface="Roboto"/>
                <a:sym typeface="Roboto"/>
              </a:rPr>
              <a:t>between 2021 and 2031, in comparison to the 10.2% CAGR registered during 2016 - 2020”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25"/>
          <p:cNvCxnSpPr/>
          <p:nvPr/>
        </p:nvCxnSpPr>
        <p:spPr>
          <a:xfrm>
            <a:off x="2374350" y="1363900"/>
            <a:ext cx="0" cy="2112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" name="Google Shape;142;p25"/>
          <p:cNvSpPr txBox="1"/>
          <p:nvPr/>
        </p:nvSpPr>
        <p:spPr>
          <a:xfrm>
            <a:off x="2066050" y="3954675"/>
            <a:ext cx="5116800" cy="83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FMI predicts strong long term growth over the next decade, and a significant increase in the growth of foldable phone shipments since 2016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550" y="1912575"/>
            <a:ext cx="1429711" cy="8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 txBox="1"/>
          <p:nvPr/>
        </p:nvSpPr>
        <p:spPr>
          <a:xfrm>
            <a:off x="5930125" y="1522250"/>
            <a:ext cx="2505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Roboto"/>
                <a:ea typeface="Roboto"/>
                <a:cs typeface="Roboto"/>
                <a:sym typeface="Roboto"/>
              </a:rPr>
              <a:t>“Sales of foldable phones are largely being driven by the </a:t>
            </a:r>
            <a:r>
              <a:rPr lang="en-GB" b="1" i="1">
                <a:latin typeface="Roboto"/>
                <a:ea typeface="Roboto"/>
                <a:cs typeface="Roboto"/>
                <a:sym typeface="Roboto"/>
              </a:rPr>
              <a:t>millennial population</a:t>
            </a:r>
            <a:r>
              <a:rPr lang="en-GB" i="1">
                <a:latin typeface="Roboto"/>
                <a:ea typeface="Roboto"/>
                <a:cs typeface="Roboto"/>
                <a:sym typeface="Roboto"/>
              </a:rPr>
              <a:t>, where individuals are willing to increase their spending to improve their workspace and living standards.”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Growth &amp; Potential</a:t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2066050" y="4341175"/>
            <a:ext cx="5116800" cy="61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High growth is expected as a result of increased consumer demand for innovative electronics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0774" y="1766950"/>
            <a:ext cx="2936476" cy="20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/>
        </p:nvSpPr>
        <p:spPr>
          <a:xfrm>
            <a:off x="5314650" y="1452000"/>
            <a:ext cx="3000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Roboto"/>
                <a:ea typeface="Roboto"/>
                <a:cs typeface="Roboto"/>
                <a:sym typeface="Roboto"/>
              </a:rPr>
              <a:t>“The industry is predicted to experience </a:t>
            </a:r>
            <a:r>
              <a:rPr lang="en-GB" b="1" i="1">
                <a:latin typeface="Roboto"/>
                <a:ea typeface="Roboto"/>
                <a:cs typeface="Roboto"/>
                <a:sym typeface="Roboto"/>
              </a:rPr>
              <a:t>considerable growth </a:t>
            </a:r>
            <a:r>
              <a:rPr lang="en-GB" i="1">
                <a:latin typeface="Roboto"/>
                <a:ea typeface="Roboto"/>
                <a:cs typeface="Roboto"/>
                <a:sym typeface="Roboto"/>
              </a:rPr>
              <a:t>throughout the forecast period because of the quickly rising demand for innovative consumer electronics and the increased adoption of smartphones in the entertainment and gaming sector.”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48" y="1106000"/>
            <a:ext cx="2582100" cy="5246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p26"/>
          <p:cNvCxnSpPr/>
          <p:nvPr/>
        </p:nvCxnSpPr>
        <p:spPr>
          <a:xfrm>
            <a:off x="4624450" y="1350300"/>
            <a:ext cx="0" cy="2112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Growth &amp; Potential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764725" y="2092538"/>
            <a:ext cx="79464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Roboto"/>
                <a:ea typeface="Roboto"/>
                <a:cs typeface="Roboto"/>
                <a:sym typeface="Roboto"/>
              </a:rPr>
              <a:t>“Moreover, with an increase in competition, major market players have started acquiring with companies to expand their market penetration and reach. For instance, in September 2022 </a:t>
            </a:r>
            <a:r>
              <a:rPr lang="en-GB" b="1" i="1">
                <a:latin typeface="Roboto"/>
                <a:ea typeface="Roboto"/>
                <a:cs typeface="Roboto"/>
                <a:sym typeface="Roboto"/>
              </a:rPr>
              <a:t>Apple inc acquired Necessary Patent</a:t>
            </a:r>
            <a:r>
              <a:rPr lang="en-GB" i="1">
                <a:latin typeface="Roboto"/>
                <a:ea typeface="Roboto"/>
                <a:cs typeface="Roboto"/>
                <a:sym typeface="Roboto"/>
              </a:rPr>
              <a:t> much needed patent for a display material containing self-healing properties, which </a:t>
            </a:r>
            <a:r>
              <a:rPr lang="en-GB" b="1" i="1">
                <a:latin typeface="Roboto"/>
                <a:ea typeface="Roboto"/>
                <a:cs typeface="Roboto"/>
                <a:sym typeface="Roboto"/>
              </a:rPr>
              <a:t>the company plans to use for all the foldable smartphones</a:t>
            </a:r>
            <a:r>
              <a:rPr lang="en-GB" i="1">
                <a:latin typeface="Roboto"/>
                <a:ea typeface="Roboto"/>
                <a:cs typeface="Roboto"/>
                <a:sym typeface="Roboto"/>
              </a:rPr>
              <a:t> it plans to manufacture in the future.”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 r="4085"/>
          <a:stretch/>
        </p:blipFill>
        <p:spPr>
          <a:xfrm>
            <a:off x="764725" y="1343025"/>
            <a:ext cx="1181100" cy="8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7"/>
          <p:cNvSpPr txBox="1"/>
          <p:nvPr/>
        </p:nvSpPr>
        <p:spPr>
          <a:xfrm>
            <a:off x="2179525" y="3769675"/>
            <a:ext cx="5116800" cy="83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With players like Apple expected to enter the market soon, all signs point to the strong potential and staying power of this innovative product category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490250" y="1720350"/>
            <a:ext cx="5678100" cy="11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3.2</a:t>
            </a:r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490250" y="2491950"/>
            <a:ext cx="5678100" cy="9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latin typeface="Oswald Light"/>
                <a:ea typeface="Oswald Light"/>
                <a:cs typeface="Oswald Light"/>
                <a:sym typeface="Oswald Light"/>
              </a:rPr>
              <a:t>Existing Players</a:t>
            </a:r>
            <a:endParaRPr sz="43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Existing Players</a:t>
            </a:r>
            <a:endParaRPr/>
          </a:p>
        </p:txBody>
      </p:sp>
      <p:pic>
        <p:nvPicPr>
          <p:cNvPr id="174" name="Google Shape;17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248" y="1378150"/>
            <a:ext cx="2582100" cy="52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50" y="2015824"/>
            <a:ext cx="3671627" cy="197037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 txBox="1"/>
          <p:nvPr/>
        </p:nvSpPr>
        <p:spPr>
          <a:xfrm>
            <a:off x="5293150" y="1646500"/>
            <a:ext cx="33609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Roboto"/>
                <a:ea typeface="Roboto"/>
                <a:cs typeface="Roboto"/>
                <a:sym typeface="Roboto"/>
              </a:rPr>
              <a:t>“The foldable smartphone market is </a:t>
            </a:r>
            <a:r>
              <a:rPr lang="en-GB" b="1" i="1">
                <a:latin typeface="Roboto"/>
                <a:ea typeface="Roboto"/>
                <a:cs typeface="Roboto"/>
                <a:sym typeface="Roboto"/>
              </a:rPr>
              <a:t>moderately consolidated and consists of a few significant players</a:t>
            </a:r>
            <a:r>
              <a:rPr lang="en-GB" i="1">
                <a:latin typeface="Roboto"/>
                <a:ea typeface="Roboto"/>
                <a:cs typeface="Roboto"/>
                <a:sym typeface="Roboto"/>
              </a:rPr>
              <a:t>. Some of the players currently dominate the market in terms of market share. However, with the advancement in display technologies, </a:t>
            </a:r>
            <a:r>
              <a:rPr lang="en-GB" b="1" i="1">
                <a:latin typeface="Roboto"/>
                <a:ea typeface="Roboto"/>
                <a:cs typeface="Roboto"/>
                <a:sym typeface="Roboto"/>
              </a:rPr>
              <a:t>new players are expected to increase their market presence</a:t>
            </a:r>
            <a:r>
              <a:rPr lang="en-GB" i="1">
                <a:latin typeface="Roboto"/>
                <a:ea typeface="Roboto"/>
                <a:cs typeface="Roboto"/>
                <a:sym typeface="Roboto"/>
              </a:rPr>
              <a:t>, thereby expanding their business footprint across emerging economies.”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7" name="Google Shape;177;p29"/>
          <p:cNvCxnSpPr/>
          <p:nvPr/>
        </p:nvCxnSpPr>
        <p:spPr>
          <a:xfrm>
            <a:off x="4801350" y="1646500"/>
            <a:ext cx="0" cy="2112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8" name="Google Shape;178;p29"/>
          <p:cNvSpPr txBox="1"/>
          <p:nvPr/>
        </p:nvSpPr>
        <p:spPr>
          <a:xfrm>
            <a:off x="2066050" y="4341175"/>
            <a:ext cx="5116800" cy="61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Competition has some ways to go, but new players are expected to enter this product category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490250" y="1720350"/>
            <a:ext cx="5678100" cy="11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3.3</a:t>
            </a:r>
            <a:endParaRPr/>
          </a:p>
        </p:txBody>
      </p:sp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490250" y="2491950"/>
            <a:ext cx="6272400" cy="9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latin typeface="Oswald Light"/>
                <a:ea typeface="Oswald Light"/>
                <a:cs typeface="Oswald Light"/>
                <a:sym typeface="Oswald Light"/>
              </a:rPr>
              <a:t>Consumer Interest &amp; Demand</a:t>
            </a:r>
            <a:endParaRPr sz="43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Interest &amp; Demand</a:t>
            </a: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 rotWithShape="1">
          <a:blip r:embed="rId3">
            <a:alphaModFix/>
          </a:blip>
          <a:srcRect t="9861"/>
          <a:stretch/>
        </p:blipFill>
        <p:spPr>
          <a:xfrm>
            <a:off x="438150" y="1619250"/>
            <a:ext cx="3913499" cy="303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r="71280" b="90622"/>
          <a:stretch/>
        </p:blipFill>
        <p:spPr>
          <a:xfrm>
            <a:off x="508925" y="1303850"/>
            <a:ext cx="1123951" cy="3153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5388425" y="3291275"/>
            <a:ext cx="3158100" cy="104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A recent study showed that as much as 1 in 3 US consumers are likely to purchase a foldable phone the next time they make a purchase.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3" name="Google Shape;193;p31"/>
          <p:cNvCxnSpPr/>
          <p:nvPr/>
        </p:nvCxnSpPr>
        <p:spPr>
          <a:xfrm>
            <a:off x="4991850" y="1849100"/>
            <a:ext cx="0" cy="2112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31"/>
          <p:cNvSpPr txBox="1"/>
          <p:nvPr/>
        </p:nvSpPr>
        <p:spPr>
          <a:xfrm>
            <a:off x="5467475" y="1303850"/>
            <a:ext cx="3000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Roboto"/>
                <a:ea typeface="Roboto"/>
                <a:cs typeface="Roboto"/>
                <a:sym typeface="Roboto"/>
              </a:rPr>
              <a:t>“Samsung remains the first choice for foldable smartphones in the US. However, there is a lot of excitement among consumers for a foldable iPhone, which is evident in the survey.”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Consumer Interest</a:t>
            </a:r>
            <a:endParaRPr/>
          </a:p>
        </p:txBody>
      </p:sp>
      <p:pic>
        <p:nvPicPr>
          <p:cNvPr id="200" name="Google Shape;200;p32"/>
          <p:cNvPicPr preferRelativeResize="0"/>
          <p:nvPr/>
        </p:nvPicPr>
        <p:blipFill rotWithShape="1">
          <a:blip r:embed="rId3">
            <a:alphaModFix/>
          </a:blip>
          <a:srcRect r="71280" b="90622"/>
          <a:stretch/>
        </p:blipFill>
        <p:spPr>
          <a:xfrm>
            <a:off x="1529450" y="1222550"/>
            <a:ext cx="1123951" cy="315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2"/>
          <p:cNvSpPr txBox="1"/>
          <p:nvPr/>
        </p:nvSpPr>
        <p:spPr>
          <a:xfrm>
            <a:off x="1324100" y="4096800"/>
            <a:ext cx="6649800" cy="83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Despite the fact that Apple has yet to make a foldable, interest in Apple foldable phones is high, suggesting that when Apple do enter the category market share may rise even more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5238" y="1537949"/>
            <a:ext cx="5973524" cy="23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>
            <a:spLocks noGrp="1"/>
          </p:cNvSpPr>
          <p:nvPr>
            <p:ph type="title"/>
          </p:nvPr>
        </p:nvSpPr>
        <p:spPr>
          <a:xfrm>
            <a:off x="490250" y="1720350"/>
            <a:ext cx="5678100" cy="11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4</a:t>
            </a:r>
            <a:endParaRPr/>
          </a:p>
        </p:txBody>
      </p:sp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490250" y="2491950"/>
            <a:ext cx="5678100" cy="9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latin typeface="Oswald Light"/>
                <a:ea typeface="Oswald Light"/>
                <a:cs typeface="Oswald Light"/>
                <a:sym typeface="Oswald Light"/>
              </a:rPr>
              <a:t>Key Takeaways</a:t>
            </a:r>
            <a:endParaRPr sz="43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Takeaways</a:t>
            </a:r>
            <a:endParaRPr/>
          </a:p>
        </p:txBody>
      </p:sp>
      <p:sp>
        <p:nvSpPr>
          <p:cNvPr id="214" name="Google Shape;214;p34"/>
          <p:cNvSpPr txBox="1"/>
          <p:nvPr/>
        </p:nvSpPr>
        <p:spPr>
          <a:xfrm>
            <a:off x="311700" y="1106000"/>
            <a:ext cx="3235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Question</a:t>
            </a:r>
            <a:endParaRPr sz="19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4818600" y="1106000"/>
            <a:ext cx="2514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Insight</a:t>
            </a:r>
            <a:endParaRPr sz="1900" b="1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311700" y="1690025"/>
            <a:ext cx="3235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Roboto"/>
                <a:ea typeface="Roboto"/>
                <a:cs typeface="Roboto"/>
                <a:sym typeface="Roboto"/>
              </a:rPr>
              <a:t>What is the size and growth potential of the foldable phone market?</a:t>
            </a:r>
            <a:endParaRPr i="1"/>
          </a:p>
        </p:txBody>
      </p:sp>
      <p:grpSp>
        <p:nvGrpSpPr>
          <p:cNvPr id="217" name="Google Shape;217;p34"/>
          <p:cNvGrpSpPr/>
          <p:nvPr/>
        </p:nvGrpSpPr>
        <p:grpSpPr>
          <a:xfrm>
            <a:off x="3638800" y="1690025"/>
            <a:ext cx="5110700" cy="615600"/>
            <a:chOff x="3638800" y="1690025"/>
            <a:chExt cx="5110700" cy="615600"/>
          </a:xfrm>
        </p:grpSpPr>
        <p:cxnSp>
          <p:nvCxnSpPr>
            <p:cNvPr id="218" name="Google Shape;218;p34"/>
            <p:cNvCxnSpPr/>
            <p:nvPr/>
          </p:nvCxnSpPr>
          <p:spPr>
            <a:xfrm>
              <a:off x="3638800" y="1914975"/>
              <a:ext cx="938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" name="Google Shape;219;p34"/>
            <p:cNvSpPr txBox="1"/>
            <p:nvPr/>
          </p:nvSpPr>
          <p:spPr>
            <a:xfrm>
              <a:off x="4818600" y="1690025"/>
              <a:ext cx="3930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"/>
                  <a:ea typeface="Roboto"/>
                  <a:cs typeface="Roboto"/>
                  <a:sym typeface="Roboto"/>
                </a:rPr>
                <a:t>Valued at $17.6 billion in 2021, projected to reach $174 billion by 2031.</a:t>
              </a:r>
              <a:endParaRPr b="1"/>
            </a:p>
          </p:txBody>
        </p:sp>
      </p:grpSp>
      <p:sp>
        <p:nvSpPr>
          <p:cNvPr id="220" name="Google Shape;220;p34"/>
          <p:cNvSpPr txBox="1"/>
          <p:nvPr/>
        </p:nvSpPr>
        <p:spPr>
          <a:xfrm>
            <a:off x="311700" y="23056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Roboto"/>
                <a:ea typeface="Roboto"/>
                <a:cs typeface="Roboto"/>
                <a:sym typeface="Roboto"/>
              </a:rPr>
              <a:t>How many phone markers are building foldable phones?</a:t>
            </a:r>
            <a:endParaRPr i="1"/>
          </a:p>
        </p:txBody>
      </p:sp>
      <p:grpSp>
        <p:nvGrpSpPr>
          <p:cNvPr id="221" name="Google Shape;221;p34"/>
          <p:cNvGrpSpPr/>
          <p:nvPr/>
        </p:nvGrpSpPr>
        <p:grpSpPr>
          <a:xfrm>
            <a:off x="3638800" y="2305625"/>
            <a:ext cx="5110700" cy="831300"/>
            <a:chOff x="3638800" y="2305625"/>
            <a:chExt cx="5110700" cy="831300"/>
          </a:xfrm>
        </p:grpSpPr>
        <p:cxnSp>
          <p:nvCxnSpPr>
            <p:cNvPr id="222" name="Google Shape;222;p34"/>
            <p:cNvCxnSpPr/>
            <p:nvPr/>
          </p:nvCxnSpPr>
          <p:spPr>
            <a:xfrm>
              <a:off x="3638800" y="2516825"/>
              <a:ext cx="938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3" name="Google Shape;223;p34"/>
            <p:cNvSpPr txBox="1"/>
            <p:nvPr/>
          </p:nvSpPr>
          <p:spPr>
            <a:xfrm>
              <a:off x="4818600" y="2305625"/>
              <a:ext cx="39309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"/>
                  <a:ea typeface="Roboto"/>
                  <a:cs typeface="Roboto"/>
                  <a:sym typeface="Roboto"/>
                </a:rPr>
                <a:t>Samsung dominates, with 5 main players capturing most of the market. But more entrants expected.</a:t>
              </a:r>
              <a:endParaRPr b="1"/>
            </a:p>
          </p:txBody>
        </p:sp>
      </p:grpSp>
      <p:sp>
        <p:nvSpPr>
          <p:cNvPr id="224" name="Google Shape;224;p34"/>
          <p:cNvSpPr txBox="1"/>
          <p:nvPr/>
        </p:nvSpPr>
        <p:spPr>
          <a:xfrm>
            <a:off x="311700" y="31186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Roboto"/>
                <a:ea typeface="Roboto"/>
                <a:cs typeface="Roboto"/>
                <a:sym typeface="Roboto"/>
              </a:rPr>
              <a:t>Does this product category have staying power, or is it a fad?</a:t>
            </a:r>
            <a:endParaRPr i="1"/>
          </a:p>
        </p:txBody>
      </p:sp>
      <p:grpSp>
        <p:nvGrpSpPr>
          <p:cNvPr id="225" name="Google Shape;225;p34"/>
          <p:cNvGrpSpPr/>
          <p:nvPr/>
        </p:nvGrpSpPr>
        <p:grpSpPr>
          <a:xfrm>
            <a:off x="3638800" y="3136925"/>
            <a:ext cx="5110700" cy="1046700"/>
            <a:chOff x="3638800" y="3136925"/>
            <a:chExt cx="5110700" cy="1046700"/>
          </a:xfrm>
        </p:grpSpPr>
        <p:cxnSp>
          <p:nvCxnSpPr>
            <p:cNvPr id="226" name="Google Shape;226;p34"/>
            <p:cNvCxnSpPr/>
            <p:nvPr/>
          </p:nvCxnSpPr>
          <p:spPr>
            <a:xfrm>
              <a:off x="3638800" y="3349975"/>
              <a:ext cx="938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" name="Google Shape;227;p34"/>
            <p:cNvSpPr txBox="1"/>
            <p:nvPr/>
          </p:nvSpPr>
          <p:spPr>
            <a:xfrm>
              <a:off x="4818600" y="3136925"/>
              <a:ext cx="39309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"/>
                  <a:ea typeface="Roboto"/>
                  <a:cs typeface="Roboto"/>
                  <a:sym typeface="Roboto"/>
                </a:rPr>
                <a:t>With companies like Apple filing patents for foldable phones, and 25% CAGR expected between now and 2031, the foldable phone market appears to have a bright future</a:t>
              </a:r>
              <a:endParaRPr b="1"/>
            </a:p>
          </p:txBody>
        </p:sp>
      </p:grpSp>
      <p:sp>
        <p:nvSpPr>
          <p:cNvPr id="228" name="Google Shape;228;p34"/>
          <p:cNvSpPr txBox="1"/>
          <p:nvPr/>
        </p:nvSpPr>
        <p:spPr>
          <a:xfrm>
            <a:off x="311700" y="418362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Roboto"/>
                <a:ea typeface="Roboto"/>
                <a:cs typeface="Roboto"/>
                <a:sym typeface="Roboto"/>
              </a:rPr>
              <a:t>What does consumer interest and demand for foldable phones look like?</a:t>
            </a:r>
            <a:endParaRPr i="1"/>
          </a:p>
        </p:txBody>
      </p:sp>
      <p:grpSp>
        <p:nvGrpSpPr>
          <p:cNvPr id="229" name="Google Shape;229;p34"/>
          <p:cNvGrpSpPr/>
          <p:nvPr/>
        </p:nvGrpSpPr>
        <p:grpSpPr>
          <a:xfrm>
            <a:off x="3638800" y="4183625"/>
            <a:ext cx="5110700" cy="615600"/>
            <a:chOff x="3638800" y="4183625"/>
            <a:chExt cx="5110700" cy="615600"/>
          </a:xfrm>
        </p:grpSpPr>
        <p:cxnSp>
          <p:nvCxnSpPr>
            <p:cNvPr id="230" name="Google Shape;230;p34"/>
            <p:cNvCxnSpPr/>
            <p:nvPr/>
          </p:nvCxnSpPr>
          <p:spPr>
            <a:xfrm>
              <a:off x="3638800" y="4368950"/>
              <a:ext cx="938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1" name="Google Shape;231;p34"/>
            <p:cNvSpPr txBox="1"/>
            <p:nvPr/>
          </p:nvSpPr>
          <p:spPr>
            <a:xfrm>
              <a:off x="4818600" y="4183625"/>
              <a:ext cx="39309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b="1">
                  <a:latin typeface="Roboto"/>
                  <a:ea typeface="Roboto"/>
                  <a:cs typeface="Roboto"/>
                  <a:sym typeface="Roboto"/>
                </a:rPr>
                <a:t>1 in 3 US consumers very likely to buy foldable phones when they make their next purchase</a:t>
              </a:r>
              <a:endParaRPr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  <p:graphicFrame>
        <p:nvGraphicFramePr>
          <p:cNvPr id="84" name="Google Shape;84;p17"/>
          <p:cNvGraphicFramePr/>
          <p:nvPr/>
        </p:nvGraphicFramePr>
        <p:xfrm>
          <a:off x="383225" y="1528625"/>
          <a:ext cx="8172825" cy="2773470"/>
        </p:xfrm>
        <a:graphic>
          <a:graphicData uri="http://schemas.openxmlformats.org/drawingml/2006/table">
            <a:tbl>
              <a:tblPr>
                <a:noFill/>
                <a:tableStyleId>{A75E6A52-0DCC-48C2-A3E2-1C844B880B8F}</a:tableStyleId>
              </a:tblPr>
              <a:tblGrid>
                <a:gridCol w="63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ID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Section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Slide #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 Objective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 Specifications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Market Growth &amp; Potential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7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Existing Players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13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Consumer Interest &amp; Demand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15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6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Key Takeaways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19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>
            <a:spLocks noGrp="1"/>
          </p:cNvSpPr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90250" y="1720350"/>
            <a:ext cx="5678100" cy="11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1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490250" y="2491950"/>
            <a:ext cx="5678100" cy="9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latin typeface="Oswald Light"/>
                <a:ea typeface="Oswald Light"/>
                <a:cs typeface="Oswald Light"/>
                <a:sym typeface="Oswald Light"/>
              </a:rPr>
              <a:t>Research Objective</a:t>
            </a:r>
            <a:endParaRPr sz="43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265500" y="1677150"/>
            <a:ext cx="4045200" cy="17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Objective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4973725" y="1287200"/>
            <a:ext cx="36753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This research is being carried out to determine: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What is the size and growth potential of the foldable phone market?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How many phone markers are building foldable phones?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Does this product category have staying power, or is it a fad?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➔"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What does consumer interest and demand for foldable phones look like?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90250" y="1720350"/>
            <a:ext cx="5678100" cy="11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2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490250" y="2491950"/>
            <a:ext cx="5678100" cy="9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latin typeface="Oswald Light"/>
                <a:ea typeface="Oswald Light"/>
                <a:cs typeface="Oswald Light"/>
                <a:sym typeface="Oswald Light"/>
              </a:rPr>
              <a:t>Research Specifications</a:t>
            </a:r>
            <a:endParaRPr sz="43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Specifications</a:t>
            </a:r>
            <a:endParaRPr/>
          </a:p>
        </p:txBody>
      </p:sp>
      <p:graphicFrame>
        <p:nvGraphicFramePr>
          <p:cNvPr id="108" name="Google Shape;108;p21"/>
          <p:cNvGraphicFramePr/>
          <p:nvPr>
            <p:extLst>
              <p:ext uri="{D42A27DB-BD31-4B8C-83A1-F6EECF244321}">
                <p14:modId xmlns:p14="http://schemas.microsoft.com/office/powerpoint/2010/main" val="126279739"/>
              </p:ext>
            </p:extLst>
          </p:nvPr>
        </p:nvGraphicFramePr>
        <p:xfrm>
          <a:off x="383225" y="1408675"/>
          <a:ext cx="8342600" cy="3047850"/>
        </p:xfrm>
        <a:graphic>
          <a:graphicData uri="http://schemas.openxmlformats.org/drawingml/2006/table">
            <a:tbl>
              <a:tblPr>
                <a:noFill/>
                <a:tableStyleId>{A75E6A52-0DCC-48C2-A3E2-1C844B880B8F}</a:tableStyleId>
              </a:tblPr>
              <a:tblGrid>
                <a:gridCol w="251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Methodology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Secondary, desktop research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Sample size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N/A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Target audience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oboto"/>
                          <a:ea typeface="Roboto"/>
                          <a:cs typeface="Roboto"/>
                          <a:sym typeface="Roboto"/>
                        </a:rPr>
                        <a:t>N/A</a:t>
                      </a:r>
                      <a:endParaRPr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Date of data collection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 carried out in January 2025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sources</a:t>
                      </a:r>
                      <a:endParaRPr b="1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IDC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Future Market Insights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Mordor Intelligence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Allied Market Research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Counterpoint Research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Google Trends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3F3F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90250" y="1720350"/>
            <a:ext cx="5678100" cy="11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3.1</a:t>
            </a: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490250" y="2491950"/>
            <a:ext cx="5678100" cy="9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300">
                <a:latin typeface="Oswald Light"/>
                <a:ea typeface="Oswald Light"/>
                <a:cs typeface="Oswald Light"/>
                <a:sym typeface="Oswald Light"/>
              </a:rPr>
              <a:t>Market Growth &amp; Potential</a:t>
            </a:r>
            <a:endParaRPr sz="4300"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Growth &amp; Potential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5157075" y="1940700"/>
            <a:ext cx="33609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Roboto"/>
                <a:ea typeface="Roboto"/>
                <a:cs typeface="Roboto"/>
                <a:sym typeface="Roboto"/>
              </a:rPr>
              <a:t>“The global foldable smartphone market was </a:t>
            </a:r>
            <a:r>
              <a:rPr lang="en-GB" b="1" i="1">
                <a:latin typeface="Roboto"/>
                <a:ea typeface="Roboto"/>
                <a:cs typeface="Roboto"/>
                <a:sym typeface="Roboto"/>
              </a:rPr>
              <a:t>valued at $17.6 billion</a:t>
            </a:r>
            <a:r>
              <a:rPr lang="en-GB" i="1">
                <a:latin typeface="Roboto"/>
                <a:ea typeface="Roboto"/>
                <a:cs typeface="Roboto"/>
                <a:sym typeface="Roboto"/>
              </a:rPr>
              <a:t> in 2021, and is projected to reach</a:t>
            </a:r>
            <a:r>
              <a:rPr lang="en-GB" b="1" i="1">
                <a:latin typeface="Roboto"/>
                <a:ea typeface="Roboto"/>
                <a:cs typeface="Roboto"/>
                <a:sym typeface="Roboto"/>
              </a:rPr>
              <a:t> $174 billion by 2031,</a:t>
            </a:r>
            <a:r>
              <a:rPr lang="en-GB" i="1">
                <a:latin typeface="Roboto"/>
                <a:ea typeface="Roboto"/>
                <a:cs typeface="Roboto"/>
                <a:sym typeface="Roboto"/>
              </a:rPr>
              <a:t> growing at a CAGR of 26% from 2022 to 2031.”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r="4085"/>
          <a:stretch/>
        </p:blipFill>
        <p:spPr>
          <a:xfrm>
            <a:off x="397325" y="1166125"/>
            <a:ext cx="1181100" cy="80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2066050" y="4341175"/>
            <a:ext cx="5116800" cy="61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Current market size is significant at 17.6 billion, with plenty of growth expected over the next 10 years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25" y="1975300"/>
            <a:ext cx="3562348" cy="19817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3"/>
          <p:cNvCxnSpPr/>
          <p:nvPr/>
        </p:nvCxnSpPr>
        <p:spPr>
          <a:xfrm>
            <a:off x="4624450" y="1667588"/>
            <a:ext cx="0" cy="2112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Market Growth &amp; Potential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5184125" y="1522250"/>
            <a:ext cx="30420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Roboto"/>
                <a:ea typeface="Roboto"/>
                <a:cs typeface="Roboto"/>
                <a:sym typeface="Roboto"/>
              </a:rPr>
              <a:t>“International Data Corporation (IDC) expects worldwide shipments of foldable phones, including flip and fold form factors, to </a:t>
            </a:r>
            <a:r>
              <a:rPr lang="en-GB" b="1" i="1">
                <a:latin typeface="Roboto"/>
                <a:ea typeface="Roboto"/>
                <a:cs typeface="Roboto"/>
                <a:sym typeface="Roboto"/>
              </a:rPr>
              <a:t>reach 21.4 million units</a:t>
            </a:r>
            <a:r>
              <a:rPr lang="en-GB" i="1">
                <a:latin typeface="Roboto"/>
                <a:ea typeface="Roboto"/>
                <a:cs typeface="Roboto"/>
                <a:sym typeface="Roboto"/>
              </a:rPr>
              <a:t> in 2023. This represents </a:t>
            </a:r>
            <a:r>
              <a:rPr lang="en-GB" b="1" i="1">
                <a:latin typeface="Roboto"/>
                <a:ea typeface="Roboto"/>
                <a:cs typeface="Roboto"/>
                <a:sym typeface="Roboto"/>
              </a:rPr>
              <a:t>an increase of more than 50%</a:t>
            </a:r>
            <a:r>
              <a:rPr lang="en-GB" i="1">
                <a:latin typeface="Roboto"/>
                <a:ea typeface="Roboto"/>
                <a:cs typeface="Roboto"/>
                <a:sym typeface="Roboto"/>
              </a:rPr>
              <a:t> over the 14.2 million units shipped in 2022”</a:t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125" y="2282575"/>
            <a:ext cx="3568629" cy="9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125" y="1522250"/>
            <a:ext cx="1294609" cy="6078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" name="Google Shape;133;p24"/>
          <p:cNvCxnSpPr/>
          <p:nvPr/>
        </p:nvCxnSpPr>
        <p:spPr>
          <a:xfrm>
            <a:off x="4624450" y="1363900"/>
            <a:ext cx="0" cy="211200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4"/>
          <p:cNvSpPr txBox="1"/>
          <p:nvPr/>
        </p:nvSpPr>
        <p:spPr>
          <a:xfrm>
            <a:off x="2066050" y="3954675"/>
            <a:ext cx="5116800" cy="831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"/>
                <a:ea typeface="Roboto"/>
                <a:cs typeface="Roboto"/>
                <a:sym typeface="Roboto"/>
              </a:rPr>
              <a:t>The IDC predicts healthy turnover in terms of device shipments in 2023, with explosive year-on-year growth over 2022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1005</Words>
  <Application>Microsoft Office PowerPoint</Application>
  <PresentationFormat>On-screen Show (16:9)</PresentationFormat>
  <Paragraphs>118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Oswald Light</vt:lpstr>
      <vt:lpstr>Oswald</vt:lpstr>
      <vt:lpstr>Arial</vt:lpstr>
      <vt:lpstr>Source Code Pro</vt:lpstr>
      <vt:lpstr>Roboto</vt:lpstr>
      <vt:lpstr>Modern Writer</vt:lpstr>
      <vt:lpstr>Foldable Phones</vt:lpstr>
      <vt:lpstr>Table of Contents</vt:lpstr>
      <vt:lpstr>Section 1</vt:lpstr>
      <vt:lpstr>Research Objective</vt:lpstr>
      <vt:lpstr>Section 2</vt:lpstr>
      <vt:lpstr>Research Specifications</vt:lpstr>
      <vt:lpstr>Section 3.1</vt:lpstr>
      <vt:lpstr>Market Growth &amp; Potential</vt:lpstr>
      <vt:lpstr>Market Growth &amp; Potential</vt:lpstr>
      <vt:lpstr>Market Growth &amp; Potential</vt:lpstr>
      <vt:lpstr>Market Growth &amp; Potential</vt:lpstr>
      <vt:lpstr>Market Growth &amp; Potential</vt:lpstr>
      <vt:lpstr>Section 3.2</vt:lpstr>
      <vt:lpstr>Existing Players</vt:lpstr>
      <vt:lpstr>Section 3.3</vt:lpstr>
      <vt:lpstr>Consumer Interest &amp; Demand</vt:lpstr>
      <vt:lpstr>Consumer Interest</vt:lpstr>
      <vt:lpstr>Section 4</vt:lpstr>
      <vt:lpstr>Key Takeaways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Admin</cp:lastModifiedBy>
  <cp:revision>1</cp:revision>
  <dcterms:modified xsi:type="dcterms:W3CDTF">2025-09-01T08:17:46Z</dcterms:modified>
</cp:coreProperties>
</file>