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Lst>
  <p:notesMasterIdLst>
    <p:notesMasterId r:id="rId5"/>
  </p:notesMasterIdLst>
  <p:sldIdLst>
    <p:sldId id="256" r:id="rId4"/>
    <p:sldId id="257" r:id="rId6"/>
    <p:sldId id="262" r:id="rId7"/>
    <p:sldId id="263" r:id="rId8"/>
    <p:sldId id="261" r:id="rId9"/>
    <p:sldId id="264" r:id="rId10"/>
    <p:sldId id="265" r:id="rId11"/>
    <p:sldId id="266" r:id="rId12"/>
    <p:sldId id="267" r:id="rId13"/>
    <p:sldId id="268" r:id="rId14"/>
    <p:sldId id="269" r:id="rId15"/>
    <p:sldId id="274" r:id="rId16"/>
    <p:sldId id="270" r:id="rId17"/>
    <p:sldId id="276" r:id="rId18"/>
    <p:sldId id="277" r:id="rId19"/>
    <p:sldId id="278" r:id="rId20"/>
    <p:sldId id="279" r:id="rId21"/>
    <p:sldId id="280" r:id="rId22"/>
    <p:sldId id="281" r:id="rId23"/>
    <p:sldId id="260" r:id="rId24"/>
  </p:sldIdLst>
  <p:sldSz cx="9144000" cy="5143500"/>
  <p:notesSz cx="6858000" cy="9144000"/>
  <p:embeddedFontLst>
    <p:embeddedFont>
      <p:font typeface="Calibri" panose="020F0502020204030204"/>
      <p:regular r:id="rId28"/>
    </p:embeddedFont>
    <p:embeddedFont>
      <p:font typeface="Montserrat Medium" panose="0000050000000000000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19"/>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font" Target="fonts/font2.fntdata"/><Relationship Id="rId28" Type="http://schemas.openxmlformats.org/officeDocument/2006/relationships/font" Target="fonts/font1.fntdata"/><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gb89b2c8912_0_238: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6" name="Google Shape;126;gb89b2c8912_0_23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 name="Shape 163"/>
        <p:cNvGrpSpPr/>
        <p:nvPr/>
      </p:nvGrpSpPr>
      <p:grpSpPr>
        <a:xfrm>
          <a:off x="0" y="0"/>
          <a:ext cx="0" cy="0"/>
          <a:chOff x="0" y="0"/>
          <a:chExt cx="0" cy="0"/>
        </a:xfrm>
      </p:grpSpPr>
      <p:sp>
        <p:nvSpPr>
          <p:cNvPr id="164" name="Google Shape;164;gb89b2c8912_0_347: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5" name="Google Shape;165;gb89b2c8912_0_34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51" name="Shape 51"/>
        <p:cNvGrpSpPr/>
        <p:nvPr/>
      </p:nvGrpSpPr>
      <p:grpSpPr>
        <a:xfrm>
          <a:off x="0" y="0"/>
          <a:ext cx="0" cy="0"/>
          <a:chOff x="0" y="0"/>
          <a:chExt cx="0" cy="0"/>
        </a:xfrm>
      </p:grpSpPr>
      <p:sp>
        <p:nvSpPr>
          <p:cNvPr id="52" name="Google Shape;52;p14"/>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3" name="Google Shape;53;p14"/>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4" name="Google Shape;54;p14"/>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5" name="Google Shape;55;p14"/>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56" name="Shape 56"/>
        <p:cNvGrpSpPr/>
        <p:nvPr/>
      </p:nvGrpSpPr>
      <p:grpSpPr>
        <a:xfrm>
          <a:off x="0" y="0"/>
          <a:ext cx="0" cy="0"/>
          <a:chOff x="0" y="0"/>
          <a:chExt cx="0" cy="0"/>
        </a:xfrm>
      </p:grpSpPr>
      <p:sp>
        <p:nvSpPr>
          <p:cNvPr id="57" name="Google Shape;57;p15"/>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8" name="Google Shape;58;p15"/>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9" name="Google Shape;59;p15"/>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
        <p:nvSpPr>
          <p:cNvPr id="60" name="Google Shape;60;p15"/>
          <p:cNvSpPr/>
          <p:nvPr/>
        </p:nvSpPr>
        <p:spPr>
          <a:xfrm>
            <a:off x="186145" y="176348"/>
            <a:ext cx="8748900" cy="4408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matchingName="1_Title and Content">
  <p:cSld name="OBJECT">
    <p:spTree>
      <p:nvGrpSpPr>
        <p:cNvPr id="61" name="Shape 61"/>
        <p:cNvGrpSpPr/>
        <p:nvPr/>
      </p:nvGrpSpPr>
      <p:grpSpPr>
        <a:xfrm>
          <a:off x="0" y="0"/>
          <a:ext cx="0" cy="0"/>
          <a:chOff x="0" y="0"/>
          <a:chExt cx="0" cy="0"/>
        </a:xfrm>
      </p:grpSpPr>
      <p:sp>
        <p:nvSpPr>
          <p:cNvPr id="62" name="Google Shape;62;p16"/>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63" name="Google Shape;63;p16"/>
          <p:cNvSpPr txBox="1"/>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4" name="Google Shape;64;p16"/>
          <p:cNvSpPr txBox="1"/>
          <p:nvPr>
            <p:ph type="dt" idx="10"/>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5" name="Google Shape;65;p16"/>
          <p:cNvSpPr txBox="1"/>
          <p:nvPr>
            <p:ph type="ftr" idx="11"/>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6" name="Google Shape;66;p16"/>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7" name="Shape 67"/>
        <p:cNvGrpSpPr/>
        <p:nvPr/>
      </p:nvGrpSpPr>
      <p:grpSpPr>
        <a:xfrm>
          <a:off x="0" y="0"/>
          <a:ext cx="0" cy="0"/>
          <a:chOff x="0" y="0"/>
          <a:chExt cx="0" cy="0"/>
        </a:xfrm>
      </p:grpSpPr>
      <p:sp>
        <p:nvSpPr>
          <p:cNvPr id="68" name="Google Shape;68;p17"/>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9" name="Google Shape;69;p17"/>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0" name="Google Shape;70;p17"/>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cxnSp>
        <p:nvCxnSpPr>
          <p:cNvPr id="71" name="Google Shape;71;p17"/>
          <p:cNvCxnSpPr/>
          <p:nvPr/>
        </p:nvCxnSpPr>
        <p:spPr>
          <a:xfrm>
            <a:off x="457200" y="512717"/>
            <a:ext cx="8686800" cy="0"/>
          </a:xfrm>
          <a:prstGeom prst="straightConnector1">
            <a:avLst/>
          </a:prstGeom>
          <a:noFill/>
          <a:ln w="9525" cap="flat" cmpd="sng">
            <a:solidFill>
              <a:srgbClr val="FFDD00"/>
            </a:solidFill>
            <a:prstDash val="solid"/>
            <a:miter lim="800000"/>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72" name="Shape 72"/>
        <p:cNvGrpSpPr/>
        <p:nvPr/>
      </p:nvGrpSpPr>
      <p:grpSpPr>
        <a:xfrm>
          <a:off x="0" y="0"/>
          <a:ext cx="0" cy="0"/>
          <a:chOff x="0" y="0"/>
          <a:chExt cx="0" cy="0"/>
        </a:xfrm>
      </p:grpSpPr>
      <p:sp>
        <p:nvSpPr>
          <p:cNvPr id="73" name="Google Shape;73;p18"/>
          <p:cNvSpPr txBox="1"/>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4500"/>
              <a:buFont typeface="Calibri" panose="020F0502020204030204"/>
              <a:buNone/>
              <a:defRPr sz="4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74" name="Google Shape;74;p18"/>
          <p:cNvSpPr txBox="1"/>
          <p:nvPr>
            <p:ph type="body" idx="1"/>
          </p:nvPr>
        </p:nvSpPr>
        <p:spPr>
          <a:xfrm>
            <a:off x="623888" y="3442097"/>
            <a:ext cx="7886700" cy="1125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888888"/>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rgbClr val="888888"/>
              </a:buClr>
              <a:buSzPts val="1500"/>
              <a:buFont typeface="Arial" panose="020B0604020202020204"/>
              <a:buNone/>
              <a:defRPr sz="15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rgbClr val="888888"/>
              </a:buClr>
              <a:buSzPts val="14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p:txBody>
      </p:sp>
      <p:sp>
        <p:nvSpPr>
          <p:cNvPr id="75" name="Google Shape;75;p18"/>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6" name="Google Shape;76;p18"/>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7" name="Google Shape;77;p18"/>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78" name="Shape 78"/>
        <p:cNvGrpSpPr/>
        <p:nvPr/>
      </p:nvGrpSpPr>
      <p:grpSpPr>
        <a:xfrm>
          <a:off x="0" y="0"/>
          <a:ext cx="0" cy="0"/>
          <a:chOff x="0" y="0"/>
          <a:chExt cx="0" cy="0"/>
        </a:xfrm>
      </p:grpSpPr>
      <p:sp>
        <p:nvSpPr>
          <p:cNvPr id="79" name="Google Shape;79;p19"/>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80" name="Google Shape;80;p19"/>
          <p:cNvSpPr txBox="1"/>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1" name="Google Shape;81;p19"/>
          <p:cNvSpPr txBox="1"/>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2" name="Google Shape;82;p19"/>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3" name="Google Shape;83;p19"/>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4" name="Google Shape;84;p19"/>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85" name="Shape 85"/>
        <p:cNvGrpSpPr/>
        <p:nvPr/>
      </p:nvGrpSpPr>
      <p:grpSpPr>
        <a:xfrm>
          <a:off x="0" y="0"/>
          <a:ext cx="0" cy="0"/>
          <a:chOff x="0" y="0"/>
          <a:chExt cx="0" cy="0"/>
        </a:xfrm>
      </p:grpSpPr>
      <p:sp>
        <p:nvSpPr>
          <p:cNvPr id="86" name="Google Shape;86;p20"/>
          <p:cNvSpPr txBox="1"/>
          <p:nvPr>
            <p:ph type="title"/>
          </p:nvPr>
        </p:nvSpPr>
        <p:spPr>
          <a:xfrm>
            <a:off x="629841"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87" name="Google Shape;87;p20"/>
          <p:cNvSpPr txBox="1"/>
          <p:nvPr>
            <p:ph type="body" idx="1"/>
          </p:nvPr>
        </p:nvSpPr>
        <p:spPr>
          <a:xfrm>
            <a:off x="629841" y="1260872"/>
            <a:ext cx="38685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500"/>
              <a:buFont typeface="Arial" panose="020B0604020202020204"/>
              <a:buNone/>
              <a:defRPr sz="15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1400"/>
              <a:buFont typeface="Arial" panose="020B0604020202020204"/>
              <a:buNone/>
              <a:defRPr sz="1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8" name="Google Shape;88;p20"/>
          <p:cNvSpPr txBox="1"/>
          <p:nvPr>
            <p:ph type="body" idx="2"/>
          </p:nvPr>
        </p:nvSpPr>
        <p:spPr>
          <a:xfrm>
            <a:off x="629841" y="1878806"/>
            <a:ext cx="38685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9" name="Google Shape;89;p20"/>
          <p:cNvSpPr txBox="1"/>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500"/>
              <a:buFont typeface="Arial" panose="020B0604020202020204"/>
              <a:buNone/>
              <a:defRPr sz="15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1400"/>
              <a:buFont typeface="Arial" panose="020B0604020202020204"/>
              <a:buNone/>
              <a:defRPr sz="1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0" name="Google Shape;90;p20"/>
          <p:cNvSpPr txBox="1"/>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1" name="Google Shape;91;p20"/>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2" name="Google Shape;92;p20"/>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3" name="Google Shape;93;p20"/>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94" name="Shape 94"/>
        <p:cNvGrpSpPr/>
        <p:nvPr/>
      </p:nvGrpSpPr>
      <p:grpSpPr>
        <a:xfrm>
          <a:off x="0" y="0"/>
          <a:ext cx="0" cy="0"/>
          <a:chOff x="0" y="0"/>
          <a:chExt cx="0" cy="0"/>
        </a:xfrm>
      </p:grpSpPr>
      <p:sp>
        <p:nvSpPr>
          <p:cNvPr id="95" name="Google Shape;95;p21"/>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6" name="Google Shape;96;p21"/>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7" name="Google Shape;97;p21"/>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98" name="Shape 98"/>
        <p:cNvGrpSpPr/>
        <p:nvPr/>
      </p:nvGrpSpPr>
      <p:grpSpPr>
        <a:xfrm>
          <a:off x="0" y="0"/>
          <a:ext cx="0" cy="0"/>
          <a:chOff x="0" y="0"/>
          <a:chExt cx="0" cy="0"/>
        </a:xfrm>
      </p:grpSpPr>
      <p:sp>
        <p:nvSpPr>
          <p:cNvPr id="99" name="Google Shape;99;p22"/>
          <p:cNvSpPr txBox="1"/>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panose="020F050202020403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00" name="Google Shape;100;p22"/>
          <p:cNvSpPr txBox="1"/>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marR="0" lvl="0" indent="-381000" algn="l" rtl="0">
              <a:lnSpc>
                <a:spcPct val="90000"/>
              </a:lnSpc>
              <a:spcBef>
                <a:spcPts val="8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61950" algn="l" rtl="0">
              <a:lnSpc>
                <a:spcPct val="90000"/>
              </a:lnSpc>
              <a:spcBef>
                <a:spcPts val="4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1" name="Google Shape;101;p22"/>
          <p:cNvSpPr txBox="1"/>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100"/>
              <a:buFont typeface="Arial" panose="020B0604020202020204"/>
              <a:buNone/>
              <a:defRPr sz="1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2" name="Google Shape;102;p22"/>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3" name="Google Shape;103;p22"/>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 name="Google Shape;104;p22"/>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05" name="Shape 105"/>
        <p:cNvGrpSpPr/>
        <p:nvPr/>
      </p:nvGrpSpPr>
      <p:grpSpPr>
        <a:xfrm>
          <a:off x="0" y="0"/>
          <a:ext cx="0" cy="0"/>
          <a:chOff x="0" y="0"/>
          <a:chExt cx="0" cy="0"/>
        </a:xfrm>
      </p:grpSpPr>
      <p:sp>
        <p:nvSpPr>
          <p:cNvPr id="106" name="Google Shape;106;p23"/>
          <p:cNvSpPr txBox="1"/>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panose="020F050202020403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07" name="Google Shape;107;p23"/>
          <p:cNvSpPr/>
          <p:nvPr>
            <p:ph type="pic" idx="2"/>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400"/>
              </a:spcBef>
              <a:spcAft>
                <a:spcPts val="0"/>
              </a:spcAft>
              <a:buClr>
                <a:schemeClr val="dk1"/>
              </a:buClr>
              <a:buSzPts val="2100"/>
              <a:buFont typeface="Arial" panose="020B0604020202020204"/>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40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8" name="Google Shape;108;p23"/>
          <p:cNvSpPr txBox="1"/>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100"/>
              <a:buFont typeface="Arial" panose="020B0604020202020204"/>
              <a:buNone/>
              <a:defRPr sz="1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9" name="Google Shape;109;p23"/>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0" name="Google Shape;110;p23"/>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1" name="Google Shape;111;p23"/>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12" name="Shape 112"/>
        <p:cNvGrpSpPr/>
        <p:nvPr/>
      </p:nvGrpSpPr>
      <p:grpSpPr>
        <a:xfrm>
          <a:off x="0" y="0"/>
          <a:ext cx="0" cy="0"/>
          <a:chOff x="0" y="0"/>
          <a:chExt cx="0" cy="0"/>
        </a:xfrm>
      </p:grpSpPr>
      <p:sp>
        <p:nvSpPr>
          <p:cNvPr id="113" name="Google Shape;113;p24"/>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14" name="Google Shape;114;p24"/>
          <p:cNvSpPr txBox="1"/>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5" name="Google Shape;115;p24"/>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6" name="Google Shape;116;p24"/>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7" name="Google Shape;117;p24"/>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18" name="Shape 118"/>
        <p:cNvGrpSpPr/>
        <p:nvPr/>
      </p:nvGrpSpPr>
      <p:grpSpPr>
        <a:xfrm>
          <a:off x="0" y="0"/>
          <a:ext cx="0" cy="0"/>
          <a:chOff x="0" y="0"/>
          <a:chExt cx="0" cy="0"/>
        </a:xfrm>
      </p:grpSpPr>
      <p:sp>
        <p:nvSpPr>
          <p:cNvPr id="119" name="Google Shape;119;p25"/>
          <p:cNvSpPr txBox="1"/>
          <p:nvPr>
            <p:ph type="title"/>
          </p:nvPr>
        </p:nvSpPr>
        <p:spPr>
          <a:xfrm rot="5400000">
            <a:off x="5350050" y="1467544"/>
            <a:ext cx="4359000" cy="19716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20" name="Google Shape;120;p25"/>
          <p:cNvSpPr txBox="1"/>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1" name="Google Shape;121;p25"/>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2" name="Google Shape;122;p25"/>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3" name="Google Shape;123;p25"/>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0"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3.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3.xml"/><Relationship Id="rId2" Type="http://schemas.openxmlformats.org/officeDocument/2006/relationships/image" Target="../media/image15.png"/><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3.xml"/><Relationship Id="rId2" Type="http://schemas.openxmlformats.org/officeDocument/2006/relationships/image" Target="../media/image22.png"/><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3.xml"/><Relationship Id="rId4" Type="http://schemas.openxmlformats.org/officeDocument/2006/relationships/image" Target="../media/image8.jpe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3.xml"/><Relationship Id="rId2" Type="http://schemas.openxmlformats.org/officeDocument/2006/relationships/image" Target="../media/image9.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cxnSp>
        <p:nvCxnSpPr>
          <p:cNvPr id="128" name="Google Shape;128;p26"/>
          <p:cNvCxnSpPr/>
          <p:nvPr/>
        </p:nvCxnSpPr>
        <p:spPr>
          <a:xfrm>
            <a:off x="4296188" y="858990"/>
            <a:ext cx="0" cy="3657600"/>
          </a:xfrm>
          <a:prstGeom prst="straightConnector1">
            <a:avLst/>
          </a:prstGeom>
          <a:noFill/>
          <a:ln w="9525" cap="flat" cmpd="sng">
            <a:solidFill>
              <a:schemeClr val="lt1"/>
            </a:solidFill>
            <a:prstDash val="solid"/>
            <a:miter lim="800000"/>
            <a:headEnd type="none" w="sm" len="sm"/>
            <a:tailEnd type="none" w="sm" len="sm"/>
          </a:ln>
        </p:spPr>
      </p:cxnSp>
      <p:sp>
        <p:nvSpPr>
          <p:cNvPr id="129" name="Google Shape;129;p26"/>
          <p:cNvSpPr txBox="1"/>
          <p:nvPr/>
        </p:nvSpPr>
        <p:spPr>
          <a:xfrm>
            <a:off x="4502428" y="1619643"/>
            <a:ext cx="4241400" cy="28968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in this presentation is provided to you by </a:t>
            </a:r>
            <a:r>
              <a:rPr lang="en-US" sz="500" b="1">
                <a:solidFill>
                  <a:srgbClr val="0070C0"/>
                </a:solidFill>
                <a:latin typeface="Arial" panose="020B0604020202020204"/>
                <a:ea typeface="Arial" panose="020B0604020202020204"/>
                <a:cs typeface="Arial" panose="020B0604020202020204"/>
                <a:sym typeface="Arial" panose="020B0604020202020204"/>
              </a:rPr>
              <a:t>PT. AXAR Technology Raya</a:t>
            </a:r>
            <a:r>
              <a:rPr lang="en-US" sz="500">
                <a:solidFill>
                  <a:schemeClr val="lt1"/>
                </a:solidFill>
                <a:latin typeface="Arial" panose="020B0604020202020204"/>
                <a:ea typeface="Arial" panose="020B0604020202020204"/>
                <a:cs typeface="Arial" panose="020B0604020202020204"/>
                <a:sym typeface="Arial" panose="020B0604020202020204"/>
              </a:rPr>
              <a:t>, solely for informational purposes and does not constitute an offer to buy, sell or issue, or a solicitation of an offer to sell, buy or acquire any securities of the Company in any jurisdiction or an inducement to enter into investment activity, nor may it or any part of it form the basis of or be relied on in connection with any contract or commitment whatsoever. No representations or warranties, express or implied, are made by the Company, any underwriters, any of their respective affiliates, directors, officers, employees, advisors or representatives with respect to, and no reliance should be placed, on the accuracy, fairness or completeness of the information presented or contained in this presentation. By viewing this presentation, you agree that none of the Company, any underwriters, nor any of their respective affiliates, directors, officers, employees, advisors or representatives accepts any responsibility or liability whatsoever for any loss howsoever arising from any information presented or contained in or derived from or omitted from this presentation. The information presented or contained in this presentation was obtained from various sources, including certain third parties, and has not been independently verified, and its accuracy is not guaranteed.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does not contain all relevant information relating to the Company or its securities, particularly with respect to the risks and special considerations involved with an investment in the securities of the Company. These materials are not an offer of securities for sale. Any public offering will be made by means of a prospectus that may be obtained from the issuer and that will contain detailed information about the company and management, as well as financial statements. This presentation speaks as of its date and the information presented or contained in this presentation is subject to change without notice or update.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contains statements that constitute forward-looking statements. These statements include descriptions regarding the intent, belief or current expectations of the Company or its officers about the future. These statements can be recognized by the use of words such as “expects,” “plans,” “will,” “estimates,” “projects,” “intends,” or words of similar meaning. Such forward-looking statements are not guarantees of future performance and involve risks and uncertainties, and actual results may differ from those in the forward-looking statements as a result of various factors and assumptions, many of which are beyond the Company’s control. The Company or any of its affiliates, advisors, representatives or underwriters has no obligation and does not undertake to revise forward-looking statements to reflect future events or circumstances.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CONTAINED IN THIS DOCUMENT IS HIGHLY CONFIDENTIAL AND MAY NOT BE FORWARDED, PUBLISHED OR DISTRIBUTED, DIRECTLY OR INDIRECTLY, TO ANY OTHER PERSON (WHETHER WITHIN OR OUTSIDE YOUR ORGANIZATION/FIRM) FOR ANY PURPOSE AND MAY NOT BE REPRODUCED IN ANY MANNER WHATSOEVER. ANY FORWARDING, PUBLICATION, DISTRIBUTION OR REPRODUCTION OF THIS DOCUMENT IN WHOLE OR IN PART IS UNAUTHORIZED. </a:t>
            </a:r>
            <a:endParaRPr sz="1100"/>
          </a:p>
        </p:txBody>
      </p:sp>
      <p:sp>
        <p:nvSpPr>
          <p:cNvPr id="130" name="Google Shape;130;p26"/>
          <p:cNvSpPr txBox="1"/>
          <p:nvPr/>
        </p:nvSpPr>
        <p:spPr>
          <a:xfrm>
            <a:off x="4482550" y="1363868"/>
            <a:ext cx="25146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100">
                <a:solidFill>
                  <a:schemeClr val="lt1"/>
                </a:solidFill>
                <a:latin typeface="Arial" panose="020B0604020202020204"/>
                <a:ea typeface="Arial" panose="020B0604020202020204"/>
                <a:cs typeface="Arial" panose="020B0604020202020204"/>
                <a:sym typeface="Arial" panose="020B0604020202020204"/>
              </a:rPr>
              <a:t>DISCLAIMER</a:t>
            </a:r>
            <a:endParaRPr sz="1100"/>
          </a:p>
        </p:txBody>
      </p:sp>
      <p:sp>
        <p:nvSpPr>
          <p:cNvPr id="131" name="Google Shape;131;p26"/>
          <p:cNvSpPr txBox="1"/>
          <p:nvPr/>
        </p:nvSpPr>
        <p:spPr>
          <a:xfrm>
            <a:off x="380745" y="2529347"/>
            <a:ext cx="31515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altLang="en-US" sz="1800">
                <a:solidFill>
                  <a:schemeClr val="lt1"/>
                </a:solidFill>
              </a:rPr>
              <a:t>MOBILE</a:t>
            </a:r>
            <a:endParaRPr sz="1800">
              <a:solidFill>
                <a:schemeClr val="lt1"/>
              </a:solidFill>
            </a:endParaRPr>
          </a:p>
          <a:p>
            <a:pPr marL="0" marR="0" lvl="0" indent="0" algn="l" rtl="0">
              <a:spcBef>
                <a:spcPts val="0"/>
              </a:spcBef>
              <a:spcAft>
                <a:spcPts val="0"/>
              </a:spcAft>
              <a:buNone/>
            </a:pPr>
            <a:r>
              <a:rPr lang="en-US" sz="1800">
                <a:solidFill>
                  <a:schemeClr val="lt1"/>
                </a:solidFill>
              </a:rPr>
              <a:t>DEVELOPMENT</a:t>
            </a:r>
            <a:endParaRPr sz="1800">
              <a:solidFill>
                <a:schemeClr val="lt1"/>
              </a:solidFill>
            </a:endParaRPr>
          </a:p>
        </p:txBody>
      </p:sp>
      <p:sp>
        <p:nvSpPr>
          <p:cNvPr id="132" name="Google Shape;132;p26"/>
          <p:cNvSpPr txBox="1"/>
          <p:nvPr/>
        </p:nvSpPr>
        <p:spPr>
          <a:xfrm>
            <a:off x="380745" y="3575016"/>
            <a:ext cx="34992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100">
                <a:solidFill>
                  <a:schemeClr val="lt1"/>
                </a:solidFill>
                <a:latin typeface="Arial" panose="020B0604020202020204"/>
                <a:ea typeface="Arial" panose="020B0604020202020204"/>
                <a:cs typeface="Arial" panose="020B0604020202020204"/>
                <a:sym typeface="Arial" panose="020B0604020202020204"/>
              </a:rPr>
              <a:t>DAY 1</a:t>
            </a:r>
            <a:endParaRPr lang="id-ID" sz="1100">
              <a:solidFill>
                <a:schemeClr val="lt1"/>
              </a:solidFill>
              <a:latin typeface="Arial" panose="020B0604020202020204"/>
              <a:ea typeface="Arial" panose="020B0604020202020204"/>
              <a:cs typeface="Arial" panose="020B0604020202020204"/>
              <a:sym typeface="Arial" panose="020B0604020202020204"/>
            </a:endParaRPr>
          </a:p>
        </p:txBody>
      </p:sp>
      <p:pic>
        <p:nvPicPr>
          <p:cNvPr id="133" name="Google Shape;133;p26"/>
          <p:cNvPicPr preferRelativeResize="0"/>
          <p:nvPr/>
        </p:nvPicPr>
        <p:blipFill rotWithShape="1">
          <a:blip r:embed="rId1"/>
          <a:srcRect l="21345" t="21345" r="21351" b="21351"/>
          <a:stretch>
            <a:fillRect/>
          </a:stretch>
        </p:blipFill>
        <p:spPr>
          <a:xfrm>
            <a:off x="292764" y="349861"/>
            <a:ext cx="1663775" cy="1663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Konstruksi Dasar Dart Programming (1) : Hello World</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7961630" cy="4092575"/>
          </a:xfrm>
          <a:prstGeom prst="rect">
            <a:avLst/>
          </a:prstGeom>
          <a:noFill/>
        </p:spPr>
        <p:txBody>
          <a:bodyPr wrap="square" rtlCol="0">
            <a:spAutoFit/>
          </a:bodyPr>
          <a:p>
            <a:pPr algn="just"/>
            <a:r>
              <a:rPr lang="id-ID" altLang="en-US" sz="2000">
                <a:solidFill>
                  <a:schemeClr val="bg1"/>
                </a:solidFill>
              </a:rPr>
              <a:t>Buat sebuah file di VS Code dengan men-click icon yang ditunjuk.</a:t>
            </a:r>
            <a:endParaRPr lang="id-ID" altLang="en-US" sz="2000">
              <a:solidFill>
                <a:schemeClr val="bg1"/>
              </a:solidFill>
            </a:endParaRPr>
          </a:p>
          <a:p>
            <a:pPr algn="just"/>
            <a:endParaRPr lang="id-ID" altLang="en-US" sz="2000">
              <a:solidFill>
                <a:schemeClr val="bg1"/>
              </a:solidFill>
            </a:endParaRPr>
          </a:p>
          <a:p>
            <a:pPr algn="just"/>
            <a:endParaRPr lang="id-ID" altLang="en-US" sz="2000">
              <a:solidFill>
                <a:schemeClr val="bg1"/>
              </a:solidFill>
            </a:endParaRPr>
          </a:p>
          <a:p>
            <a:pPr algn="just"/>
            <a:r>
              <a:rPr lang="id-ID" altLang="en-US" sz="2000">
                <a:solidFill>
                  <a:schemeClr val="bg1"/>
                </a:solidFill>
              </a:rPr>
              <a:t>Buat extensi file “.dart”</a:t>
            </a:r>
            <a:endParaRPr lang="id-ID" altLang="en-US" sz="2000">
              <a:solidFill>
                <a:schemeClr val="bg1"/>
              </a:solidFill>
            </a:endParaRPr>
          </a:p>
          <a:p>
            <a:pPr algn="just"/>
            <a:r>
              <a:rPr lang="id-ID" altLang="en-US" sz="2000">
                <a:solidFill>
                  <a:schemeClr val="bg1"/>
                </a:solidFill>
              </a:rPr>
              <a:t>contoh : belajarkoding.dart</a:t>
            </a:r>
            <a:endParaRPr lang="id-ID" altLang="en-US" sz="2000">
              <a:solidFill>
                <a:schemeClr val="bg1"/>
              </a:solidFill>
            </a:endParaRPr>
          </a:p>
          <a:p>
            <a:pPr algn="just"/>
            <a:endParaRPr lang="id-ID" altLang="en-US" sz="2000">
              <a:solidFill>
                <a:schemeClr val="bg1"/>
              </a:solidFill>
            </a:endParaRPr>
          </a:p>
          <a:p>
            <a:pPr algn="just"/>
            <a:r>
              <a:rPr lang="id-ID" altLang="en-US" sz="2000">
                <a:solidFill>
                  <a:schemeClr val="bg1"/>
                </a:solidFill>
              </a:rPr>
              <a:t>Silahkan ketik script kode pada editor.</a:t>
            </a:r>
            <a:endParaRPr lang="id-ID" altLang="en-US" sz="2000">
              <a:solidFill>
                <a:schemeClr val="bg1"/>
              </a:solidFill>
            </a:endParaRPr>
          </a:p>
          <a:p>
            <a:pPr algn="just"/>
            <a:endParaRPr lang="id-ID" altLang="en-US" sz="2000">
              <a:solidFill>
                <a:schemeClr val="bg1"/>
              </a:solidFill>
            </a:endParaRPr>
          </a:p>
          <a:p>
            <a:pPr algn="just"/>
            <a:endParaRPr lang="id-ID" altLang="en-US" sz="2000">
              <a:solidFill>
                <a:schemeClr val="bg1"/>
              </a:solidFill>
            </a:endParaRPr>
          </a:p>
          <a:p>
            <a:pPr algn="just"/>
            <a:endParaRPr lang="id-ID" altLang="en-US" sz="2000">
              <a:solidFill>
                <a:schemeClr val="bg1"/>
              </a:solidFill>
            </a:endParaRPr>
          </a:p>
          <a:p>
            <a:pPr algn="just"/>
            <a:r>
              <a:rPr lang="id-ID" altLang="en-US" sz="2000">
                <a:solidFill>
                  <a:schemeClr val="bg1"/>
                </a:solidFill>
              </a:rPr>
              <a:t>Click icon berikut pada sudut kiri bawah.</a:t>
            </a:r>
            <a:endParaRPr lang="id-ID" altLang="en-US" sz="2000">
              <a:solidFill>
                <a:schemeClr val="bg1"/>
              </a:solidFill>
            </a:endParaRPr>
          </a:p>
          <a:p>
            <a:pPr algn="just"/>
            <a:endParaRPr lang="id-ID" altLang="en-US" sz="2000">
              <a:solidFill>
                <a:schemeClr val="bg1"/>
              </a:solidFill>
            </a:endParaRPr>
          </a:p>
          <a:p>
            <a:pPr algn="just"/>
            <a:endParaRPr lang="id-ID" altLang="en-US" sz="2000">
              <a:solidFill>
                <a:schemeClr val="bg1"/>
              </a:solidFill>
            </a:endParaRPr>
          </a:p>
        </p:txBody>
      </p:sp>
      <p:pic>
        <p:nvPicPr>
          <p:cNvPr id="2" name="Picture 1"/>
          <p:cNvPicPr>
            <a:picLocks noChangeAspect="1"/>
          </p:cNvPicPr>
          <p:nvPr/>
        </p:nvPicPr>
        <p:blipFill>
          <a:blip r:embed="rId1"/>
          <a:stretch>
            <a:fillRect/>
          </a:stretch>
        </p:blipFill>
        <p:spPr>
          <a:xfrm>
            <a:off x="287655" y="1288415"/>
            <a:ext cx="2276475" cy="457200"/>
          </a:xfrm>
          <a:prstGeom prst="rect">
            <a:avLst/>
          </a:prstGeom>
        </p:spPr>
      </p:pic>
      <p:sp>
        <p:nvSpPr>
          <p:cNvPr id="5" name="Left Arrow 4"/>
          <p:cNvSpPr/>
          <p:nvPr/>
        </p:nvSpPr>
        <p:spPr>
          <a:xfrm rot="3480000">
            <a:off x="1503045" y="1551940"/>
            <a:ext cx="377190" cy="146685"/>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6" name="Picture 5"/>
          <p:cNvPicPr>
            <a:picLocks noChangeAspect="1"/>
          </p:cNvPicPr>
          <p:nvPr/>
        </p:nvPicPr>
        <p:blipFill>
          <a:blip r:embed="rId2"/>
          <a:stretch>
            <a:fillRect/>
          </a:stretch>
        </p:blipFill>
        <p:spPr>
          <a:xfrm>
            <a:off x="287655" y="3158490"/>
            <a:ext cx="1905000" cy="523875"/>
          </a:xfrm>
          <a:prstGeom prst="rect">
            <a:avLst/>
          </a:prstGeom>
        </p:spPr>
      </p:pic>
      <p:pic>
        <p:nvPicPr>
          <p:cNvPr id="10" name="Picture 9"/>
          <p:cNvPicPr>
            <a:picLocks noChangeAspect="1"/>
          </p:cNvPicPr>
          <p:nvPr/>
        </p:nvPicPr>
        <p:blipFill>
          <a:blip r:embed="rId3"/>
          <a:stretch>
            <a:fillRect/>
          </a:stretch>
        </p:blipFill>
        <p:spPr>
          <a:xfrm>
            <a:off x="287655" y="4409440"/>
            <a:ext cx="1524000" cy="3968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Konstruksi Dasar Dart Programming (2) : Hello World</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7961630" cy="5015865"/>
          </a:xfrm>
          <a:prstGeom prst="rect">
            <a:avLst/>
          </a:prstGeom>
          <a:noFill/>
        </p:spPr>
        <p:txBody>
          <a:bodyPr wrap="square" rtlCol="0">
            <a:spAutoFit/>
          </a:bodyPr>
          <a:p>
            <a:pPr algn="just"/>
            <a:r>
              <a:rPr lang="id-ID" altLang="en-US" sz="2000">
                <a:solidFill>
                  <a:schemeClr val="bg1"/>
                </a:solidFill>
              </a:rPr>
              <a:t>Pilih terminal, dan akan muncul tampilan seperti berikut.</a:t>
            </a:r>
            <a:endParaRPr lang="id-ID" altLang="en-US" sz="2000">
              <a:solidFill>
                <a:schemeClr val="bg1"/>
              </a:solidFill>
            </a:endParaRPr>
          </a:p>
          <a:p>
            <a:pPr algn="just"/>
            <a:endParaRPr lang="id-ID" altLang="en-US" sz="2000">
              <a:solidFill>
                <a:schemeClr val="bg1"/>
              </a:solidFill>
            </a:endParaRPr>
          </a:p>
          <a:p>
            <a:pPr algn="just"/>
            <a:endParaRPr lang="id-ID" altLang="en-US" sz="2000">
              <a:solidFill>
                <a:schemeClr val="bg1"/>
              </a:solidFill>
            </a:endParaRPr>
          </a:p>
          <a:p>
            <a:pPr algn="just"/>
            <a:endParaRPr lang="id-ID" altLang="en-US" sz="2000">
              <a:solidFill>
                <a:schemeClr val="bg1"/>
              </a:solidFill>
            </a:endParaRPr>
          </a:p>
          <a:p>
            <a:pPr algn="just"/>
            <a:endParaRPr lang="id-ID" altLang="en-US" sz="2000">
              <a:solidFill>
                <a:schemeClr val="bg1"/>
              </a:solidFill>
            </a:endParaRPr>
          </a:p>
          <a:p>
            <a:pPr algn="just"/>
            <a:endParaRPr lang="id-ID" altLang="en-US" sz="2000">
              <a:solidFill>
                <a:schemeClr val="bg1"/>
              </a:solidFill>
            </a:endParaRPr>
          </a:p>
          <a:p>
            <a:pPr algn="just"/>
            <a:endParaRPr lang="id-ID" altLang="en-US" sz="2000">
              <a:solidFill>
                <a:schemeClr val="bg1"/>
              </a:solidFill>
            </a:endParaRPr>
          </a:p>
          <a:p>
            <a:pPr algn="just"/>
            <a:endParaRPr lang="id-ID" altLang="en-US" sz="2000">
              <a:solidFill>
                <a:schemeClr val="bg1"/>
              </a:solidFill>
            </a:endParaRPr>
          </a:p>
          <a:p>
            <a:pPr algn="just"/>
            <a:r>
              <a:rPr lang="id-ID" altLang="en-US" sz="2000">
                <a:solidFill>
                  <a:schemeClr val="bg1"/>
                </a:solidFill>
              </a:rPr>
              <a:t>Silahkan ketik “</a:t>
            </a:r>
            <a:r>
              <a:rPr lang="id-ID" altLang="en-US" sz="2000">
                <a:solidFill>
                  <a:schemeClr val="accent4"/>
                </a:solidFill>
              </a:rPr>
              <a:t>dart nama_file.dart</a:t>
            </a:r>
            <a:r>
              <a:rPr lang="id-ID" altLang="en-US" sz="2000">
                <a:solidFill>
                  <a:schemeClr val="bg1"/>
                </a:solidFill>
              </a:rPr>
              <a:t>” pada terminal</a:t>
            </a:r>
            <a:endParaRPr lang="id-ID" altLang="en-US" sz="2000">
              <a:solidFill>
                <a:schemeClr val="bg1"/>
              </a:solidFill>
            </a:endParaRPr>
          </a:p>
          <a:p>
            <a:pPr algn="just"/>
            <a:r>
              <a:rPr lang="id-ID" altLang="en-US" sz="2000">
                <a:solidFill>
                  <a:schemeClr val="bg1"/>
                </a:solidFill>
              </a:rPr>
              <a:t>untuk menjalakan program</a:t>
            </a:r>
            <a:endParaRPr lang="id-ID" altLang="en-US" sz="2000">
              <a:solidFill>
                <a:schemeClr val="bg1"/>
              </a:solidFill>
            </a:endParaRPr>
          </a:p>
          <a:p>
            <a:pPr algn="just"/>
            <a:r>
              <a:rPr lang="id-ID" altLang="en-US" sz="2000">
                <a:solidFill>
                  <a:schemeClr val="bg1"/>
                </a:solidFill>
              </a:rPr>
              <a:t>contoh :</a:t>
            </a:r>
            <a:endParaRPr lang="id-ID" altLang="en-US" sz="2000">
              <a:solidFill>
                <a:schemeClr val="bg1"/>
              </a:solidFill>
            </a:endParaRPr>
          </a:p>
          <a:p>
            <a:pPr algn="just"/>
            <a:endParaRPr lang="id-ID" altLang="en-US" sz="2000">
              <a:solidFill>
                <a:schemeClr val="bg1"/>
              </a:solidFill>
            </a:endParaRPr>
          </a:p>
          <a:p>
            <a:pPr algn="just"/>
            <a:endParaRPr lang="id-ID" altLang="en-US" sz="2000">
              <a:solidFill>
                <a:schemeClr val="bg1"/>
              </a:solidFill>
            </a:endParaRPr>
          </a:p>
          <a:p>
            <a:pPr algn="just"/>
            <a:endParaRPr lang="id-ID" altLang="en-US" sz="2000">
              <a:solidFill>
                <a:schemeClr val="bg1"/>
              </a:solidFill>
            </a:endParaRPr>
          </a:p>
          <a:p>
            <a:pPr algn="just"/>
            <a:endParaRPr lang="id-ID" altLang="en-US" sz="2000">
              <a:solidFill>
                <a:schemeClr val="bg1"/>
              </a:solidFill>
            </a:endParaRPr>
          </a:p>
          <a:p>
            <a:pPr algn="just"/>
            <a:endParaRPr lang="id-ID" altLang="en-US" sz="2000">
              <a:solidFill>
                <a:schemeClr val="bg1"/>
              </a:solidFill>
            </a:endParaRPr>
          </a:p>
        </p:txBody>
      </p:sp>
      <p:pic>
        <p:nvPicPr>
          <p:cNvPr id="3" name="Picture 2"/>
          <p:cNvPicPr>
            <a:picLocks noChangeAspect="1"/>
          </p:cNvPicPr>
          <p:nvPr/>
        </p:nvPicPr>
        <p:blipFill>
          <a:blip r:embed="rId1"/>
          <a:stretch>
            <a:fillRect/>
          </a:stretch>
        </p:blipFill>
        <p:spPr>
          <a:xfrm>
            <a:off x="261620" y="1284605"/>
            <a:ext cx="6153785" cy="1944370"/>
          </a:xfrm>
          <a:prstGeom prst="rect">
            <a:avLst/>
          </a:prstGeom>
        </p:spPr>
      </p:pic>
      <p:pic>
        <p:nvPicPr>
          <p:cNvPr id="8" name="Picture 7"/>
          <p:cNvPicPr>
            <a:picLocks noChangeAspect="1"/>
          </p:cNvPicPr>
          <p:nvPr/>
        </p:nvPicPr>
        <p:blipFill>
          <a:blip r:embed="rId2"/>
          <a:stretch>
            <a:fillRect/>
          </a:stretch>
        </p:blipFill>
        <p:spPr>
          <a:xfrm>
            <a:off x="261620" y="4395470"/>
            <a:ext cx="4305300" cy="3905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Konstruksi Dasar Dart Programming (3) : Variabel</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7961630" cy="4030980"/>
          </a:xfrm>
          <a:prstGeom prst="rect">
            <a:avLst/>
          </a:prstGeom>
          <a:noFill/>
        </p:spPr>
        <p:txBody>
          <a:bodyPr wrap="square" rtlCol="0">
            <a:spAutoFit/>
          </a:bodyPr>
          <a:p>
            <a:pPr algn="just"/>
            <a:r>
              <a:rPr lang="id-ID" altLang="en-US" sz="1600">
                <a:solidFill>
                  <a:schemeClr val="bg1"/>
                </a:solidFill>
              </a:rPr>
              <a:t>Variabel adalah sebuah tempat yang digunakan untuk menyimpan nilai. Sedangkan tipe data adalah jenis nilai yang akan kita simpan.</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Tipe data dasar pada Dart dibagi menjadi tiga macam:</a:t>
            </a:r>
            <a:endParaRPr lang="id-ID" altLang="en-US" sz="1600">
              <a:solidFill>
                <a:schemeClr val="bg1"/>
              </a:solidFill>
            </a:endParaRPr>
          </a:p>
          <a:p>
            <a:pPr marL="342900" indent="-342900" algn="just">
              <a:buClr>
                <a:srgbClr val="FFFFFF"/>
              </a:buClr>
              <a:buFont typeface="Arial" panose="020B0604020202020204" pitchFamily="34" charset="0"/>
              <a:buChar char="•"/>
            </a:pPr>
            <a:r>
              <a:rPr lang="id-ID" altLang="en-US" sz="1600">
                <a:solidFill>
                  <a:schemeClr val="bg1"/>
                </a:solidFill>
              </a:rPr>
              <a:t>Tipe data Angka (Number): int, double</a:t>
            </a:r>
            <a:endParaRPr lang="id-ID" altLang="en-US" sz="1600">
              <a:solidFill>
                <a:schemeClr val="bg1"/>
              </a:solidFill>
            </a:endParaRPr>
          </a:p>
          <a:p>
            <a:pPr marL="342900" indent="-342900" algn="just">
              <a:buClr>
                <a:srgbClr val="FFFFFF"/>
              </a:buClr>
              <a:buFont typeface="Arial" panose="020B0604020202020204" pitchFamily="34" charset="0"/>
              <a:buChar char="•"/>
            </a:pPr>
            <a:r>
              <a:rPr lang="id-ID" altLang="en-US" sz="1600">
                <a:solidFill>
                  <a:schemeClr val="bg1"/>
                </a:solidFill>
              </a:rPr>
              <a:t>Tipe data teks: String</a:t>
            </a:r>
            <a:endParaRPr lang="id-ID" altLang="en-US" sz="1600">
              <a:solidFill>
                <a:schemeClr val="bg1"/>
              </a:solidFill>
            </a:endParaRPr>
          </a:p>
          <a:p>
            <a:pPr marL="342900" indent="-342900" algn="just">
              <a:buClr>
                <a:srgbClr val="FFFFFF"/>
              </a:buClr>
              <a:buFont typeface="Arial" panose="020B0604020202020204" pitchFamily="34" charset="0"/>
              <a:buChar char="•"/>
            </a:pPr>
            <a:r>
              <a:rPr lang="id-ID" altLang="en-US" sz="1600">
                <a:solidFill>
                  <a:schemeClr val="bg1"/>
                </a:solidFill>
              </a:rPr>
              <a:t>Tipe data boolean: bool</a:t>
            </a:r>
            <a:endParaRPr lang="id-ID" altLang="en-US" sz="1600">
              <a:solidFill>
                <a:schemeClr val="bg1"/>
              </a:solidFill>
            </a:endParaRPr>
          </a:p>
          <a:p>
            <a:pPr marL="342900" indent="-342900" algn="just"/>
            <a:endParaRPr lang="id-ID" altLang="en-US" sz="1600">
              <a:solidFill>
                <a:schemeClr val="bg1"/>
              </a:solidFill>
            </a:endParaRPr>
          </a:p>
          <a:p>
            <a:pPr algn="just"/>
            <a:r>
              <a:rPr lang="id-ID" altLang="en-US" sz="1600">
                <a:solidFill>
                  <a:schemeClr val="bg1"/>
                </a:solidFill>
              </a:rPr>
              <a:t>Systax :</a:t>
            </a:r>
            <a:endParaRPr lang="id-ID" altLang="en-US" sz="1600">
              <a:solidFill>
                <a:schemeClr val="bg1"/>
              </a:solidFill>
            </a:endParaRPr>
          </a:p>
          <a:p>
            <a:pPr algn="just"/>
            <a:r>
              <a:rPr lang="id-ID" altLang="en-US" sz="1600">
                <a:solidFill>
                  <a:schemeClr val="bg1"/>
                </a:solidFill>
              </a:rPr>
              <a:t>tipe_data nama_variabel = isi_variabel;</a:t>
            </a:r>
            <a:endParaRPr lang="id-ID" altLang="en-US" sz="1600">
              <a:solidFill>
                <a:schemeClr val="bg1"/>
              </a:solidFill>
            </a:endParaRPr>
          </a:p>
          <a:p>
            <a:pPr algn="just"/>
            <a:r>
              <a:rPr lang="id-ID" altLang="en-US" sz="1600">
                <a:solidFill>
                  <a:schemeClr val="bg1"/>
                </a:solidFill>
              </a:rPr>
              <a:t>contoh :</a:t>
            </a:r>
            <a:endParaRPr lang="id-ID" altLang="en-US" sz="1600">
              <a:solidFill>
                <a:schemeClr val="bg1"/>
              </a:solidFill>
            </a:endParaRPr>
          </a:p>
          <a:p>
            <a:pPr algn="just"/>
            <a:r>
              <a:rPr lang="id-ID" altLang="en-US" sz="1600">
                <a:solidFill>
                  <a:schemeClr val="bg1"/>
                </a:solidFill>
              </a:rPr>
              <a:t>int  angkaSatu = 1;</a:t>
            </a:r>
            <a:endParaRPr lang="id-ID" altLang="en-US" sz="1600">
              <a:solidFill>
                <a:schemeClr val="bg1"/>
              </a:solidFill>
            </a:endParaRPr>
          </a:p>
          <a:p>
            <a:pPr algn="just"/>
            <a:r>
              <a:rPr lang="id-ID" altLang="en-US" sz="1600">
                <a:solidFill>
                  <a:schemeClr val="bg1"/>
                </a:solidFill>
              </a:rPr>
              <a:t>double angkaDesimal = 1.2;</a:t>
            </a:r>
            <a:endParaRPr lang="id-ID" altLang="en-US" sz="1600">
              <a:solidFill>
                <a:schemeClr val="bg1"/>
              </a:solidFill>
            </a:endParaRPr>
          </a:p>
          <a:p>
            <a:pPr algn="just"/>
            <a:r>
              <a:rPr lang="id-ID" altLang="en-US" sz="1600">
                <a:solidFill>
                  <a:schemeClr val="bg1"/>
                </a:solidFill>
              </a:rPr>
              <a:t>String nama = “Farhan Yusri”;</a:t>
            </a:r>
            <a:endParaRPr lang="id-ID" altLang="en-US" sz="1600">
              <a:solidFill>
                <a:schemeClr val="bg1"/>
              </a:solidFill>
            </a:endParaRPr>
          </a:p>
          <a:p>
            <a:pPr algn="just"/>
            <a:r>
              <a:rPr lang="id-ID" altLang="en-US" sz="1600">
                <a:solidFill>
                  <a:schemeClr val="bg1"/>
                </a:solidFill>
              </a:rPr>
              <a:t>bool iniSalah = false;</a:t>
            </a:r>
            <a:endParaRPr lang="id-ID" altLang="en-US" sz="1600">
              <a:solidFill>
                <a:schemeClr val="bg1"/>
              </a:solidFill>
            </a:endParaRPr>
          </a:p>
          <a:p>
            <a:pPr algn="just"/>
            <a:endParaRPr lang="id-ID" altLang="en-US" sz="160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193675"/>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Konstruksi Dasar Dart Programming (3) : Variabel</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771525"/>
            <a:ext cx="7961630" cy="2861310"/>
          </a:xfrm>
          <a:prstGeom prst="rect">
            <a:avLst/>
          </a:prstGeom>
          <a:noFill/>
        </p:spPr>
        <p:txBody>
          <a:bodyPr wrap="square" rtlCol="0">
            <a:spAutoFit/>
          </a:bodyPr>
          <a:p>
            <a:pPr algn="just"/>
            <a:r>
              <a:rPr lang="id-ID" altLang="en-US" sz="2000">
                <a:solidFill>
                  <a:schemeClr val="bg1"/>
                </a:solidFill>
              </a:rPr>
              <a:t>Contoh kode :</a:t>
            </a:r>
            <a:endParaRPr lang="id-ID" altLang="en-US" sz="2000">
              <a:solidFill>
                <a:schemeClr val="bg1"/>
              </a:solidFill>
            </a:endParaRPr>
          </a:p>
          <a:p>
            <a:pPr algn="just"/>
            <a:endParaRPr lang="id-ID" altLang="en-US" sz="2000">
              <a:solidFill>
                <a:schemeClr val="bg1"/>
              </a:solidFill>
            </a:endParaRPr>
          </a:p>
          <a:p>
            <a:pPr algn="just"/>
            <a:endParaRPr lang="id-ID" altLang="en-US" sz="2000">
              <a:solidFill>
                <a:schemeClr val="bg1"/>
              </a:solidFill>
            </a:endParaRPr>
          </a:p>
          <a:p>
            <a:pPr algn="just"/>
            <a:endParaRPr lang="id-ID" altLang="en-US" sz="2000">
              <a:solidFill>
                <a:schemeClr val="bg1"/>
              </a:solidFill>
            </a:endParaRPr>
          </a:p>
          <a:p>
            <a:pPr algn="just"/>
            <a:endParaRPr lang="id-ID" altLang="en-US" sz="2000">
              <a:solidFill>
                <a:schemeClr val="bg1"/>
              </a:solidFill>
            </a:endParaRPr>
          </a:p>
          <a:p>
            <a:pPr algn="just"/>
            <a:endParaRPr lang="id-ID" altLang="en-US" sz="2000">
              <a:solidFill>
                <a:schemeClr val="bg1"/>
              </a:solidFill>
            </a:endParaRPr>
          </a:p>
          <a:p>
            <a:pPr algn="just"/>
            <a:endParaRPr lang="id-ID" altLang="en-US" sz="2000">
              <a:solidFill>
                <a:schemeClr val="bg1"/>
              </a:solidFill>
            </a:endParaRPr>
          </a:p>
          <a:p>
            <a:pPr algn="just"/>
            <a:endParaRPr lang="id-ID" altLang="en-US" sz="2000">
              <a:solidFill>
                <a:schemeClr val="bg1"/>
              </a:solidFill>
            </a:endParaRPr>
          </a:p>
          <a:p>
            <a:pPr algn="just"/>
            <a:endParaRPr lang="id-ID" altLang="en-US" sz="2000">
              <a:solidFill>
                <a:schemeClr val="bg1"/>
              </a:solidFill>
            </a:endParaRPr>
          </a:p>
        </p:txBody>
      </p:sp>
      <p:pic>
        <p:nvPicPr>
          <p:cNvPr id="5" name="Picture 4"/>
          <p:cNvPicPr>
            <a:picLocks noChangeAspect="1"/>
          </p:cNvPicPr>
          <p:nvPr/>
        </p:nvPicPr>
        <p:blipFill>
          <a:blip r:embed="rId1"/>
          <a:stretch>
            <a:fillRect/>
          </a:stretch>
        </p:blipFill>
        <p:spPr>
          <a:xfrm>
            <a:off x="175260" y="1170305"/>
            <a:ext cx="3000375" cy="19812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193675"/>
            <a:ext cx="8759825" cy="4331970"/>
            <a:chOff x="276" y="412"/>
            <a:chExt cx="13795" cy="6822"/>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8850"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Konstruksi Dasar Dart Programming (3) : Pengendali Alur</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760095"/>
            <a:ext cx="7961630" cy="5754370"/>
          </a:xfrm>
          <a:prstGeom prst="rect">
            <a:avLst/>
          </a:prstGeom>
          <a:noFill/>
        </p:spPr>
        <p:txBody>
          <a:bodyPr wrap="square" rtlCol="0">
            <a:spAutoFit/>
          </a:bodyPr>
          <a:p>
            <a:pPr algn="just"/>
            <a:r>
              <a:rPr lang="id-ID" altLang="en-US" sz="1600">
                <a:solidFill>
                  <a:schemeClr val="bg1"/>
                </a:solidFill>
              </a:rPr>
              <a:t>Pada umumnya, variabel boolean digunakan untuk mengendalikan alur. Perhatikan program berikut :</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Pada Program diatas terlihat bahwa nilai dari variabelBoolean adalah true. </a:t>
            </a:r>
            <a:endParaRPr lang="id-ID" altLang="en-US" sz="1600">
              <a:solidFill>
                <a:schemeClr val="bg1"/>
              </a:solidFill>
            </a:endParaRPr>
          </a:p>
          <a:p>
            <a:pPr algn="just"/>
            <a:r>
              <a:rPr lang="id-ID" altLang="en-US" sz="1600">
                <a:solidFill>
                  <a:schemeClr val="bg1"/>
                </a:solidFill>
              </a:rPr>
              <a:t>Jika variabelBoolean bernilai true, akan menjalankan program pada blok1</a:t>
            </a:r>
            <a:endParaRPr lang="id-ID" altLang="en-US" sz="1600">
              <a:solidFill>
                <a:schemeClr val="bg1"/>
              </a:solidFill>
            </a:endParaRPr>
          </a:p>
          <a:p>
            <a:pPr algn="just"/>
            <a:r>
              <a:rPr lang="id-ID" altLang="en-US" sz="1600">
                <a:solidFill>
                  <a:schemeClr val="bg1"/>
                </a:solidFill>
              </a:rPr>
              <a:t>Jika variabelBoolean bernilai false, akan menjalakan program pada blok2</a:t>
            </a:r>
            <a:endParaRPr lang="id-ID" altLang="en-US" sz="1600">
              <a:solidFill>
                <a:schemeClr val="bg1"/>
              </a:solidFill>
            </a:endParaRPr>
          </a:p>
          <a:p>
            <a:pPr algn="just"/>
            <a:r>
              <a:rPr lang="id-ID" altLang="en-US" sz="2000">
                <a:solidFill>
                  <a:schemeClr val="bg1"/>
                </a:solidFill>
              </a:rPr>
              <a:t> </a:t>
            </a:r>
            <a:endParaRPr lang="id-ID" altLang="en-US" sz="2000">
              <a:solidFill>
                <a:schemeClr val="bg1"/>
              </a:solidFill>
            </a:endParaRPr>
          </a:p>
          <a:p>
            <a:pPr algn="just"/>
            <a:endParaRPr lang="id-ID" altLang="en-US" sz="2000">
              <a:solidFill>
                <a:schemeClr val="bg1"/>
              </a:solidFill>
            </a:endParaRPr>
          </a:p>
          <a:p>
            <a:pPr algn="just"/>
            <a:endParaRPr lang="id-ID" altLang="en-US" sz="2000">
              <a:solidFill>
                <a:schemeClr val="bg1"/>
              </a:solidFill>
            </a:endParaRPr>
          </a:p>
          <a:p>
            <a:pPr algn="just"/>
            <a:endParaRPr lang="id-ID" altLang="en-US" sz="2000">
              <a:solidFill>
                <a:schemeClr val="bg1"/>
              </a:solidFill>
            </a:endParaRPr>
          </a:p>
          <a:p>
            <a:pPr algn="just"/>
            <a:endParaRPr lang="id-ID" altLang="en-US" sz="2000">
              <a:solidFill>
                <a:schemeClr val="bg1"/>
              </a:solidFill>
            </a:endParaRPr>
          </a:p>
          <a:p>
            <a:pPr algn="just"/>
            <a:endParaRPr lang="id-ID" altLang="en-US" sz="2000">
              <a:solidFill>
                <a:schemeClr val="bg1"/>
              </a:solidFill>
            </a:endParaRPr>
          </a:p>
          <a:p>
            <a:pPr algn="just"/>
            <a:endParaRPr lang="id-ID" altLang="en-US" sz="2000">
              <a:solidFill>
                <a:schemeClr val="bg1"/>
              </a:solidFill>
            </a:endParaRPr>
          </a:p>
          <a:p>
            <a:pPr algn="just"/>
            <a:endParaRPr lang="id-ID" altLang="en-US" sz="2000">
              <a:solidFill>
                <a:schemeClr val="bg1"/>
              </a:solidFill>
            </a:endParaRPr>
          </a:p>
        </p:txBody>
      </p:sp>
      <p:pic>
        <p:nvPicPr>
          <p:cNvPr id="14" name="Picture 13"/>
          <p:cNvPicPr>
            <a:picLocks noChangeAspect="1"/>
          </p:cNvPicPr>
          <p:nvPr/>
        </p:nvPicPr>
        <p:blipFill>
          <a:blip r:embed="rId1"/>
          <a:stretch>
            <a:fillRect/>
          </a:stretch>
        </p:blipFill>
        <p:spPr>
          <a:xfrm>
            <a:off x="247650" y="1447800"/>
            <a:ext cx="2552700" cy="14763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193675"/>
            <a:ext cx="8759825" cy="4331970"/>
            <a:chOff x="276" y="412"/>
            <a:chExt cx="13795" cy="6822"/>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8850"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Konstruksi Dasar Dart Programming (3) : Komentar</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760095"/>
            <a:ext cx="7961630" cy="5754370"/>
          </a:xfrm>
          <a:prstGeom prst="rect">
            <a:avLst/>
          </a:prstGeom>
          <a:noFill/>
        </p:spPr>
        <p:txBody>
          <a:bodyPr wrap="square" rtlCol="0">
            <a:spAutoFit/>
          </a:bodyPr>
          <a:p>
            <a:pPr algn="just"/>
            <a:r>
              <a:rPr lang="id-ID" altLang="en-US" sz="1600">
                <a:solidFill>
                  <a:schemeClr val="bg1"/>
                </a:solidFill>
              </a:rPr>
              <a:t>Komentar adalah bagian systax yang tidak akan diproses ketika program dijalankan</a:t>
            </a:r>
            <a:endParaRPr lang="id-ID" altLang="en-US" sz="1600">
              <a:solidFill>
                <a:schemeClr val="bg1"/>
              </a:solidFill>
            </a:endParaRPr>
          </a:p>
          <a:p>
            <a:pPr algn="just"/>
            <a:r>
              <a:rPr lang="id-ID" altLang="en-US" sz="1600">
                <a:solidFill>
                  <a:schemeClr val="bg1"/>
                </a:solidFill>
              </a:rPr>
              <a:t>Komentar umumnya digunakan oleh developer untuk mendefinisikan sebuah program yang sedang dibuat sebagai dokumentasi.</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dalam komentar dapat diimplementasi dengan lambang // dan ///.</a:t>
            </a:r>
            <a:endParaRPr lang="id-ID" altLang="en-US" sz="1600">
              <a:solidFill>
                <a:schemeClr val="bg1"/>
              </a:solidFill>
            </a:endParaRPr>
          </a:p>
          <a:p>
            <a:pPr algn="just"/>
            <a:r>
              <a:rPr lang="id-ID" altLang="en-US" sz="1600">
                <a:solidFill>
                  <a:schemeClr val="bg1"/>
                </a:solidFill>
              </a:rPr>
              <a:t>contoh :</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r>
              <a:rPr lang="id-ID" altLang="en-US" sz="2000">
                <a:solidFill>
                  <a:schemeClr val="bg1"/>
                </a:solidFill>
              </a:rPr>
              <a:t> </a:t>
            </a:r>
            <a:endParaRPr lang="id-ID" altLang="en-US" sz="2000">
              <a:solidFill>
                <a:schemeClr val="bg1"/>
              </a:solidFill>
            </a:endParaRPr>
          </a:p>
          <a:p>
            <a:pPr algn="just"/>
            <a:endParaRPr lang="id-ID" altLang="en-US" sz="2000">
              <a:solidFill>
                <a:schemeClr val="bg1"/>
              </a:solidFill>
            </a:endParaRPr>
          </a:p>
          <a:p>
            <a:pPr algn="just"/>
            <a:endParaRPr lang="id-ID" altLang="en-US" sz="2000">
              <a:solidFill>
                <a:schemeClr val="bg1"/>
              </a:solidFill>
            </a:endParaRPr>
          </a:p>
          <a:p>
            <a:pPr algn="just"/>
            <a:endParaRPr lang="id-ID" altLang="en-US" sz="2000">
              <a:solidFill>
                <a:schemeClr val="bg1"/>
              </a:solidFill>
            </a:endParaRPr>
          </a:p>
          <a:p>
            <a:pPr algn="just"/>
            <a:endParaRPr lang="id-ID" altLang="en-US" sz="2000">
              <a:solidFill>
                <a:schemeClr val="bg1"/>
              </a:solidFill>
            </a:endParaRPr>
          </a:p>
          <a:p>
            <a:pPr algn="just"/>
            <a:endParaRPr lang="id-ID" altLang="en-US" sz="2000">
              <a:solidFill>
                <a:schemeClr val="bg1"/>
              </a:solidFill>
            </a:endParaRPr>
          </a:p>
          <a:p>
            <a:pPr algn="just"/>
            <a:endParaRPr lang="id-ID" altLang="en-US" sz="2000">
              <a:solidFill>
                <a:schemeClr val="bg1"/>
              </a:solidFill>
            </a:endParaRPr>
          </a:p>
          <a:p>
            <a:pPr algn="just"/>
            <a:endParaRPr lang="id-ID" altLang="en-US" sz="2000">
              <a:solidFill>
                <a:schemeClr val="bg1"/>
              </a:solidFill>
            </a:endParaRPr>
          </a:p>
        </p:txBody>
      </p:sp>
      <p:pic>
        <p:nvPicPr>
          <p:cNvPr id="1" name="Picture 0"/>
          <p:cNvPicPr>
            <a:picLocks noChangeAspect="1"/>
          </p:cNvPicPr>
          <p:nvPr/>
        </p:nvPicPr>
        <p:blipFill>
          <a:blip r:embed="rId1"/>
          <a:stretch>
            <a:fillRect/>
          </a:stretch>
        </p:blipFill>
        <p:spPr>
          <a:xfrm>
            <a:off x="246380" y="2281555"/>
            <a:ext cx="3076575" cy="14573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193675"/>
            <a:ext cx="8759825" cy="4331970"/>
            <a:chOff x="276" y="412"/>
            <a:chExt cx="13795" cy="6822"/>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8850"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Konstruksi Dasar Dart Programming (3) : Fungsi</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760095"/>
            <a:ext cx="8759190" cy="6000750"/>
          </a:xfrm>
          <a:prstGeom prst="rect">
            <a:avLst/>
          </a:prstGeom>
          <a:noFill/>
        </p:spPr>
        <p:txBody>
          <a:bodyPr wrap="square" rtlCol="0">
            <a:spAutoFit/>
          </a:bodyPr>
          <a:p>
            <a:pPr algn="just"/>
            <a:r>
              <a:rPr lang="id-ID" altLang="en-US" sz="1600">
                <a:solidFill>
                  <a:schemeClr val="bg1"/>
                </a:solidFill>
              </a:rPr>
              <a:t>Fungsi adalah adalah satu blok kode yang melakukan tugas tertentu atau satu blok instruksi yang di eksekusi ketika dipanggil dari bagian lain dalam suatu program.</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Fungsi memiliki 2 tipe;</a:t>
            </a:r>
            <a:endParaRPr lang="id-ID" altLang="en-US" sz="1600">
              <a:solidFill>
                <a:schemeClr val="bg1"/>
              </a:solidFill>
            </a:endParaRPr>
          </a:p>
          <a:p>
            <a:pPr marL="285750" indent="-285750" algn="just">
              <a:buClr>
                <a:srgbClr val="FFFFFF"/>
              </a:buClr>
              <a:buFont typeface="Arial" panose="020B0604020202020204" pitchFamily="34" charset="0"/>
              <a:buChar char="•"/>
            </a:pPr>
            <a:r>
              <a:rPr lang="id-ID" altLang="en-US" sz="1600">
                <a:solidFill>
                  <a:schemeClr val="bg1"/>
                </a:solidFill>
              </a:rPr>
              <a:t>memiki return (void)</a:t>
            </a:r>
            <a:endParaRPr lang="id-ID" altLang="en-US" sz="1600">
              <a:solidFill>
                <a:schemeClr val="bg1"/>
              </a:solidFill>
            </a:endParaRPr>
          </a:p>
          <a:p>
            <a:pPr marL="285750" indent="-285750" algn="just">
              <a:buClr>
                <a:srgbClr val="FFFFFF"/>
              </a:buClr>
              <a:buFont typeface="Arial" panose="020B0604020202020204" pitchFamily="34" charset="0"/>
              <a:buChar char="•"/>
            </a:pPr>
            <a:r>
              <a:rPr lang="id-ID" altLang="en-US" sz="1600">
                <a:solidFill>
                  <a:schemeClr val="bg1"/>
                </a:solidFill>
              </a:rPr>
              <a:t>tidak memiliki return</a:t>
            </a:r>
            <a:endParaRPr lang="id-ID" altLang="en-US" sz="1600">
              <a:solidFill>
                <a:schemeClr val="bg1"/>
              </a:solidFill>
            </a:endParaRPr>
          </a:p>
          <a:p>
            <a:pPr marL="285750" indent="-285750" algn="just"/>
            <a:endParaRPr lang="id-ID" altLang="en-US" sz="1600">
              <a:solidFill>
                <a:schemeClr val="bg1"/>
              </a:solidFill>
            </a:endParaRPr>
          </a:p>
          <a:p>
            <a:pPr marL="285750" indent="-285750" algn="just"/>
            <a:r>
              <a:rPr lang="id-ID" altLang="en-US" sz="1600">
                <a:solidFill>
                  <a:schemeClr val="bg1"/>
                </a:solidFill>
              </a:rPr>
              <a:t>Fungsi yang tidak memiliki return merupakan fungsi yang tidak mengembalikan nilai apapun</a:t>
            </a:r>
            <a:endParaRPr lang="id-ID" altLang="en-US" sz="1600">
              <a:solidFill>
                <a:schemeClr val="bg1"/>
              </a:solidFill>
            </a:endParaRPr>
          </a:p>
          <a:p>
            <a:pPr marL="285750" indent="-285750" algn="just"/>
            <a:r>
              <a:rPr lang="id-ID" altLang="en-US" sz="1600">
                <a:solidFill>
                  <a:schemeClr val="bg1"/>
                </a:solidFill>
              </a:rPr>
              <a:t>Contoh :</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r>
              <a:rPr lang="id-ID" altLang="en-US" sz="2000">
                <a:solidFill>
                  <a:schemeClr val="bg1"/>
                </a:solidFill>
              </a:rPr>
              <a:t> </a:t>
            </a:r>
            <a:endParaRPr lang="id-ID" altLang="en-US" sz="2000">
              <a:solidFill>
                <a:schemeClr val="bg1"/>
              </a:solidFill>
            </a:endParaRPr>
          </a:p>
          <a:p>
            <a:pPr algn="just"/>
            <a:endParaRPr lang="id-ID" altLang="en-US" sz="2000">
              <a:solidFill>
                <a:schemeClr val="bg1"/>
              </a:solidFill>
            </a:endParaRPr>
          </a:p>
          <a:p>
            <a:pPr algn="just"/>
            <a:endParaRPr lang="id-ID" altLang="en-US" sz="2000">
              <a:solidFill>
                <a:schemeClr val="bg1"/>
              </a:solidFill>
            </a:endParaRPr>
          </a:p>
          <a:p>
            <a:pPr algn="just"/>
            <a:endParaRPr lang="id-ID" altLang="en-US" sz="2000">
              <a:solidFill>
                <a:schemeClr val="bg1"/>
              </a:solidFill>
            </a:endParaRPr>
          </a:p>
          <a:p>
            <a:pPr algn="just"/>
            <a:endParaRPr lang="id-ID" altLang="en-US" sz="2000">
              <a:solidFill>
                <a:schemeClr val="bg1"/>
              </a:solidFill>
            </a:endParaRPr>
          </a:p>
          <a:p>
            <a:pPr algn="just"/>
            <a:endParaRPr lang="id-ID" altLang="en-US" sz="2000">
              <a:solidFill>
                <a:schemeClr val="bg1"/>
              </a:solidFill>
            </a:endParaRPr>
          </a:p>
          <a:p>
            <a:pPr algn="just"/>
            <a:endParaRPr lang="id-ID" altLang="en-US" sz="2000">
              <a:solidFill>
                <a:schemeClr val="bg1"/>
              </a:solidFill>
            </a:endParaRPr>
          </a:p>
          <a:p>
            <a:pPr algn="just"/>
            <a:endParaRPr lang="id-ID" altLang="en-US" sz="2000">
              <a:solidFill>
                <a:schemeClr val="bg1"/>
              </a:solidFill>
            </a:endParaRPr>
          </a:p>
        </p:txBody>
      </p:sp>
      <p:pic>
        <p:nvPicPr>
          <p:cNvPr id="3" name="Picture 2"/>
          <p:cNvPicPr>
            <a:picLocks noChangeAspect="1"/>
          </p:cNvPicPr>
          <p:nvPr/>
        </p:nvPicPr>
        <p:blipFill>
          <a:blip r:embed="rId1"/>
          <a:stretch>
            <a:fillRect/>
          </a:stretch>
        </p:blipFill>
        <p:spPr>
          <a:xfrm>
            <a:off x="243205" y="2994025"/>
            <a:ext cx="4705350" cy="15335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193675"/>
            <a:ext cx="8759825" cy="4331970"/>
            <a:chOff x="276" y="412"/>
            <a:chExt cx="13795" cy="6822"/>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8850"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Konstruksi Dasar Dart Programming (3) : Fungsi</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760095"/>
            <a:ext cx="8759190" cy="583565"/>
          </a:xfrm>
          <a:prstGeom prst="rect">
            <a:avLst/>
          </a:prstGeom>
          <a:noFill/>
        </p:spPr>
        <p:txBody>
          <a:bodyPr wrap="square" rtlCol="0">
            <a:spAutoFit/>
          </a:bodyPr>
          <a:p>
            <a:pPr algn="just"/>
            <a:r>
              <a:rPr lang="id-ID" altLang="en-US" sz="1600">
                <a:solidFill>
                  <a:schemeClr val="bg1"/>
                </a:solidFill>
              </a:rPr>
              <a:t>Fungsi memiliki return merupakan fungsi yang mengembalikan nilai.</a:t>
            </a:r>
            <a:endParaRPr lang="id-ID" altLang="en-US" sz="1600">
              <a:solidFill>
                <a:schemeClr val="bg1"/>
              </a:solidFill>
            </a:endParaRPr>
          </a:p>
          <a:p>
            <a:pPr algn="just"/>
            <a:r>
              <a:rPr lang="id-ID" altLang="en-US" sz="1600">
                <a:solidFill>
                  <a:schemeClr val="bg1"/>
                </a:solidFill>
              </a:rPr>
              <a:t>Pada umumnya nilai tersebut akan dimasukkan terlebih dahulu kedalam sebuah variabel. </a:t>
            </a:r>
            <a:endParaRPr lang="id-ID" altLang="en-US" sz="2000">
              <a:solidFill>
                <a:schemeClr val="bg1"/>
              </a:solidFill>
            </a:endParaRPr>
          </a:p>
        </p:txBody>
      </p:sp>
      <p:pic>
        <p:nvPicPr>
          <p:cNvPr id="6" name="Picture 5"/>
          <p:cNvPicPr>
            <a:picLocks noChangeAspect="1"/>
          </p:cNvPicPr>
          <p:nvPr/>
        </p:nvPicPr>
        <p:blipFill>
          <a:blip r:embed="rId1"/>
          <a:stretch>
            <a:fillRect/>
          </a:stretch>
        </p:blipFill>
        <p:spPr>
          <a:xfrm>
            <a:off x="271780" y="1343660"/>
            <a:ext cx="4000500" cy="16764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193675"/>
            <a:ext cx="8759825" cy="4331970"/>
            <a:chOff x="276" y="412"/>
            <a:chExt cx="13795" cy="6822"/>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8850"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Konstruksi Dasar Dart Programming (3) : Fungsi</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760095"/>
            <a:ext cx="8759190" cy="583565"/>
          </a:xfrm>
          <a:prstGeom prst="rect">
            <a:avLst/>
          </a:prstGeom>
          <a:noFill/>
        </p:spPr>
        <p:txBody>
          <a:bodyPr wrap="square" rtlCol="0">
            <a:spAutoFit/>
          </a:bodyPr>
          <a:p>
            <a:pPr algn="just"/>
            <a:r>
              <a:rPr lang="id-ID" altLang="en-US" sz="1600">
                <a:solidFill>
                  <a:schemeClr val="bg1"/>
                </a:solidFill>
              </a:rPr>
              <a:t>Fungsi memiliki return merupakan fungsi yang mengembalikan nilai.</a:t>
            </a:r>
            <a:endParaRPr lang="id-ID" altLang="en-US" sz="1600">
              <a:solidFill>
                <a:schemeClr val="bg1"/>
              </a:solidFill>
            </a:endParaRPr>
          </a:p>
          <a:p>
            <a:pPr algn="just"/>
            <a:r>
              <a:rPr lang="id-ID" altLang="en-US" sz="1600">
                <a:solidFill>
                  <a:schemeClr val="bg1"/>
                </a:solidFill>
              </a:rPr>
              <a:t>Pada umumnya nilai tersebut akan dimasukkan terlebih dahulu kedalam sebuah variabel. </a:t>
            </a:r>
            <a:endParaRPr lang="id-ID" altLang="en-US" sz="2000">
              <a:solidFill>
                <a:schemeClr val="bg1"/>
              </a:solidFill>
            </a:endParaRPr>
          </a:p>
        </p:txBody>
      </p:sp>
      <p:pic>
        <p:nvPicPr>
          <p:cNvPr id="6" name="Picture 5"/>
          <p:cNvPicPr>
            <a:picLocks noChangeAspect="1"/>
          </p:cNvPicPr>
          <p:nvPr/>
        </p:nvPicPr>
        <p:blipFill>
          <a:blip r:embed="rId1"/>
          <a:stretch>
            <a:fillRect/>
          </a:stretch>
        </p:blipFill>
        <p:spPr>
          <a:xfrm>
            <a:off x="271780" y="1343660"/>
            <a:ext cx="4000500" cy="16764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193675"/>
            <a:ext cx="8759825" cy="4331970"/>
            <a:chOff x="276" y="412"/>
            <a:chExt cx="13795" cy="6822"/>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8850"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Konstruksi Dasar Dart Programming (3) : Library</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760095"/>
            <a:ext cx="8759190" cy="2122805"/>
          </a:xfrm>
          <a:prstGeom prst="rect">
            <a:avLst/>
          </a:prstGeom>
          <a:noFill/>
        </p:spPr>
        <p:txBody>
          <a:bodyPr wrap="square" rtlCol="0">
            <a:spAutoFit/>
          </a:bodyPr>
          <a:p>
            <a:pPr algn="just"/>
            <a:r>
              <a:rPr lang="id-ID" altLang="en-US" sz="1600">
                <a:solidFill>
                  <a:schemeClr val="bg1"/>
                </a:solidFill>
              </a:rPr>
              <a:t>Library adalah kumpulan code yang biasanya terkumpul dalam sebuah module/ package  yang dapat di import/ reuse ke program lain. </a:t>
            </a:r>
            <a:endParaRPr lang="id-ID" altLang="en-US" sz="1600">
              <a:solidFill>
                <a:schemeClr val="bg1"/>
              </a:solidFill>
            </a:endParaRPr>
          </a:p>
          <a:p>
            <a:pPr algn="just"/>
            <a:r>
              <a:rPr lang="id-ID" altLang="en-US" sz="1600">
                <a:solidFill>
                  <a:schemeClr val="bg1"/>
                </a:solidFill>
              </a:rPr>
              <a:t>Bahasa dari memiliki banyak library seperti async, collection, convert, io, dll.</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Pada pertemuan awal ini kita akan membahas library input output (dart:io).</a:t>
            </a:r>
            <a:endParaRPr lang="id-ID" altLang="en-US" sz="1600">
              <a:solidFill>
                <a:schemeClr val="bg1"/>
              </a:solidFill>
            </a:endParaRPr>
          </a:p>
          <a:p>
            <a:pPr algn="just"/>
            <a:r>
              <a:rPr lang="id-ID" altLang="en-US" sz="1600">
                <a:solidFill>
                  <a:schemeClr val="bg1"/>
                </a:solidFill>
              </a:rPr>
              <a:t>dart:io memungkin para developer untuk menginputkan nilai pada terminal</a:t>
            </a:r>
            <a:endParaRPr lang="id-ID" altLang="en-US" sz="1600">
              <a:solidFill>
                <a:schemeClr val="bg1"/>
              </a:solidFill>
            </a:endParaRPr>
          </a:p>
          <a:p>
            <a:pPr algn="just"/>
            <a:r>
              <a:rPr lang="id-ID" altLang="en-US" sz="1600">
                <a:solidFill>
                  <a:schemeClr val="bg1"/>
                </a:solidFill>
              </a:rPr>
              <a:t>seperti contoh berikut :</a:t>
            </a:r>
            <a:endParaRPr lang="id-ID" altLang="en-US" sz="1600">
              <a:solidFill>
                <a:schemeClr val="bg1"/>
              </a:solidFill>
            </a:endParaRPr>
          </a:p>
          <a:p>
            <a:pPr algn="just"/>
            <a:endParaRPr lang="id-ID" altLang="en-US" sz="2000">
              <a:solidFill>
                <a:schemeClr val="bg1"/>
              </a:solidFill>
            </a:endParaRPr>
          </a:p>
        </p:txBody>
      </p:sp>
      <p:pic>
        <p:nvPicPr>
          <p:cNvPr id="1" name="Picture 0"/>
          <p:cNvPicPr>
            <a:picLocks noChangeAspect="1"/>
          </p:cNvPicPr>
          <p:nvPr/>
        </p:nvPicPr>
        <p:blipFill>
          <a:blip r:embed="rId1"/>
          <a:stretch>
            <a:fillRect/>
          </a:stretch>
        </p:blipFill>
        <p:spPr>
          <a:xfrm>
            <a:off x="250825" y="2601595"/>
            <a:ext cx="3917950" cy="1794510"/>
          </a:xfrm>
          <a:prstGeom prst="rect">
            <a:avLst/>
          </a:prstGeom>
        </p:spPr>
      </p:pic>
      <p:pic>
        <p:nvPicPr>
          <p:cNvPr id="5" name="Picture 4"/>
          <p:cNvPicPr>
            <a:picLocks noChangeAspect="1"/>
          </p:cNvPicPr>
          <p:nvPr/>
        </p:nvPicPr>
        <p:blipFill>
          <a:blip r:embed="rId2"/>
          <a:stretch>
            <a:fillRect/>
          </a:stretch>
        </p:blipFill>
        <p:spPr>
          <a:xfrm>
            <a:off x="4303395" y="3072130"/>
            <a:ext cx="4457700" cy="13239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385427" y="918656"/>
            <a:ext cx="7998600" cy="3087300"/>
          </a:xfrm>
          <a:prstGeom prst="rect">
            <a:avLst/>
          </a:prstGeom>
          <a:noFill/>
          <a:ln>
            <a:noFill/>
          </a:ln>
        </p:spPr>
        <p:txBody>
          <a:bodyPr spcFirstLastPara="1" wrap="square" lIns="68575" tIns="34275" rIns="68575" bIns="34275" anchor="t" anchorCtr="0">
            <a:noAutofit/>
          </a:bodyPr>
          <a:lstStyle/>
          <a:p>
            <a:pPr marL="342900" marR="0" lvl="0" indent="-254000" algn="l" rtl="0">
              <a:lnSpc>
                <a:spcPct val="250000"/>
              </a:lnSpc>
              <a:spcBef>
                <a:spcPts val="0"/>
              </a:spcBef>
              <a:spcAft>
                <a:spcPts val="0"/>
              </a:spcAft>
              <a:buClr>
                <a:schemeClr val="lt1"/>
              </a:buClr>
              <a:buSzPts val="1400"/>
              <a:buFont typeface="Montserrat Medium" panose="00000500000000000000"/>
              <a:buChar char="●"/>
            </a:pPr>
            <a:r>
              <a:rPr lang="id-ID"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rPr>
              <a:t>Apa itu Dart ?</a:t>
            </a: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a:p>
            <a:pPr marL="342900" marR="0" lvl="0" indent="-254000" algn="l" rtl="0">
              <a:lnSpc>
                <a:spcPct val="250000"/>
              </a:lnSpc>
              <a:spcBef>
                <a:spcPts val="0"/>
              </a:spcBef>
              <a:spcAft>
                <a:spcPts val="0"/>
              </a:spcAft>
              <a:buClr>
                <a:schemeClr val="lt1"/>
              </a:buClr>
              <a:buSzPts val="1400"/>
              <a:buFont typeface="Montserrat Medium" panose="00000500000000000000"/>
              <a:buChar char="●"/>
            </a:pPr>
            <a:r>
              <a:rPr lang="id-ID"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rPr>
              <a:t>Ruang Lingkup Dart</a:t>
            </a: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a:p>
            <a:pPr marL="342900" marR="0" lvl="0" indent="-254000" algn="l" rtl="0">
              <a:lnSpc>
                <a:spcPct val="250000"/>
              </a:lnSpc>
              <a:spcBef>
                <a:spcPts val="0"/>
              </a:spcBef>
              <a:spcAft>
                <a:spcPts val="0"/>
              </a:spcAft>
              <a:buClr>
                <a:schemeClr val="lt1"/>
              </a:buClr>
              <a:buSzPts val="1400"/>
              <a:buFont typeface="Montserrat Medium" panose="00000500000000000000"/>
              <a:buChar char="●"/>
            </a:pPr>
            <a:r>
              <a:rPr lang="id-ID" altLang="en-US"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rPr>
              <a:t>Instalasi Dart</a:t>
            </a:r>
            <a:endParaRPr lang="id-ID" altLang="en-US"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a:p>
            <a:pPr marL="342900" marR="0" lvl="0" indent="-254000" algn="l" rtl="0">
              <a:lnSpc>
                <a:spcPct val="250000"/>
              </a:lnSpc>
              <a:spcBef>
                <a:spcPts val="0"/>
              </a:spcBef>
              <a:spcAft>
                <a:spcPts val="0"/>
              </a:spcAft>
              <a:buClr>
                <a:schemeClr val="lt1"/>
              </a:buClr>
              <a:buSzPts val="1400"/>
              <a:buFont typeface="Montserrat Medium" panose="00000500000000000000"/>
              <a:buChar char="●"/>
            </a:pPr>
            <a:r>
              <a:rPr lang="id-ID" altLang="en-US"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rPr>
              <a:t>Dart Tools</a:t>
            </a:r>
            <a:endParaRPr lang="id-ID" altLang="en-US"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a:p>
            <a:pPr marL="342900" marR="0" lvl="0" indent="-254000" algn="l" rtl="0">
              <a:lnSpc>
                <a:spcPct val="250000"/>
              </a:lnSpc>
              <a:spcBef>
                <a:spcPts val="0"/>
              </a:spcBef>
              <a:spcAft>
                <a:spcPts val="0"/>
              </a:spcAft>
              <a:buClr>
                <a:schemeClr val="lt1"/>
              </a:buClr>
              <a:buSzPts val="1400"/>
              <a:buFont typeface="Montserrat Medium" panose="00000500000000000000"/>
              <a:buChar char="●"/>
            </a:pPr>
            <a:r>
              <a:rPr lang="id-ID" altLang="en-US"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rPr>
              <a:t>Konfigurasi IDE</a:t>
            </a:r>
            <a:endParaRPr lang="id-ID" altLang="en-US"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a:p>
            <a:pPr marL="342900" marR="0" lvl="0" indent="-254000" algn="l" rtl="0">
              <a:lnSpc>
                <a:spcPct val="250000"/>
              </a:lnSpc>
              <a:spcBef>
                <a:spcPts val="0"/>
              </a:spcBef>
              <a:spcAft>
                <a:spcPts val="0"/>
              </a:spcAft>
              <a:buClr>
                <a:schemeClr val="lt1"/>
              </a:buClr>
              <a:buSzPts val="1400"/>
              <a:buFont typeface="Montserrat Medium" panose="00000500000000000000"/>
              <a:buChar char="●"/>
            </a:pPr>
            <a:r>
              <a:rPr lang="id-ID" altLang="en-US"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rPr>
              <a:t>Konstruksi Dasar Dart Proggramming</a:t>
            </a:r>
            <a:endParaRPr lang="en-US"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a:p>
            <a:pPr marL="342900" marR="0" lvl="0" indent="-254000" algn="l" rtl="0">
              <a:lnSpc>
                <a:spcPct val="250000"/>
              </a:lnSpc>
              <a:spcBef>
                <a:spcPts val="0"/>
              </a:spcBef>
              <a:spcAft>
                <a:spcPts val="0"/>
              </a:spcAft>
              <a:buClr>
                <a:schemeClr val="lt1"/>
              </a:buClr>
              <a:buSzPts val="1400"/>
              <a:buFont typeface="Montserrat Medium" panose="00000500000000000000"/>
              <a:buChar char="●"/>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385427" y="261540"/>
            <a:ext cx="4840200" cy="3003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500" b="1">
                <a:solidFill>
                  <a:srgbClr val="0C0C0C"/>
                </a:solidFill>
                <a:latin typeface="Arial" panose="020B0604020202020204"/>
                <a:ea typeface="Arial" panose="020B0604020202020204"/>
                <a:cs typeface="Arial" panose="020B0604020202020204"/>
                <a:sym typeface="Arial" panose="020B0604020202020204"/>
              </a:rPr>
              <a:t>OBJECTIVES</a:t>
            </a:r>
            <a:endParaRPr sz="1400" b="1">
              <a:solidFill>
                <a:srgbClr val="0C0C0C"/>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66" name="Shape 166"/>
        <p:cNvGrpSpPr/>
        <p:nvPr/>
      </p:nvGrpSpPr>
      <p:grpSpPr>
        <a:xfrm>
          <a:off x="0" y="0"/>
          <a:ext cx="0" cy="0"/>
          <a:chOff x="0" y="0"/>
          <a:chExt cx="0" cy="0"/>
        </a:xfrm>
      </p:grpSpPr>
      <p:cxnSp>
        <p:nvCxnSpPr>
          <p:cNvPr id="167" name="Google Shape;167;p30"/>
          <p:cNvCxnSpPr/>
          <p:nvPr/>
        </p:nvCxnSpPr>
        <p:spPr>
          <a:xfrm>
            <a:off x="4296188" y="858990"/>
            <a:ext cx="0" cy="3657600"/>
          </a:xfrm>
          <a:prstGeom prst="straightConnector1">
            <a:avLst/>
          </a:prstGeom>
          <a:noFill/>
          <a:ln w="9525" cap="flat" cmpd="sng">
            <a:solidFill>
              <a:schemeClr val="lt1"/>
            </a:solidFill>
            <a:prstDash val="solid"/>
            <a:miter lim="800000"/>
            <a:headEnd type="none" w="sm" len="sm"/>
            <a:tailEnd type="none" w="sm" len="sm"/>
          </a:ln>
        </p:spPr>
      </p:cxnSp>
      <p:sp>
        <p:nvSpPr>
          <p:cNvPr id="168" name="Google Shape;168;p30"/>
          <p:cNvSpPr txBox="1"/>
          <p:nvPr/>
        </p:nvSpPr>
        <p:spPr>
          <a:xfrm>
            <a:off x="4502428" y="1619643"/>
            <a:ext cx="4241400" cy="28968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in this presentation is provided to you by </a:t>
            </a:r>
            <a:r>
              <a:rPr lang="en-US" sz="500" b="1">
                <a:solidFill>
                  <a:srgbClr val="0070C0"/>
                </a:solidFill>
                <a:latin typeface="Arial" panose="020B0604020202020204"/>
                <a:ea typeface="Arial" panose="020B0604020202020204"/>
                <a:cs typeface="Arial" panose="020B0604020202020204"/>
                <a:sym typeface="Arial" panose="020B0604020202020204"/>
              </a:rPr>
              <a:t>PT. AXAR Technology Raya</a:t>
            </a:r>
            <a:r>
              <a:rPr lang="en-US" sz="500">
                <a:solidFill>
                  <a:schemeClr val="lt1"/>
                </a:solidFill>
                <a:latin typeface="Arial" panose="020B0604020202020204"/>
                <a:ea typeface="Arial" panose="020B0604020202020204"/>
                <a:cs typeface="Arial" panose="020B0604020202020204"/>
                <a:sym typeface="Arial" panose="020B0604020202020204"/>
              </a:rPr>
              <a:t>, solely for informational purposes and does not constitute an offer to buy, sell or issue, or a solicitation of an offer to sell, buy or acquire any securities of the Company in any jurisdiction or an inducement to enter into investment activity, nor may it or any part of it form the basis of or be relied on in connection with any contract or commitment whatsoever. No representations or warranties, express or implied, are made by the Company, any underwriters, any of their respective affiliates, directors, officers, employees, advisors or representatives with respect to, and no reliance should be placed, on the accuracy, fairness or completeness of the information presented or contained in this presentation. By viewing this presentation, you agree that none of the Company, any underwriters, nor any of their respective affiliates, directors, officers, employees, advisors or representatives accepts any responsibility or liability whatsoever for any loss howsoever arising from any information presented or contained in or derived from or omitted from this presentation. The information presented or contained in this presentation was obtained from various sources, including certain third parties, and has not been independently verified, and its accuracy is not guaranteed.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does not contain all relevant information relating to the Company or its securities, particularly with respect to the risks and special considerations involved with an investment in the securities of the Company. These materials are not an offer of securities for sale. Any public offering will be made by means of a prospectus that may be obtained from the issuer and that will contain detailed information about the company and management, as well as financial statements. This presentation speaks as of its date and the information presented or contained in this presentation is subject to change without notice or update.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contains statements that constitute forward-looking statements. These statements include descriptions regarding the intent, belief or current expectations of the Company or its officers about the future. These statements can be recognized by the use of words such as “expects,” “plans,” “will,” “estimates,” “projects,” “intends,” or words of similar meaning. Such forward-looking statements are not guarantees of future performance and involve risks and uncertainties, and actual results may differ from those in the forward-looking statements as a result of various factors and assumptions, many of which are beyond the Company’s control. The Company or any of its affiliates, advisors, representatives or underwriters has no obligation and does not undertake to revise forward-looking statements to reflect future events or circumstances.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CONTAINED IN THIS DOCUMENT IS HIGHLY CONFIDENTIAL AND MAY NOT BE FORWARDED, PUBLISHED OR DISTRIBUTED, DIRECTLY OR INDIRECTLY, TO ANY OTHER PERSON (WHETHER WITHIN OR OUTSIDE YOUR ORGANIZATION/FIRM) FOR ANY PURPOSE AND MAY NOT BE REPRODUCED IN ANY MANNER WHATSOEVER. ANY FORWARDING, PUBLICATION, DISTRIBUTION OR REPRODUCTION OF THIS DOCUMENT IN WHOLE OR IN PART IS UNAUTHORIZED. </a:t>
            </a:r>
            <a:endParaRPr sz="1100"/>
          </a:p>
        </p:txBody>
      </p:sp>
      <p:sp>
        <p:nvSpPr>
          <p:cNvPr id="169" name="Google Shape;169;p30"/>
          <p:cNvSpPr txBox="1"/>
          <p:nvPr/>
        </p:nvSpPr>
        <p:spPr>
          <a:xfrm>
            <a:off x="4482550" y="1363868"/>
            <a:ext cx="25146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100">
                <a:solidFill>
                  <a:schemeClr val="lt1"/>
                </a:solidFill>
                <a:latin typeface="Arial" panose="020B0604020202020204"/>
                <a:ea typeface="Arial" panose="020B0604020202020204"/>
                <a:cs typeface="Arial" panose="020B0604020202020204"/>
                <a:sym typeface="Arial" panose="020B0604020202020204"/>
              </a:rPr>
              <a:t>DISCLAIMER</a:t>
            </a:r>
            <a:endParaRPr sz="1100"/>
          </a:p>
        </p:txBody>
      </p:sp>
      <p:sp>
        <p:nvSpPr>
          <p:cNvPr id="170" name="Google Shape;170;p30"/>
          <p:cNvSpPr txBox="1"/>
          <p:nvPr/>
        </p:nvSpPr>
        <p:spPr>
          <a:xfrm>
            <a:off x="685545" y="2756677"/>
            <a:ext cx="31515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4000">
                <a:solidFill>
                  <a:schemeClr val="lt1"/>
                </a:solidFill>
              </a:rPr>
              <a:t>THANK YOU</a:t>
            </a:r>
            <a:endParaRPr lang="id-ID" sz="4000">
              <a:solidFill>
                <a:schemeClr val="lt1"/>
              </a:solidFill>
            </a:endParaRPr>
          </a:p>
        </p:txBody>
      </p:sp>
      <p:pic>
        <p:nvPicPr>
          <p:cNvPr id="172" name="Google Shape;172;p30"/>
          <p:cNvPicPr preferRelativeResize="0"/>
          <p:nvPr/>
        </p:nvPicPr>
        <p:blipFill rotWithShape="1">
          <a:blip r:embed="rId1"/>
          <a:srcRect l="21345" t="21345" r="21351" b="21351"/>
          <a:stretch>
            <a:fillRect/>
          </a:stretch>
        </p:blipFill>
        <p:spPr>
          <a:xfrm>
            <a:off x="292764" y="349861"/>
            <a:ext cx="1663775" cy="1663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Apa itu Dart?</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1014730"/>
          </a:xfrm>
          <a:prstGeom prst="rect">
            <a:avLst/>
          </a:prstGeom>
          <a:noFill/>
        </p:spPr>
        <p:txBody>
          <a:bodyPr wrap="square" rtlCol="0">
            <a:spAutoFit/>
          </a:bodyPr>
          <a:p>
            <a:pPr algn="just"/>
            <a:r>
              <a:rPr lang="en-US" sz="2000">
                <a:solidFill>
                  <a:schemeClr val="bg1"/>
                </a:solidFill>
              </a:rPr>
              <a:t>Dart adalah sebuah bahasa pemrograman yang dikembangkan oleh Google pada tahun 2011 dengan tujuan awal untuk menggantikan JavaScript. </a:t>
            </a:r>
            <a:endParaRPr lang="en-US" sz="2000">
              <a:solidFill>
                <a:schemeClr val="bg1"/>
              </a:solidFill>
            </a:endParaRPr>
          </a:p>
        </p:txBody>
      </p:sp>
      <p:pic>
        <p:nvPicPr>
          <p:cNvPr id="5" name="Picture 4" descr="download (2)"/>
          <p:cNvPicPr>
            <a:picLocks noChangeAspect="1"/>
          </p:cNvPicPr>
          <p:nvPr/>
        </p:nvPicPr>
        <p:blipFill>
          <a:blip r:embed="rId1"/>
          <a:stretch>
            <a:fillRect/>
          </a:stretch>
        </p:blipFill>
        <p:spPr>
          <a:xfrm>
            <a:off x="5668010" y="1933575"/>
            <a:ext cx="1645285" cy="16452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Ruang Lingkup Dart</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750685" cy="2030095"/>
          </a:xfrm>
          <a:prstGeom prst="rect">
            <a:avLst/>
          </a:prstGeom>
          <a:noFill/>
        </p:spPr>
        <p:txBody>
          <a:bodyPr wrap="square" rtlCol="0">
            <a:spAutoFit/>
          </a:bodyPr>
          <a:p>
            <a:pPr algn="just"/>
            <a:r>
              <a:rPr lang="en-US">
                <a:solidFill>
                  <a:schemeClr val="bg1"/>
                </a:solidFill>
                <a:sym typeface="+mn-ea"/>
              </a:rPr>
              <a:t>Bahasa </a:t>
            </a:r>
            <a:r>
              <a:rPr lang="id-ID" altLang="en-US">
                <a:solidFill>
                  <a:schemeClr val="bg1"/>
                </a:solidFill>
                <a:sym typeface="+mn-ea"/>
              </a:rPr>
              <a:t>Dart</a:t>
            </a:r>
            <a:r>
              <a:rPr lang="en-US">
                <a:solidFill>
                  <a:schemeClr val="bg1"/>
                </a:solidFill>
                <a:sym typeface="+mn-ea"/>
              </a:rPr>
              <a:t> kembali populer ketika dikenalkan untuk mengembangkan Flutter, sebuah UI toolkit dan aplikasi multiplatform dari Google</a:t>
            </a:r>
            <a:r>
              <a:rPr lang="id-ID" altLang="en-US">
                <a:solidFill>
                  <a:schemeClr val="bg1"/>
                </a:solidFill>
                <a:sym typeface="+mn-ea"/>
              </a:rPr>
              <a:t> (Mobile App dan Website)</a:t>
            </a:r>
            <a:r>
              <a:rPr lang="en-US">
                <a:solidFill>
                  <a:schemeClr val="bg1"/>
                </a:solidFill>
                <a:sym typeface="+mn-ea"/>
              </a:rPr>
              <a:t>. Dart telah digunakan oleh engineer Google untuk mengembangkan berbagai aplikasi yang terkait dengan bisnis Google, salah satunya adalah Google Ads. Flutter sendiri telah digunakan oleh berbagai perusahaan besar seperti Google, Alibaba.com, dan Tencent karena dapat menghemat waktu dan tenaga dengan cara hanya membutuhkan satu codebase untuk mengembangkan aplikasi pada berbagai platform, daripada harus menghabiskan waktu untuk membuat codebase terpisah untuk masing-masing platform.</a:t>
            </a:r>
            <a:endParaRPr lang="en-US">
              <a:solidFill>
                <a:schemeClr val="bg1"/>
              </a:solidFill>
            </a:endParaRPr>
          </a:p>
        </p:txBody>
      </p:sp>
      <p:pic>
        <p:nvPicPr>
          <p:cNvPr id="4" name="Picture 3" descr="download"/>
          <p:cNvPicPr>
            <a:picLocks noChangeAspect="1"/>
          </p:cNvPicPr>
          <p:nvPr/>
        </p:nvPicPr>
        <p:blipFill>
          <a:blip r:embed="rId1"/>
          <a:stretch>
            <a:fillRect/>
          </a:stretch>
        </p:blipFill>
        <p:spPr>
          <a:xfrm>
            <a:off x="7164070" y="918845"/>
            <a:ext cx="1468755" cy="14687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Instalasi Dart</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750685" cy="521970"/>
          </a:xfrm>
          <a:prstGeom prst="rect">
            <a:avLst/>
          </a:prstGeom>
          <a:noFill/>
        </p:spPr>
        <p:txBody>
          <a:bodyPr wrap="square" rtlCol="0">
            <a:spAutoFit/>
          </a:bodyPr>
          <a:p>
            <a:pPr algn="just"/>
            <a:r>
              <a:rPr lang="id-ID" altLang="en-US">
                <a:solidFill>
                  <a:schemeClr val="bg1"/>
                </a:solidFill>
              </a:rPr>
              <a:t>1. Click Link Dibawah Ini :</a:t>
            </a:r>
            <a:endParaRPr lang="id-ID" altLang="en-US">
              <a:solidFill>
                <a:schemeClr val="bg1"/>
              </a:solidFill>
            </a:endParaRPr>
          </a:p>
          <a:p>
            <a:pPr algn="just"/>
            <a:r>
              <a:rPr lang="id-ID" altLang="en-US">
                <a:solidFill>
                  <a:schemeClr val="bg1"/>
                </a:solidFill>
              </a:rPr>
              <a:t>    </a:t>
            </a:r>
            <a:r>
              <a:rPr lang="id-ID" altLang="en-US" u="sng">
                <a:solidFill>
                  <a:schemeClr val="bg1"/>
                </a:solidFill>
              </a:rPr>
              <a:t>https://gekorm.com/dart-windows/</a:t>
            </a:r>
            <a:r>
              <a:rPr lang="id-ID" altLang="en-US">
                <a:solidFill>
                  <a:schemeClr val="bg1"/>
                </a:solidFill>
              </a:rPr>
              <a:t> </a:t>
            </a:r>
            <a:endParaRPr lang="id-ID" altLang="en-US">
              <a:solidFill>
                <a:schemeClr val="bg1"/>
              </a:solidFill>
            </a:endParaRPr>
          </a:p>
        </p:txBody>
      </p:sp>
      <p:pic>
        <p:nvPicPr>
          <p:cNvPr id="6" name="Picture 5"/>
          <p:cNvPicPr>
            <a:picLocks noChangeAspect="1"/>
          </p:cNvPicPr>
          <p:nvPr/>
        </p:nvPicPr>
        <p:blipFill>
          <a:blip r:embed="rId1"/>
          <a:stretch>
            <a:fillRect/>
          </a:stretch>
        </p:blipFill>
        <p:spPr>
          <a:xfrm>
            <a:off x="266700" y="1584325"/>
            <a:ext cx="5724525" cy="1974850"/>
          </a:xfrm>
          <a:prstGeom prst="rect">
            <a:avLst/>
          </a:prstGeom>
        </p:spPr>
      </p:pic>
      <p:sp>
        <p:nvSpPr>
          <p:cNvPr id="9" name="Text Box 8"/>
          <p:cNvSpPr txBox="1"/>
          <p:nvPr/>
        </p:nvSpPr>
        <p:spPr>
          <a:xfrm>
            <a:off x="266700" y="3723005"/>
            <a:ext cx="6750685" cy="306705"/>
          </a:xfrm>
          <a:prstGeom prst="rect">
            <a:avLst/>
          </a:prstGeom>
          <a:noFill/>
        </p:spPr>
        <p:txBody>
          <a:bodyPr wrap="square" rtlCol="0">
            <a:spAutoFit/>
          </a:bodyPr>
          <a:p>
            <a:pPr algn="just"/>
            <a:r>
              <a:rPr lang="id-ID" altLang="en-US">
                <a:solidFill>
                  <a:schemeClr val="bg1"/>
                </a:solidFill>
              </a:rPr>
              <a:t>2. Download fully tested version</a:t>
            </a:r>
            <a:endParaRPr lang="id-ID" altLang="en-US">
              <a:solidFill>
                <a:schemeClr val="bg1"/>
              </a:solidFill>
            </a:endParaRPr>
          </a:p>
        </p:txBody>
      </p:sp>
      <p:sp>
        <p:nvSpPr>
          <p:cNvPr id="10" name="Text Box 9"/>
          <p:cNvSpPr txBox="1"/>
          <p:nvPr/>
        </p:nvSpPr>
        <p:spPr>
          <a:xfrm>
            <a:off x="266700" y="4178300"/>
            <a:ext cx="7441565" cy="306705"/>
          </a:xfrm>
          <a:prstGeom prst="rect">
            <a:avLst/>
          </a:prstGeom>
          <a:noFill/>
        </p:spPr>
        <p:txBody>
          <a:bodyPr wrap="square" rtlCol="0">
            <a:spAutoFit/>
          </a:bodyPr>
          <a:p>
            <a:pPr algn="just"/>
            <a:r>
              <a:rPr lang="id-ID" altLang="en-US">
                <a:solidFill>
                  <a:schemeClr val="bg1"/>
                </a:solidFill>
              </a:rPr>
              <a:t>3. Jalankan file yang telah didownload, tekan tombol “next” seterusnya hingga “finish” </a:t>
            </a:r>
            <a:endParaRPr lang="id-ID" altLang="en-US">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Dart Tools</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18" name="Text Box 17"/>
          <p:cNvSpPr txBox="1"/>
          <p:nvPr/>
        </p:nvSpPr>
        <p:spPr>
          <a:xfrm>
            <a:off x="175260" y="918845"/>
            <a:ext cx="6750685" cy="3569335"/>
          </a:xfrm>
          <a:prstGeom prst="rect">
            <a:avLst/>
          </a:prstGeom>
          <a:noFill/>
        </p:spPr>
        <p:txBody>
          <a:bodyPr wrap="square" rtlCol="0">
            <a:spAutoFit/>
          </a:bodyPr>
          <a:p>
            <a:pPr marL="0" indent="0" algn="just">
              <a:buClr>
                <a:srgbClr val="FFFFFF"/>
              </a:buClr>
              <a:buFont typeface="Arial" panose="020B0604020202020204" pitchFamily="34" charset="0"/>
              <a:buNone/>
            </a:pPr>
            <a:r>
              <a:rPr lang="id-ID" altLang="en-US" sz="2400">
                <a:solidFill>
                  <a:schemeClr val="bg1"/>
                </a:solidFill>
              </a:rPr>
              <a:t>DartPad </a:t>
            </a:r>
            <a:endParaRPr lang="id-ID" altLang="en-US" sz="2400">
              <a:solidFill>
                <a:schemeClr val="bg1"/>
              </a:solidFill>
            </a:endParaRPr>
          </a:p>
          <a:p>
            <a:pPr marL="0" indent="0" algn="just">
              <a:buClr>
                <a:srgbClr val="FFFFFF"/>
              </a:buClr>
              <a:buFont typeface="Arial" panose="020B0604020202020204" pitchFamily="34" charset="0"/>
              <a:buNone/>
            </a:pPr>
            <a:r>
              <a:rPr lang="id-ID" altLang="en-US">
                <a:solidFill>
                  <a:schemeClr val="bg1"/>
                </a:solidFill>
                <a:sym typeface="+mn-ea"/>
              </a:rPr>
              <a:t>DartPad adalah open-source tools yang memungkinkan Anda bermain dengan bahasa Dart di perangkat apa pun. Link Akses :  </a:t>
            </a:r>
            <a:r>
              <a:rPr lang="id-ID" altLang="en-US" u="sng">
                <a:solidFill>
                  <a:schemeClr val="bg1"/>
                </a:solidFill>
                <a:sym typeface="+mn-ea"/>
              </a:rPr>
              <a:t>https://dartpad.dev/</a:t>
            </a:r>
            <a:endParaRPr lang="id-ID" altLang="en-US" u="sng">
              <a:solidFill>
                <a:schemeClr val="bg1"/>
              </a:solidFill>
            </a:endParaRPr>
          </a:p>
          <a:p>
            <a:pPr marL="0" indent="0" algn="just">
              <a:buClr>
                <a:srgbClr val="FFFFFF"/>
              </a:buClr>
              <a:buFont typeface="Arial" panose="020B0604020202020204" pitchFamily="34" charset="0"/>
              <a:buNone/>
            </a:pPr>
            <a:endParaRPr lang="id-ID" altLang="en-US">
              <a:solidFill>
                <a:schemeClr val="bg1"/>
              </a:solidFill>
            </a:endParaRPr>
          </a:p>
          <a:p>
            <a:pPr marL="0" indent="0" algn="just">
              <a:buClr>
                <a:srgbClr val="FFFFFF"/>
              </a:buClr>
              <a:buFont typeface="Arial" panose="020B0604020202020204" pitchFamily="34" charset="0"/>
              <a:buNone/>
            </a:pPr>
            <a:endParaRPr lang="id-ID" altLang="en-US">
              <a:solidFill>
                <a:schemeClr val="bg1"/>
              </a:solidFill>
            </a:endParaRPr>
          </a:p>
          <a:p>
            <a:pPr marL="0" indent="0" algn="just">
              <a:buClr>
                <a:srgbClr val="FFFFFF"/>
              </a:buClr>
              <a:buFont typeface="Arial" panose="020B0604020202020204" pitchFamily="34" charset="0"/>
              <a:buNone/>
            </a:pPr>
            <a:r>
              <a:rPr lang="id-ID" altLang="en-US" sz="2400">
                <a:solidFill>
                  <a:schemeClr val="bg1"/>
                </a:solidFill>
              </a:rPr>
              <a:t>IDEs and editors</a:t>
            </a:r>
            <a:endParaRPr lang="id-ID" altLang="en-US" sz="2400">
              <a:solidFill>
                <a:schemeClr val="bg1"/>
              </a:solidFill>
            </a:endParaRPr>
          </a:p>
          <a:p>
            <a:pPr marL="0" indent="0" algn="just">
              <a:buClr>
                <a:srgbClr val="FFFFFF"/>
              </a:buClr>
              <a:buFont typeface="Arial" panose="020B0604020202020204" pitchFamily="34" charset="0"/>
              <a:buNone/>
            </a:pPr>
            <a:endParaRPr lang="id-ID" altLang="en-US">
              <a:solidFill>
                <a:schemeClr val="bg1"/>
              </a:solidFill>
            </a:endParaRPr>
          </a:p>
          <a:p>
            <a:pPr marL="0" indent="0" algn="just">
              <a:buClr>
                <a:srgbClr val="FFFFFF"/>
              </a:buClr>
              <a:buFont typeface="Arial" panose="020B0604020202020204" pitchFamily="34" charset="0"/>
              <a:buNone/>
            </a:pPr>
            <a:endParaRPr lang="id-ID" altLang="en-US">
              <a:solidFill>
                <a:schemeClr val="bg1"/>
              </a:solidFill>
            </a:endParaRPr>
          </a:p>
          <a:p>
            <a:pPr marL="0" indent="0" algn="just">
              <a:buClr>
                <a:srgbClr val="FFFFFF"/>
              </a:buClr>
              <a:buFont typeface="Arial" panose="020B0604020202020204" pitchFamily="34" charset="0"/>
              <a:buNone/>
            </a:pPr>
            <a:endParaRPr lang="id-ID" altLang="en-US">
              <a:solidFill>
                <a:schemeClr val="bg1"/>
              </a:solidFill>
            </a:endParaRPr>
          </a:p>
          <a:p>
            <a:pPr marL="0" indent="0" algn="just">
              <a:buClr>
                <a:srgbClr val="FFFFFF"/>
              </a:buClr>
              <a:buFont typeface="Arial" panose="020B0604020202020204" pitchFamily="34" charset="0"/>
              <a:buNone/>
            </a:pPr>
            <a:endParaRPr lang="id-ID" altLang="en-US">
              <a:solidFill>
                <a:schemeClr val="bg1"/>
              </a:solidFill>
            </a:endParaRPr>
          </a:p>
          <a:p>
            <a:pPr marL="0" indent="0" algn="just">
              <a:buClr>
                <a:srgbClr val="FFFFFF"/>
              </a:buClr>
              <a:buFont typeface="Arial" panose="020B0604020202020204" pitchFamily="34" charset="0"/>
              <a:buNone/>
            </a:pPr>
            <a:endParaRPr lang="id-ID" altLang="en-US">
              <a:solidFill>
                <a:schemeClr val="bg1"/>
              </a:solidFill>
            </a:endParaRPr>
          </a:p>
          <a:p>
            <a:pPr marL="0" indent="0" algn="just">
              <a:buClr>
                <a:srgbClr val="FFFFFF"/>
              </a:buClr>
              <a:buFont typeface="Arial" panose="020B0604020202020204" pitchFamily="34" charset="0"/>
              <a:buNone/>
            </a:pPr>
            <a:r>
              <a:rPr lang="id-ID" altLang="en-US" sz="2400">
                <a:solidFill>
                  <a:schemeClr val="bg1"/>
                </a:solidFill>
                <a:sym typeface="+mn-ea"/>
              </a:rPr>
              <a:t>Command-line tools</a:t>
            </a:r>
            <a:endParaRPr lang="id-ID" altLang="en-US" sz="2400">
              <a:solidFill>
                <a:schemeClr val="bg1"/>
              </a:solidFill>
              <a:sym typeface="+mn-ea"/>
            </a:endParaRPr>
          </a:p>
          <a:p>
            <a:pPr marL="0" indent="0" algn="just">
              <a:buClr>
                <a:srgbClr val="FFFFFF"/>
              </a:buClr>
              <a:buFont typeface="Arial" panose="020B0604020202020204" pitchFamily="34" charset="0"/>
              <a:buNone/>
            </a:pPr>
            <a:r>
              <a:rPr lang="id-ID" altLang="en-US">
                <a:solidFill>
                  <a:schemeClr val="bg1"/>
                </a:solidFill>
                <a:sym typeface="+mn-ea"/>
              </a:rPr>
              <a:t>Windows Default : Command Prompt</a:t>
            </a:r>
            <a:endParaRPr lang="id-ID" altLang="en-US" sz="2400">
              <a:solidFill>
                <a:schemeClr val="bg1"/>
              </a:solidFill>
            </a:endParaRPr>
          </a:p>
          <a:p>
            <a:pPr marL="0" indent="0" algn="just">
              <a:buClr>
                <a:srgbClr val="FFFFFF"/>
              </a:buClr>
              <a:buFont typeface="Arial" panose="020B0604020202020204" pitchFamily="34" charset="0"/>
              <a:buNone/>
            </a:pPr>
            <a:endParaRPr lang="id-ID" altLang="en-US">
              <a:solidFill>
                <a:schemeClr val="bg1"/>
              </a:solidFill>
            </a:endParaRPr>
          </a:p>
        </p:txBody>
      </p:sp>
      <p:pic>
        <p:nvPicPr>
          <p:cNvPr id="19" name="Picture Placeholder 6"/>
          <p:cNvPicPr>
            <a:picLocks noChangeAspect="1"/>
          </p:cNvPicPr>
          <p:nvPr/>
        </p:nvPicPr>
        <p:blipFill>
          <a:blip r:embed="rId1"/>
          <a:stretch>
            <a:fillRect/>
          </a:stretch>
        </p:blipFill>
        <p:spPr>
          <a:xfrm>
            <a:off x="2043430" y="2613660"/>
            <a:ext cx="1524000" cy="619125"/>
          </a:xfrm>
          <a:prstGeom prst="rect">
            <a:avLst/>
          </a:prstGeom>
          <a:noFill/>
          <a:ln>
            <a:noFill/>
          </a:ln>
        </p:spPr>
      </p:pic>
      <p:pic>
        <p:nvPicPr>
          <p:cNvPr id="20" name="Picture 19"/>
          <p:cNvPicPr>
            <a:picLocks noChangeAspect="1"/>
          </p:cNvPicPr>
          <p:nvPr/>
        </p:nvPicPr>
        <p:blipFill>
          <a:blip r:embed="rId2"/>
          <a:stretch>
            <a:fillRect/>
          </a:stretch>
        </p:blipFill>
        <p:spPr>
          <a:xfrm>
            <a:off x="280035" y="2613660"/>
            <a:ext cx="1409700" cy="619125"/>
          </a:xfrm>
          <a:prstGeom prst="rect">
            <a:avLst/>
          </a:prstGeom>
        </p:spPr>
      </p:pic>
      <p:pic>
        <p:nvPicPr>
          <p:cNvPr id="21" name="Picture 20"/>
          <p:cNvPicPr>
            <a:picLocks noChangeAspect="1"/>
          </p:cNvPicPr>
          <p:nvPr/>
        </p:nvPicPr>
        <p:blipFill>
          <a:blip r:embed="rId3"/>
          <a:stretch>
            <a:fillRect/>
          </a:stretch>
        </p:blipFill>
        <p:spPr>
          <a:xfrm>
            <a:off x="3913505" y="2613660"/>
            <a:ext cx="1790700" cy="619125"/>
          </a:xfrm>
          <a:prstGeom prst="rect">
            <a:avLst/>
          </a:prstGeom>
        </p:spPr>
      </p:pic>
      <p:pic>
        <p:nvPicPr>
          <p:cNvPr id="22" name="Picture 21" descr="download"/>
          <p:cNvPicPr>
            <a:picLocks noChangeAspect="1"/>
          </p:cNvPicPr>
          <p:nvPr/>
        </p:nvPicPr>
        <p:blipFill>
          <a:blip r:embed="rId4"/>
          <a:srcRect b="9259"/>
          <a:stretch>
            <a:fillRect/>
          </a:stretch>
        </p:blipFill>
        <p:spPr>
          <a:xfrm>
            <a:off x="3324225" y="4006215"/>
            <a:ext cx="808990" cy="7778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Konfigurasi IDE (1)</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7283450" cy="2245360"/>
          </a:xfrm>
          <a:prstGeom prst="rect">
            <a:avLst/>
          </a:prstGeom>
          <a:noFill/>
        </p:spPr>
        <p:txBody>
          <a:bodyPr wrap="square" rtlCol="0">
            <a:spAutoFit/>
          </a:bodyPr>
          <a:p>
            <a:pPr algn="just"/>
            <a:r>
              <a:rPr lang="id-ID" altLang="en-US" sz="2000">
                <a:solidFill>
                  <a:schemeClr val="bg1"/>
                </a:solidFill>
              </a:rPr>
              <a:t>Recommended IDE : </a:t>
            </a:r>
            <a:endParaRPr lang="id-ID" altLang="en-US" sz="2000">
              <a:solidFill>
                <a:schemeClr val="bg1"/>
              </a:solidFill>
            </a:endParaRPr>
          </a:p>
          <a:p>
            <a:pPr algn="just"/>
            <a:endParaRPr lang="id-ID" altLang="en-US" sz="2000">
              <a:solidFill>
                <a:schemeClr val="bg1"/>
              </a:solidFill>
            </a:endParaRPr>
          </a:p>
          <a:p>
            <a:pPr algn="just"/>
            <a:r>
              <a:rPr lang="id-ID" altLang="en-US" sz="2000">
                <a:solidFill>
                  <a:schemeClr val="bg1"/>
                </a:solidFill>
              </a:rPr>
              <a:t>Download VS Code : </a:t>
            </a:r>
            <a:r>
              <a:rPr lang="id-ID" altLang="en-US" sz="2000" u="sng">
                <a:solidFill>
                  <a:schemeClr val="bg1"/>
                </a:solidFill>
              </a:rPr>
              <a:t>https://code.visualstudio.com/download</a:t>
            </a:r>
            <a:endParaRPr lang="id-ID" altLang="en-US" sz="2000" u="sng">
              <a:solidFill>
                <a:schemeClr val="bg1"/>
              </a:solidFill>
            </a:endParaRPr>
          </a:p>
          <a:p>
            <a:pPr algn="just"/>
            <a:endParaRPr lang="id-ID" altLang="en-US" sz="2000" u="sng">
              <a:solidFill>
                <a:schemeClr val="bg1"/>
              </a:solidFill>
            </a:endParaRPr>
          </a:p>
          <a:p>
            <a:pPr algn="just"/>
            <a:r>
              <a:rPr lang="id-ID" altLang="en-US" sz="2000">
                <a:solidFill>
                  <a:schemeClr val="bg1"/>
                </a:solidFill>
              </a:rPr>
              <a:t>Silakan jalankan file hasil download</a:t>
            </a:r>
            <a:endParaRPr lang="id-ID" altLang="en-US" sz="2000">
              <a:solidFill>
                <a:schemeClr val="bg1"/>
              </a:solidFill>
            </a:endParaRPr>
          </a:p>
          <a:p>
            <a:pPr algn="just"/>
            <a:r>
              <a:rPr lang="id-ID" altLang="en-US" sz="2000">
                <a:solidFill>
                  <a:schemeClr val="bg1"/>
                </a:solidFill>
              </a:rPr>
              <a:t>“next” hingga “finish”.</a:t>
            </a:r>
            <a:endParaRPr lang="id-ID" altLang="en-US" sz="2000">
              <a:solidFill>
                <a:schemeClr val="bg1"/>
              </a:solidFill>
            </a:endParaRPr>
          </a:p>
          <a:p>
            <a:pPr algn="just"/>
            <a:r>
              <a:rPr lang="id-ID" altLang="en-US" sz="2000">
                <a:solidFill>
                  <a:schemeClr val="bg1"/>
                </a:solidFill>
              </a:rPr>
              <a:t>Kemudian, buka VS Code.</a:t>
            </a:r>
            <a:endParaRPr lang="id-ID" altLang="en-US" sz="2000">
              <a:solidFill>
                <a:schemeClr val="bg1"/>
              </a:solidFill>
            </a:endParaRPr>
          </a:p>
        </p:txBody>
      </p:sp>
      <p:pic>
        <p:nvPicPr>
          <p:cNvPr id="10" name="Picture 9"/>
          <p:cNvPicPr>
            <a:picLocks noChangeAspect="1"/>
          </p:cNvPicPr>
          <p:nvPr/>
        </p:nvPicPr>
        <p:blipFill>
          <a:blip r:embed="rId1"/>
          <a:stretch>
            <a:fillRect/>
          </a:stretch>
        </p:blipFill>
        <p:spPr>
          <a:xfrm>
            <a:off x="2747645" y="808990"/>
            <a:ext cx="1790700" cy="619125"/>
          </a:xfrm>
          <a:prstGeom prst="rect">
            <a:avLst/>
          </a:prstGeom>
        </p:spPr>
      </p:pic>
      <p:pic>
        <p:nvPicPr>
          <p:cNvPr id="11" name="Picture Placeholder 5"/>
          <p:cNvPicPr>
            <a:picLocks noChangeAspect="1"/>
          </p:cNvPicPr>
          <p:nvPr/>
        </p:nvPicPr>
        <p:blipFill>
          <a:blip r:embed="rId2"/>
          <a:stretch>
            <a:fillRect/>
          </a:stretch>
        </p:blipFill>
        <p:spPr>
          <a:xfrm>
            <a:off x="3417570" y="2537460"/>
            <a:ext cx="4516120" cy="253873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Konfigurasi IDE (2)</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6412230" cy="2553335"/>
          </a:xfrm>
          <a:prstGeom prst="rect">
            <a:avLst/>
          </a:prstGeom>
          <a:noFill/>
        </p:spPr>
        <p:txBody>
          <a:bodyPr wrap="square" rtlCol="0">
            <a:spAutoFit/>
          </a:bodyPr>
          <a:p>
            <a:pPr algn="just"/>
            <a:r>
              <a:rPr lang="id-ID" altLang="en-US" sz="2000">
                <a:solidFill>
                  <a:schemeClr val="bg1"/>
                </a:solidFill>
              </a:rPr>
              <a:t>Click Icon yang ditunjuk</a:t>
            </a:r>
            <a:endParaRPr lang="id-ID" altLang="en-US" sz="2000">
              <a:solidFill>
                <a:schemeClr val="bg1"/>
              </a:solidFill>
            </a:endParaRPr>
          </a:p>
          <a:p>
            <a:pPr algn="just"/>
            <a:endParaRPr lang="id-ID" altLang="en-US" sz="2000">
              <a:solidFill>
                <a:schemeClr val="bg1"/>
              </a:solidFill>
            </a:endParaRPr>
          </a:p>
          <a:p>
            <a:pPr algn="just"/>
            <a:endParaRPr lang="id-ID" altLang="en-US" sz="2000">
              <a:solidFill>
                <a:schemeClr val="bg1"/>
              </a:solidFill>
            </a:endParaRPr>
          </a:p>
          <a:p>
            <a:pPr algn="just"/>
            <a:endParaRPr lang="id-ID" altLang="en-US" sz="2000">
              <a:solidFill>
                <a:schemeClr val="bg1"/>
              </a:solidFill>
            </a:endParaRPr>
          </a:p>
          <a:p>
            <a:pPr algn="just"/>
            <a:endParaRPr lang="id-ID" altLang="en-US" sz="2000">
              <a:solidFill>
                <a:schemeClr val="bg1"/>
              </a:solidFill>
            </a:endParaRPr>
          </a:p>
          <a:p>
            <a:pPr algn="just"/>
            <a:endParaRPr lang="id-ID" altLang="en-US" sz="2000">
              <a:solidFill>
                <a:schemeClr val="bg1"/>
              </a:solidFill>
            </a:endParaRPr>
          </a:p>
          <a:p>
            <a:pPr algn="just"/>
            <a:endParaRPr lang="id-ID" altLang="en-US" sz="2000">
              <a:solidFill>
                <a:schemeClr val="bg1"/>
              </a:solidFill>
            </a:endParaRPr>
          </a:p>
          <a:p>
            <a:pPr algn="just"/>
            <a:endParaRPr lang="id-ID" altLang="en-US" sz="2000">
              <a:solidFill>
                <a:schemeClr val="bg1"/>
              </a:solidFill>
            </a:endParaRPr>
          </a:p>
        </p:txBody>
      </p:sp>
      <p:pic>
        <p:nvPicPr>
          <p:cNvPr id="11" name="Picture Placeholder 5"/>
          <p:cNvPicPr>
            <a:picLocks noChangeAspect="1"/>
          </p:cNvPicPr>
          <p:nvPr/>
        </p:nvPicPr>
        <p:blipFill>
          <a:blip r:embed="rId1"/>
          <a:stretch>
            <a:fillRect/>
          </a:stretch>
        </p:blipFill>
        <p:spPr>
          <a:xfrm>
            <a:off x="243840" y="1317625"/>
            <a:ext cx="4781550" cy="2687955"/>
          </a:xfrm>
          <a:prstGeom prst="rect">
            <a:avLst/>
          </a:prstGeom>
          <a:noFill/>
          <a:ln>
            <a:noFill/>
          </a:ln>
        </p:spPr>
      </p:pic>
      <p:sp>
        <p:nvSpPr>
          <p:cNvPr id="2" name="Left Arrow 1"/>
          <p:cNvSpPr/>
          <p:nvPr/>
        </p:nvSpPr>
        <p:spPr>
          <a:xfrm>
            <a:off x="385445" y="2129790"/>
            <a:ext cx="294005" cy="147320"/>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Konfigurasi IDE (3)</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6412230" cy="2553335"/>
          </a:xfrm>
          <a:prstGeom prst="rect">
            <a:avLst/>
          </a:prstGeom>
          <a:noFill/>
        </p:spPr>
        <p:txBody>
          <a:bodyPr wrap="square" rtlCol="0">
            <a:spAutoFit/>
          </a:bodyPr>
          <a:p>
            <a:pPr algn="just"/>
            <a:r>
              <a:rPr lang="id-ID" altLang="en-US" sz="2000">
                <a:solidFill>
                  <a:schemeClr val="bg1"/>
                </a:solidFill>
              </a:rPr>
              <a:t>Ketik “Dart” dan tekan tombol “Install”</a:t>
            </a:r>
            <a:endParaRPr lang="id-ID" altLang="en-US" sz="2000">
              <a:solidFill>
                <a:schemeClr val="bg1"/>
              </a:solidFill>
            </a:endParaRPr>
          </a:p>
          <a:p>
            <a:pPr algn="just"/>
            <a:endParaRPr lang="id-ID" altLang="en-US" sz="2000">
              <a:solidFill>
                <a:schemeClr val="bg1"/>
              </a:solidFill>
            </a:endParaRPr>
          </a:p>
          <a:p>
            <a:pPr algn="just"/>
            <a:endParaRPr lang="id-ID" altLang="en-US" sz="2000">
              <a:solidFill>
                <a:schemeClr val="bg1"/>
              </a:solidFill>
            </a:endParaRPr>
          </a:p>
          <a:p>
            <a:pPr algn="just"/>
            <a:endParaRPr lang="id-ID" altLang="en-US" sz="2000">
              <a:solidFill>
                <a:schemeClr val="bg1"/>
              </a:solidFill>
            </a:endParaRPr>
          </a:p>
          <a:p>
            <a:pPr algn="just"/>
            <a:endParaRPr lang="id-ID" altLang="en-US" sz="2000">
              <a:solidFill>
                <a:schemeClr val="bg1"/>
              </a:solidFill>
            </a:endParaRPr>
          </a:p>
          <a:p>
            <a:pPr algn="just"/>
            <a:endParaRPr lang="id-ID" altLang="en-US" sz="2000">
              <a:solidFill>
                <a:schemeClr val="bg1"/>
              </a:solidFill>
            </a:endParaRPr>
          </a:p>
          <a:p>
            <a:pPr algn="just"/>
            <a:endParaRPr lang="id-ID" altLang="en-US" sz="2000">
              <a:solidFill>
                <a:schemeClr val="bg1"/>
              </a:solidFill>
            </a:endParaRPr>
          </a:p>
          <a:p>
            <a:pPr algn="just"/>
            <a:endParaRPr lang="id-ID" altLang="en-US" sz="2000">
              <a:solidFill>
                <a:schemeClr val="bg1"/>
              </a:solidFill>
            </a:endParaRPr>
          </a:p>
        </p:txBody>
      </p:sp>
      <p:pic>
        <p:nvPicPr>
          <p:cNvPr id="14" name="Picture 13"/>
          <p:cNvPicPr>
            <a:picLocks noChangeAspect="1"/>
          </p:cNvPicPr>
          <p:nvPr/>
        </p:nvPicPr>
        <p:blipFill>
          <a:blip r:embed="rId1"/>
          <a:stretch>
            <a:fillRect/>
          </a:stretch>
        </p:blipFill>
        <p:spPr>
          <a:xfrm>
            <a:off x="256540" y="1268730"/>
            <a:ext cx="5913755" cy="332486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11035</Words>
  <Application>WPS Presentation</Application>
  <PresentationFormat/>
  <Paragraphs>257</Paragraphs>
  <Slides>20</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20</vt:i4>
      </vt:variant>
    </vt:vector>
  </HeadingPairs>
  <TitlesOfParts>
    <vt:vector size="30" baseType="lpstr">
      <vt:lpstr>Arial</vt:lpstr>
      <vt:lpstr>SimSun</vt:lpstr>
      <vt:lpstr>Wingdings</vt:lpstr>
      <vt:lpstr>Arial</vt:lpstr>
      <vt:lpstr>Calibri</vt:lpstr>
      <vt:lpstr>Montserrat Medium</vt:lpstr>
      <vt:lpstr>Microsoft YaHei</vt:lpstr>
      <vt:lpstr>Arial Unicode MS</vt:lpstr>
      <vt:lpstr>Simple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tama1</cp:lastModifiedBy>
  <cp:revision>12</cp:revision>
  <dcterms:created xsi:type="dcterms:W3CDTF">2021-03-01T18:24:00Z</dcterms:created>
  <dcterms:modified xsi:type="dcterms:W3CDTF">2021-03-26T12:58:01Z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1033-11.2.0.10017</vt:lpwstr>
  </property>
</Properties>
</file>