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4" r:id="rId8"/>
    <p:sldId id="265" r:id="rId9"/>
    <p:sldId id="266" r:id="rId10"/>
    <p:sldId id="267" r:id="rId11"/>
    <p:sldId id="268" r:id="rId12"/>
    <p:sldId id="269" r:id="rId13"/>
    <p:sldId id="270" r:id="rId14"/>
    <p:sldId id="271" r:id="rId15"/>
    <p:sldId id="272" r:id="rId16"/>
    <p:sldId id="260" r:id="rId17"/>
  </p:sldIdLst>
  <p:sldSz cx="9144000" cy="5143500"/>
  <p:notesSz cx="6858000" cy="9144000"/>
  <p:embeddedFontLst>
    <p:embeddedFont>
      <p:font typeface="Calibri" panose="020F0502020204030204"/>
      <p:regular r:id="rId21"/>
    </p:embeddedFont>
    <p:embeddedFont>
      <p:font typeface="Montserrat Medium" panose="020B0704020202020204"/>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App State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538220"/>
          </a:xfrm>
          <a:prstGeom prst="rect">
            <a:avLst/>
          </a:prstGeom>
          <a:noFill/>
        </p:spPr>
        <p:txBody>
          <a:bodyPr wrap="square" rtlCol="0">
            <a:spAutoFit/>
          </a:bodyPr>
          <a:p>
            <a:pPr algn="just"/>
            <a:r>
              <a:rPr lang="id-ID" altLang="en-US" sz="1600">
                <a:solidFill>
                  <a:schemeClr val="bg1"/>
                </a:solidFill>
              </a:rPr>
              <a:t>Berikut ini adalh contoh potongan code penggunaan shared_prefrence dalam menyimpan data login.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Silahkan daftarkan plugin pada pubspec.yaml</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Kemudian tambahkan kode sebagai berikut pada method login anda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85445" y="2024380"/>
            <a:ext cx="2752725" cy="876300"/>
          </a:xfrm>
          <a:prstGeom prst="rect">
            <a:avLst/>
          </a:prstGeom>
        </p:spPr>
      </p:pic>
      <p:pic>
        <p:nvPicPr>
          <p:cNvPr id="6" name="Picture 5"/>
          <p:cNvPicPr>
            <a:picLocks noChangeAspect="1"/>
          </p:cNvPicPr>
          <p:nvPr/>
        </p:nvPicPr>
        <p:blipFill>
          <a:blip r:embed="rId2"/>
          <a:stretch>
            <a:fillRect/>
          </a:stretch>
        </p:blipFill>
        <p:spPr>
          <a:xfrm>
            <a:off x="385445" y="3803015"/>
            <a:ext cx="3667125" cy="790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App State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046095"/>
          </a:xfrm>
          <a:prstGeom prst="rect">
            <a:avLst/>
          </a:prstGeom>
          <a:noFill/>
        </p:spPr>
        <p:txBody>
          <a:bodyPr wrap="square" rtlCol="0">
            <a:spAutoFit/>
          </a:bodyPr>
          <a:p>
            <a:pPr algn="just"/>
            <a:r>
              <a:rPr lang="id-ID" altLang="en-US" sz="1600">
                <a:solidFill>
                  <a:schemeClr val="bg1"/>
                </a:solidFill>
              </a:rPr>
              <a:t>Setelah mengeksekusi code sebelumnya.</a:t>
            </a:r>
            <a:endParaRPr lang="id-ID" altLang="en-US" sz="1600">
              <a:solidFill>
                <a:schemeClr val="bg1"/>
              </a:solidFill>
            </a:endParaRPr>
          </a:p>
          <a:p>
            <a:pPr algn="just"/>
            <a:r>
              <a:rPr lang="id-ID" altLang="en-US" sz="1600">
                <a:solidFill>
                  <a:schemeClr val="bg1"/>
                </a:solidFill>
              </a:rPr>
              <a:t>Maka perangkat smartphone telah menyimpang sebuah data hash dengan key “isLoggin”.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Dengan disimpannya data tersebut dalam memori, developer dapat menggunkannya untuk mengidentifikasi user apakah user tersebut sudah login atau belum.</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adalah cara mengakses data menggunakan shared_preferences.</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97815" y="3611880"/>
            <a:ext cx="3562350" cy="1295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Epheneral State VS App State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4030980"/>
          </a:xfrm>
          <a:prstGeom prst="rect">
            <a:avLst/>
          </a:prstGeom>
          <a:noFill/>
        </p:spPr>
        <p:txBody>
          <a:bodyPr wrap="square" rtlCol="0">
            <a:spAutoFit/>
          </a:bodyPr>
          <a:p>
            <a:pPr algn="just"/>
            <a:r>
              <a:rPr lang="id-ID" altLang="en-US" sz="1600">
                <a:solidFill>
                  <a:schemeClr val="bg1"/>
                </a:solidFill>
              </a:rPr>
              <a:t>Berikut ini adalah perbedaan mendasar mengenai epheral state dan app state.</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Jika data dibutuh oleh banyak widget, silahkan menggunakan app state, jika data hanya digunakan oleh sebuah widget silahkan menggunakan app state.</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1502410"/>
            <a:ext cx="4105275" cy="2424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State Management</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4785" y="257810"/>
            <a:ext cx="8759825" cy="4343400"/>
            <a:chOff x="276" y="412"/>
            <a:chExt cx="13795" cy="6840"/>
          </a:xfrm>
        </p:grpSpPr>
        <p:sp>
          <p:nvSpPr>
            <p:cNvPr id="139" name="Google Shape;139;p27"/>
            <p:cNvSpPr/>
            <p:nvPr/>
          </p:nvSpPr>
          <p:spPr>
            <a:xfrm>
              <a:off x="276" y="1099"/>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 Management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306955"/>
          </a:xfrm>
          <a:prstGeom prst="rect">
            <a:avLst/>
          </a:prstGeom>
          <a:noFill/>
        </p:spPr>
        <p:txBody>
          <a:bodyPr wrap="square" rtlCol="0">
            <a:spAutoFit/>
          </a:bodyPr>
          <a:p>
            <a:pPr algn="just"/>
            <a:r>
              <a:rPr lang="id-ID" altLang="en-US" sz="1600">
                <a:solidFill>
                  <a:schemeClr val="bg1"/>
                </a:solidFill>
              </a:rPr>
              <a:t>Di Flutter, ada saatnya Anda perlu membagikan state aplikasi antar layar, di seluruh aplikasi. Ada banyak pendekatan yang dapat Anda ambil.</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Di materi berikut, Anda akan mempelajari dasar-dasar mengelola state di aplikasi Flutter.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Flutter bersifat deklaratif. Artinya Flutter membangun antarmuka penggunanya untuk mencerminkan state aplikasi Anda saat ini:</a:t>
            </a:r>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 Management : Thinking Declarative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553335"/>
          </a:xfrm>
          <a:prstGeom prst="rect">
            <a:avLst/>
          </a:prstGeom>
          <a:noFill/>
        </p:spPr>
        <p:txBody>
          <a:bodyPr wrap="square" rtlCol="0">
            <a:spAutoFit/>
          </a:bodyPr>
          <a:p>
            <a:pPr algn="just"/>
            <a:r>
              <a:rPr lang="id-ID" altLang="en-US" sz="1600">
                <a:solidFill>
                  <a:schemeClr val="bg1"/>
                </a:solidFill>
              </a:rPr>
              <a:t>Saat status aplikasi Anda berubah (misalnya, pengguna menekan tombol switch di layar setelan), Anda mengubah state tersebut, dan itu memicu penggambaran ulang antarmuka pengguna. Tidak ada perubahan penting dari UI itu sendiri (seperti widget.setText). Anda mengubah state, dan UI akan dibangun kembali dari awal.</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Gaya deklaratif pemrograman UI memiliki banyak manfaat. Hebatnya, hanya ada satu jalur kode untuk setiap status UI. Anda mendeskripsikan seperti apa tampilan UI untuk setiap status tertentu, sekali dan hanya itu.</a:t>
            </a:r>
            <a:endParaRPr lang="id-ID" altLang="en-US" sz="16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Management State : Imperative VS Declarative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306955"/>
          </a:xfrm>
          <a:prstGeom prst="rect">
            <a:avLst/>
          </a:prstGeom>
          <a:noFill/>
        </p:spPr>
        <p:txBody>
          <a:bodyPr wrap="square" rtlCol="0">
            <a:spAutoFit/>
          </a:bodyPr>
          <a:p>
            <a:pPr algn="just"/>
            <a:r>
              <a:rPr lang="id-ID" altLang="en-US" sz="1600">
                <a:solidFill>
                  <a:schemeClr val="bg1"/>
                </a:solidFill>
              </a:rPr>
              <a:t>Imperative</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Declarative</a:t>
            </a:r>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43840" y="1318895"/>
            <a:ext cx="2219325" cy="1123950"/>
          </a:xfrm>
          <a:prstGeom prst="rect">
            <a:avLst/>
          </a:prstGeom>
        </p:spPr>
      </p:pic>
      <p:pic>
        <p:nvPicPr>
          <p:cNvPr id="6" name="Picture 5"/>
          <p:cNvPicPr>
            <a:picLocks noChangeAspect="1"/>
          </p:cNvPicPr>
          <p:nvPr/>
        </p:nvPicPr>
        <p:blipFill>
          <a:blip r:embed="rId2"/>
          <a:stretch>
            <a:fillRect/>
          </a:stretch>
        </p:blipFill>
        <p:spPr>
          <a:xfrm>
            <a:off x="243840" y="3225800"/>
            <a:ext cx="2562225" cy="1152525"/>
          </a:xfrm>
          <a:prstGeom prst="rect">
            <a:avLst/>
          </a:prstGeom>
        </p:spPr>
      </p:pic>
      <p:pic>
        <p:nvPicPr>
          <p:cNvPr id="9" name="Picture 8"/>
          <p:cNvPicPr>
            <a:picLocks noChangeAspect="1"/>
          </p:cNvPicPr>
          <p:nvPr/>
        </p:nvPicPr>
        <p:blipFill>
          <a:blip r:embed="rId3"/>
          <a:stretch>
            <a:fillRect/>
          </a:stretch>
        </p:blipFill>
        <p:spPr>
          <a:xfrm>
            <a:off x="3760470" y="918845"/>
            <a:ext cx="3457575" cy="2324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Judul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7250430" cy="3784600"/>
          </a:xfrm>
          <a:prstGeom prst="rect">
            <a:avLst/>
          </a:prstGeom>
          <a:noFill/>
        </p:spPr>
        <p:txBody>
          <a:bodyPr wrap="square" rtlCol="0">
            <a:spAutoFit/>
          </a:bodyPr>
          <a:p>
            <a:pPr algn="just"/>
            <a:r>
              <a:rPr lang="id-ID" altLang="en-US" sz="1600">
                <a:solidFill>
                  <a:schemeClr val="bg1"/>
                </a:solidFill>
                <a:sym typeface="+mn-ea"/>
              </a:rPr>
              <a:t>Ephemeral state</a:t>
            </a:r>
            <a:r>
              <a:rPr lang="id-ID" altLang="en-US" sz="1600">
                <a:solidFill>
                  <a:schemeClr val="bg1"/>
                </a:solidFill>
              </a:rPr>
              <a:t> (terkadang disebut state UI atau state lokal) adalah keadaan yang dapat Anda isi dengan rapi dalam satu widget.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halaman saat ini di PageView</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kemajuan animasi kompleks saat ini</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tab yang dipilih saat ini di BottomNavigationBar</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Bagian lain dari pohon widget jarang perlu mengakses status semacam ini. Tidak perlu membuat serial, dan tidak berubah dengan cara yang rumit.</a:t>
            </a:r>
            <a:endParaRPr lang="id-ID" altLang="en-US" sz="1600">
              <a:solidFill>
                <a:schemeClr val="bg1"/>
              </a:solidFill>
            </a:endParaRPr>
          </a:p>
          <a:p>
            <a:pPr marL="285750" indent="-285750" algn="just"/>
            <a:endParaRPr lang="id-ID" altLang="en-US" sz="1600">
              <a:solidFill>
                <a:schemeClr val="bg1"/>
              </a:solidFill>
            </a:endParaRPr>
          </a:p>
          <a:p>
            <a:pPr algn="just"/>
            <a:r>
              <a:rPr lang="id-ID" altLang="en-US" sz="1600">
                <a:solidFill>
                  <a:schemeClr val="bg1"/>
                </a:solidFill>
              </a:rPr>
              <a:t>Ephemeral state hanya perlu menggunakan  StatefulWidget.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Di bawah, Anda melihat bagaimana item yang saat ini dipilih di bilah navigasi bawah disimpan di bidang _index dari kelas _MyHomepageState. Dalam contoh ini, _index adalah status ephemeral.</a:t>
            </a:r>
            <a:endParaRPr lang="id-ID" altLang="en-US" sz="16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 Management : Epheral State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322070"/>
          </a:xfrm>
          <a:prstGeom prst="rect">
            <a:avLst/>
          </a:prstGeom>
          <a:noFill/>
        </p:spPr>
        <p:txBody>
          <a:bodyPr wrap="square" rtlCol="0">
            <a:spAutoFit/>
          </a:bodyPr>
          <a:p>
            <a:pPr algn="just"/>
            <a:r>
              <a:rPr lang="id-ID" altLang="en-US" sz="1600">
                <a:solidFill>
                  <a:schemeClr val="bg1"/>
                </a:solidFill>
              </a:rPr>
              <a:t>Berikut ini adalah contoh epheral state untuk untuk loading progress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62255" y="1661795"/>
            <a:ext cx="5086350" cy="2181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App State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291840"/>
          </a:xfrm>
          <a:prstGeom prst="rect">
            <a:avLst/>
          </a:prstGeom>
          <a:noFill/>
        </p:spPr>
        <p:txBody>
          <a:bodyPr wrap="square" rtlCol="0">
            <a:spAutoFit/>
          </a:bodyPr>
          <a:p>
            <a:pPr algn="just"/>
            <a:r>
              <a:rPr lang="id-ID" altLang="en-US" sz="1600">
                <a:solidFill>
                  <a:schemeClr val="bg1"/>
                </a:solidFill>
              </a:rPr>
              <a:t>App state merupakan state yang ingin Anda bagikan ke banyak bagian aplikasi, dan yang ingin Anda pertahankan di antara sesi pengguna, adalah yang kami sebut status aplikasi (terkadang juga disebut status bersama).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 </a:t>
            </a:r>
            <a:endParaRPr lang="id-ID" altLang="en-US" sz="1600">
              <a:solidFill>
                <a:schemeClr val="bg1"/>
              </a:solidFill>
            </a:endParaRPr>
          </a:p>
          <a:p>
            <a:pPr algn="just"/>
            <a:endParaRPr lang="id-ID" altLang="en-US" sz="1600">
              <a:solidFill>
                <a:schemeClr val="bg1"/>
              </a:solidFill>
            </a:endParaRPr>
          </a:p>
          <a:p>
            <a:pPr algn="just">
              <a:buClr>
                <a:srgbClr val="FFFFFF"/>
              </a:buClr>
            </a:pPr>
            <a:r>
              <a:rPr lang="id-ID" altLang="en-US" sz="1600">
                <a:solidFill>
                  <a:schemeClr val="bg1"/>
                </a:solidFill>
              </a:rPr>
              <a:t>Preferensi user</a:t>
            </a:r>
            <a:endParaRPr lang="id-ID" altLang="en-US" sz="1600">
              <a:solidFill>
                <a:schemeClr val="bg1"/>
              </a:solidFill>
            </a:endParaRPr>
          </a:p>
          <a:p>
            <a:pPr algn="just">
              <a:buClr>
                <a:srgbClr val="FFFFFF"/>
              </a:buClr>
            </a:pPr>
            <a:r>
              <a:rPr lang="id-ID" altLang="en-US" sz="1600">
                <a:solidFill>
                  <a:schemeClr val="bg1"/>
                </a:solidFill>
              </a:rPr>
              <a:t>Login info</a:t>
            </a:r>
            <a:endParaRPr lang="id-ID" altLang="en-US" sz="1600">
              <a:solidFill>
                <a:schemeClr val="bg1"/>
              </a:solidFill>
            </a:endParaRPr>
          </a:p>
          <a:p>
            <a:pPr algn="just">
              <a:buClr>
                <a:srgbClr val="FFFFFF"/>
              </a:buClr>
            </a:pPr>
            <a:r>
              <a:rPr lang="id-ID" altLang="en-US" sz="1600">
                <a:solidFill>
                  <a:schemeClr val="bg1"/>
                </a:solidFill>
              </a:rPr>
              <a:t>Notification</a:t>
            </a:r>
            <a:endParaRPr lang="id-ID" altLang="en-US" sz="1600">
              <a:solidFill>
                <a:schemeClr val="bg1"/>
              </a:solidFill>
            </a:endParaRPr>
          </a:p>
          <a:p>
            <a:pPr algn="just">
              <a:buClr>
                <a:srgbClr val="FFFFFF"/>
              </a:buClr>
            </a:pPr>
            <a:r>
              <a:rPr lang="id-ID" altLang="en-US" sz="1600">
                <a:solidFill>
                  <a:schemeClr val="bg1"/>
                </a:solidFill>
              </a:rPr>
              <a:t>Keranjang belanja di aplikasi e-commerce</a:t>
            </a:r>
            <a:endParaRPr lang="id-ID" altLang="en-US" sz="1600">
              <a:solidFill>
                <a:schemeClr val="bg1"/>
              </a:solidFill>
            </a:endParaRPr>
          </a:p>
          <a:p>
            <a:pPr algn="just">
              <a:buClr>
                <a:srgbClr val="FFFFFF"/>
              </a:buClr>
            </a:pPr>
            <a:r>
              <a:rPr lang="id-ID" altLang="en-US" sz="1600">
                <a:solidFill>
                  <a:schemeClr val="bg1"/>
                </a:solidFill>
              </a:rPr>
              <a:t>Status artikel yang dibaca / belum dibaca di aplikasi berita</a:t>
            </a:r>
            <a:endParaRPr lang="id-ID" altLang="en-US" sz="1600">
              <a:solidFill>
                <a:schemeClr val="bg1"/>
              </a:solidFill>
            </a:endParaRPr>
          </a:p>
          <a:p>
            <a:pPr algn="just">
              <a:buClr>
                <a:srgbClr val="FFFFFF"/>
              </a:buClr>
            </a:pPr>
            <a:r>
              <a:rPr lang="id-ID" altLang="en-US" sz="1600">
                <a:solidFill>
                  <a:schemeClr val="bg1"/>
                </a:solidFill>
              </a:rPr>
              <a:t>Dan lainnya.</a:t>
            </a:r>
            <a:endParaRPr lang="id-ID" altLang="en-US" sz="1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App State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784600"/>
          </a:xfrm>
          <a:prstGeom prst="rect">
            <a:avLst/>
          </a:prstGeom>
          <a:noFill/>
        </p:spPr>
        <p:txBody>
          <a:bodyPr wrap="square" rtlCol="0">
            <a:spAutoFit/>
          </a:bodyPr>
          <a:p>
            <a:pPr algn="just"/>
            <a:r>
              <a:rPr lang="id-ID" altLang="en-US" sz="1600">
                <a:solidFill>
                  <a:schemeClr val="bg1"/>
                </a:solidFill>
              </a:rPr>
              <a:t>Ada banyak cara untuk mengelola app state, seperti menggunna Redux, Rx, hooks, dan lain-lain.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Namun dalam tahap awal ini kita dapat menggunakan sharedpreferences untuk mengelola suatu state di beberapa widget atau seluruh widget.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shared_preference merupakan sebuah plugin flutter yang memungkinkan user menyinpan suatu data dalam bentuk hash yang di simpan dalam memori.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Penggunaan shared_preference mirip seperti menggunakan map, kita harus menyiapkan sebuah key untuk sebuah data yang akan disimpan dalam memori. seperti data login, preferensi user dan lain-lain.</a:t>
            </a:r>
            <a:endParaRPr lang="id-ID" altLang="en-US" sz="160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10107</Words>
  <Application>WPS Presentation</Application>
  <PresentationFormat/>
  <Paragraphs>143</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36</cp:revision>
  <dcterms:created xsi:type="dcterms:W3CDTF">2021-03-01T18:24:00Z</dcterms:created>
  <dcterms:modified xsi:type="dcterms:W3CDTF">2021-05-21T15:36:17Z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