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62" r:id="rId7"/>
    <p:sldId id="264" r:id="rId8"/>
    <p:sldId id="265" r:id="rId9"/>
    <p:sldId id="275" r:id="rId10"/>
    <p:sldId id="276" r:id="rId11"/>
    <p:sldId id="277" r:id="rId12"/>
    <p:sldId id="266" r:id="rId13"/>
    <p:sldId id="267" r:id="rId14"/>
    <p:sldId id="268" r:id="rId15"/>
    <p:sldId id="269" r:id="rId16"/>
    <p:sldId id="270" r:id="rId17"/>
    <p:sldId id="260" r:id="rId18"/>
  </p:sldIdLst>
  <p:sldSz cx="9144000" cy="5143500"/>
  <p:notesSz cx="6858000" cy="9144000"/>
  <p:embeddedFontLst>
    <p:embeddedFont>
      <p:font typeface="Calibri" panose="020F0502020204030204"/>
      <p:regular r:id="rId22"/>
    </p:embeddedFont>
    <p:embeddedFont>
      <p:font typeface="Montserrat Medium" panose="020B0704020202020204"/>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1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b89b2c8912_0_23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gb89b2c8912_0_2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b89b2c8912_0_34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gb89b2c8912_0_3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51" name="Shape 51"/>
        <p:cNvGrpSpPr/>
        <p:nvPr/>
      </p:nvGrpSpPr>
      <p:grpSpPr>
        <a:xfrm>
          <a:off x="0" y="0"/>
          <a:ext cx="0" cy="0"/>
          <a:chOff x="0" y="0"/>
          <a:chExt cx="0" cy="0"/>
        </a:xfrm>
      </p:grpSpPr>
      <p:sp>
        <p:nvSpPr>
          <p:cNvPr id="52" name="Google Shape;52;p1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3" name="Google Shape;53;p1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Google Shape;55;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56" name="Shape 56"/>
        <p:cNvGrpSpPr/>
        <p:nvPr/>
      </p:nvGrpSpPr>
      <p:grpSpPr>
        <a:xfrm>
          <a:off x="0" y="0"/>
          <a:ext cx="0" cy="0"/>
          <a:chOff x="0" y="0"/>
          <a:chExt cx="0" cy="0"/>
        </a:xfrm>
      </p:grpSpPr>
      <p:sp>
        <p:nvSpPr>
          <p:cNvPr id="57" name="Google Shape;57;p1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8" name="Google Shape;58;p1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Google Shape;59;p1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1_Title and Content">
  <p:cSld name="OBJECT">
    <p:spTree>
      <p:nvGrpSpPr>
        <p:cNvPr id="61" name="Shape 61"/>
        <p:cNvGrpSpPr/>
        <p:nvPr/>
      </p:nvGrpSpPr>
      <p:grpSpPr>
        <a:xfrm>
          <a:off x="0" y="0"/>
          <a:ext cx="0" cy="0"/>
          <a:chOff x="0" y="0"/>
          <a:chExt cx="0" cy="0"/>
        </a:xfrm>
      </p:grpSpPr>
      <p:sp>
        <p:nvSpPr>
          <p:cNvPr id="62" name="Google Shape;62;p16"/>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3" name="Google Shape;63;p16"/>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6"/>
          <p:cNvSpPr txBox="1"/>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16"/>
          <p:cNvSpPr txBox="1"/>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Google Shape;66;p16"/>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67"/>
        <p:cNvGrpSpPr/>
        <p:nvPr/>
      </p:nvGrpSpPr>
      <p:grpSpPr>
        <a:xfrm>
          <a:off x="0" y="0"/>
          <a:ext cx="0" cy="0"/>
          <a:chOff x="0" y="0"/>
          <a:chExt cx="0" cy="0"/>
        </a:xfrm>
      </p:grpSpPr>
      <p:sp>
        <p:nvSpPr>
          <p:cNvPr id="68" name="Google Shape;68;p17"/>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Google Shape;69;p17"/>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Google Shape;70;p17"/>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2" name="Shape 72"/>
        <p:cNvGrpSpPr/>
        <p:nvPr/>
      </p:nvGrpSpPr>
      <p:grpSpPr>
        <a:xfrm>
          <a:off x="0" y="0"/>
          <a:ext cx="0" cy="0"/>
          <a:chOff x="0" y="0"/>
          <a:chExt cx="0" cy="0"/>
        </a:xfrm>
      </p:grpSpPr>
      <p:sp>
        <p:nvSpPr>
          <p:cNvPr id="73" name="Google Shape;73;p18"/>
          <p:cNvSpPr txBox="1"/>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panose="020F0502020204030204"/>
              <a:buNone/>
              <a:defRPr sz="4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4" name="Google Shape;74;p18"/>
          <p:cNvSpPr txBox="1"/>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rgbClr val="888888"/>
              </a:buClr>
              <a:buSzPts val="1500"/>
              <a:buFont typeface="Arial" panose="020B0604020202020204"/>
              <a:buNone/>
              <a:defRPr sz="1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75" name="Google Shape;75;p18"/>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18"/>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Google Shape;77;p18"/>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0" name="Google Shape;80;p19"/>
          <p:cNvSpPr txBox="1"/>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Google Shape;81;p19"/>
          <p:cNvSpPr txBox="1"/>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Google Shape;82;p19"/>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9"/>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9"/>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85" name="Shape 85"/>
        <p:cNvGrpSpPr/>
        <p:nvPr/>
      </p:nvGrpSpPr>
      <p:grpSpPr>
        <a:xfrm>
          <a:off x="0" y="0"/>
          <a:ext cx="0" cy="0"/>
          <a:chOff x="0" y="0"/>
          <a:chExt cx="0" cy="0"/>
        </a:xfrm>
      </p:grpSpPr>
      <p:sp>
        <p:nvSpPr>
          <p:cNvPr id="86" name="Google Shape;86;p20"/>
          <p:cNvSpPr txBox="1"/>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7" name="Google Shape;87;p20"/>
          <p:cNvSpPr txBox="1"/>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20"/>
          <p:cNvSpPr txBox="1"/>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20"/>
          <p:cNvSpPr txBox="1"/>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0" name="Google Shape;90;p20"/>
          <p:cNvSpPr txBox="1"/>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Google Shape;91;p20"/>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20"/>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3" name="Google Shape;93;p20"/>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4" name="Shape 94"/>
        <p:cNvGrpSpPr/>
        <p:nvPr/>
      </p:nvGrpSpPr>
      <p:grpSpPr>
        <a:xfrm>
          <a:off x="0" y="0"/>
          <a:ext cx="0" cy="0"/>
          <a:chOff x="0" y="0"/>
          <a:chExt cx="0" cy="0"/>
        </a:xfrm>
      </p:grpSpPr>
      <p:sp>
        <p:nvSpPr>
          <p:cNvPr id="95" name="Google Shape;95;p21"/>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6" name="Google Shape;96;p21"/>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7" name="Google Shape;97;p21"/>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0" name="Google Shape;100;p22"/>
          <p:cNvSpPr txBox="1"/>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61950" algn="l" rtl="0">
              <a:lnSpc>
                <a:spcPct val="90000"/>
              </a:lnSpc>
              <a:spcBef>
                <a:spcPts val="4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1" name="Google Shape;101;p22"/>
          <p:cNvSpPr txBox="1"/>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2" name="Google Shape;102;p22"/>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3" name="Google Shape;103;p22"/>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 name="Google Shape;104;p22"/>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7" name="Google Shape;107;p23"/>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400"/>
              </a:spcBef>
              <a:spcAft>
                <a:spcPts val="0"/>
              </a:spcAft>
              <a:buClr>
                <a:schemeClr val="dk1"/>
              </a:buClr>
              <a:buSzPts val="2100"/>
              <a:buFont typeface="Arial" panose="020B0604020202020204"/>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4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8" name="Google Shape;108;p23"/>
          <p:cNvSpPr txBox="1"/>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9" name="Google Shape;109;p23"/>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0" name="Google Shape;110;p23"/>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1" name="Google Shape;111;p2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4" name="Google Shape;114;p24"/>
          <p:cNvSpPr txBox="1"/>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5" name="Google Shape;115;p2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6" name="Google Shape;116;p2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7" name="Google Shape;117;p2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0" name="Google Shape;120;p25"/>
          <p:cNvSpPr txBox="1"/>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1" name="Google Shape;121;p2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2" name="Google Shape;122;p2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3" name="Google Shape;123;p2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0"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30" name="Google Shape;130;p26"/>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31" name="Google Shape;131;p26"/>
          <p:cNvSpPr txBox="1"/>
          <p:nvPr/>
        </p:nvSpPr>
        <p:spPr>
          <a:xfrm>
            <a:off x="380745" y="252934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sz="1800">
                <a:solidFill>
                  <a:schemeClr val="lt1"/>
                </a:solidFill>
              </a:rPr>
              <a:t>MOBILE</a:t>
            </a:r>
            <a:endParaRPr sz="1800">
              <a:solidFill>
                <a:schemeClr val="lt1"/>
              </a:solidFill>
            </a:endParaRPr>
          </a:p>
          <a:p>
            <a:pPr marL="0" marR="0" lvl="0" indent="0" algn="l" rtl="0">
              <a:spcBef>
                <a:spcPts val="0"/>
              </a:spcBef>
              <a:spcAft>
                <a:spcPts val="0"/>
              </a:spcAft>
              <a:buNone/>
            </a:pPr>
            <a:r>
              <a:rPr lang="en-US" sz="1800">
                <a:solidFill>
                  <a:schemeClr val="lt1"/>
                </a:solidFill>
              </a:rPr>
              <a:t>DEVELOPMENT</a:t>
            </a:r>
            <a:endParaRPr sz="1800">
              <a:solidFill>
                <a:schemeClr val="lt1"/>
              </a:solidFill>
            </a:endParaRPr>
          </a:p>
        </p:txBody>
      </p:sp>
      <p:sp>
        <p:nvSpPr>
          <p:cNvPr id="132" name="Google Shape;132;p26"/>
          <p:cNvSpPr txBox="1"/>
          <p:nvPr/>
        </p:nvSpPr>
        <p:spPr>
          <a:xfrm>
            <a:off x="380745" y="3575016"/>
            <a:ext cx="34992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100">
                <a:solidFill>
                  <a:schemeClr val="lt1"/>
                </a:solidFill>
                <a:latin typeface="Arial" panose="020B0604020202020204"/>
                <a:ea typeface="Arial" panose="020B0604020202020204"/>
                <a:cs typeface="Arial" panose="020B0604020202020204"/>
                <a:sym typeface="Arial" panose="020B0604020202020204"/>
              </a:rPr>
              <a:t>DAY 1</a:t>
            </a:r>
            <a:endParaRPr lang="id-ID" sz="1100">
              <a:solidFill>
                <a:schemeClr val="lt1"/>
              </a:solidFill>
              <a:latin typeface="Arial" panose="020B0604020202020204"/>
              <a:ea typeface="Arial" panose="020B0604020202020204"/>
              <a:cs typeface="Arial" panose="020B0604020202020204"/>
              <a:sym typeface="Arial" panose="020B0604020202020204"/>
            </a:endParaRPr>
          </a:p>
        </p:txBody>
      </p:sp>
      <p:pic>
        <p:nvPicPr>
          <p:cNvPr id="133" name="Google Shape;133;p26"/>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Tipe-tipe Value JSON</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306955"/>
          </a:xfrm>
          <a:prstGeom prst="rect">
            <a:avLst/>
          </a:prstGeom>
          <a:noFill/>
        </p:spPr>
        <p:txBody>
          <a:bodyPr wrap="square" rtlCol="0">
            <a:spAutoFit/>
          </a:bodyPr>
          <a:p>
            <a:pPr algn="just"/>
            <a:r>
              <a:rPr lang="id-ID" altLang="en-US" sz="1600">
                <a:solidFill>
                  <a:schemeClr val="bg1"/>
                </a:solidFill>
              </a:rPr>
              <a:t>Objek</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Sebuah objek memuat key dan value. Ada titik dua di akhir tiap key dan juga tanda koma setelah tiap value, yang mana akan membedakan tiap objeknya. Keduanya pun berada di dalam tanda kutip.</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Objek (disini sebagai value) harus mengikuti rule yang sama seperti sebuah objek. Seperti:</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77495" y="3324860"/>
            <a:ext cx="3286125" cy="10763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Serialisasi JSON</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3291840"/>
          </a:xfrm>
          <a:prstGeom prst="rect">
            <a:avLst/>
          </a:prstGeom>
          <a:noFill/>
        </p:spPr>
        <p:txBody>
          <a:bodyPr wrap="square" rtlCol="0">
            <a:spAutoFit/>
          </a:bodyPr>
          <a:p>
            <a:pPr algn="just"/>
            <a:r>
              <a:rPr lang="id-ID" altLang="en-US" sz="1600">
                <a:solidFill>
                  <a:schemeClr val="bg1"/>
                </a:solidFill>
              </a:rPr>
              <a:t>Aplikasi mobile tentunya berkomunikasi dengan server web atau menyimpan data terstruktur dengan mudah di beberapa titik. Saat membuat aplikasi yang terhubung ke jaringan, kemungkinan besar itu perlu menggunakan beberapa JSON lama yang baik, cepat atau lambat.</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Serialisasi JSON dasar di Flutter sangat sederhana. Flutter memiliki library dart: convert bawaan yang menyertakan encoder dan decoder JSON langsung.</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Contoh JSON berikut mengimplementasikan model pengguna sederhana.</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1815465" y="4006215"/>
            <a:ext cx="3409950" cy="942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Serialisasi JSON</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3784600"/>
          </a:xfrm>
          <a:prstGeom prst="rect">
            <a:avLst/>
          </a:prstGeom>
          <a:noFill/>
        </p:spPr>
        <p:txBody>
          <a:bodyPr wrap="square" rtlCol="0">
            <a:spAutoFit/>
          </a:bodyPr>
          <a:p>
            <a:pPr algn="just"/>
            <a:r>
              <a:rPr lang="id-ID" altLang="en-US" sz="1600">
                <a:solidFill>
                  <a:schemeClr val="bg1"/>
                </a:solidFill>
              </a:rPr>
              <a:t>Serializing JSON dalam model class</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Untuk mengatasi model json yang disebutkan sebelumnya dengan memperkenalkan kelas model biasa, yang disebut User dalam contoh ini. Di dalam kelas User, Anda akan menemukan: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Konstruktor User.fromJson(), untuk membuat instance User baru dari struktur map.</a:t>
            </a:r>
            <a:endParaRPr lang="id-ID" altLang="en-US" sz="1600">
              <a:solidFill>
                <a:schemeClr val="bg1"/>
              </a:solidFill>
            </a:endParaRPr>
          </a:p>
          <a:p>
            <a:pPr algn="just"/>
            <a:r>
              <a:rPr lang="id-ID" altLang="en-US" sz="1600">
                <a:solidFill>
                  <a:schemeClr val="bg1"/>
                </a:solidFill>
              </a:rPr>
              <a:t>Metode toJson(), yang mengonversi instance Pengguna menjadi peta.</a:t>
            </a:r>
            <a:endParaRPr lang="id-ID" altLang="en-US" sz="1600">
              <a:solidFill>
                <a:schemeClr val="bg1"/>
              </a:solidFill>
            </a:endParaRPr>
          </a:p>
          <a:p>
            <a:pPr algn="just"/>
            <a:r>
              <a:rPr lang="id-ID" altLang="en-US" sz="1600">
                <a:solidFill>
                  <a:schemeClr val="bg1"/>
                </a:solidFill>
              </a:rPr>
              <a:t>Dengan pendekatan ini, kode panggilan dapat memiliki jenis keamanan, pelengkapan otomatis untuk kolom nama dan email, dan pengecualian waktu kompilasi. Jika Anda membuat kesalahan ketik atau memperlakukan kolom sebagai int, bukan String, aplikasi tidak akan dikompilasi, alih-alih mengalami error saat runtime.</a:t>
            </a:r>
            <a:endParaRPr lang="id-ID" altLang="en-US" sz="16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Serialisasi JSON</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076325"/>
          </a:xfrm>
          <a:prstGeom prst="rect">
            <a:avLst/>
          </a:prstGeom>
          <a:noFill/>
        </p:spPr>
        <p:txBody>
          <a:bodyPr wrap="square" rtlCol="0">
            <a:spAutoFit/>
          </a:bodyPr>
          <a:p>
            <a:pPr algn="just"/>
            <a:r>
              <a:rPr lang="id-ID" altLang="en-US" sz="1600">
                <a:solidFill>
                  <a:schemeClr val="bg1"/>
                </a:solidFill>
              </a:rPr>
              <a:t>Berikut ini adalah implementasi-nya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78765" y="1394460"/>
            <a:ext cx="5981700" cy="1514475"/>
          </a:xfrm>
          <a:prstGeom prst="rect">
            <a:avLst/>
          </a:prstGeom>
        </p:spPr>
      </p:pic>
      <p:pic>
        <p:nvPicPr>
          <p:cNvPr id="6" name="Picture 5"/>
          <p:cNvPicPr>
            <a:picLocks noChangeAspect="1"/>
          </p:cNvPicPr>
          <p:nvPr/>
        </p:nvPicPr>
        <p:blipFill>
          <a:blip r:embed="rId2"/>
          <a:stretch>
            <a:fillRect/>
          </a:stretch>
        </p:blipFill>
        <p:spPr>
          <a:xfrm>
            <a:off x="278765" y="3253740"/>
            <a:ext cx="3448050" cy="7524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cxnSp>
        <p:nvCxnSpPr>
          <p:cNvPr id="167" name="Google Shape;167;p30"/>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68" name="Google Shape;168;p30"/>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69" name="Google Shape;169;p30"/>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70" name="Google Shape;170;p30"/>
          <p:cNvSpPr txBox="1"/>
          <p:nvPr/>
        </p:nvSpPr>
        <p:spPr>
          <a:xfrm>
            <a:off x="685545" y="275667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4000">
                <a:solidFill>
                  <a:schemeClr val="lt1"/>
                </a:solidFill>
              </a:rPr>
              <a:t>THANK YOU</a:t>
            </a:r>
            <a:endParaRPr lang="id-ID" sz="4000">
              <a:solidFill>
                <a:schemeClr val="lt1"/>
              </a:solidFill>
            </a:endParaRPr>
          </a:p>
        </p:txBody>
      </p:sp>
      <p:pic>
        <p:nvPicPr>
          <p:cNvPr id="172" name="Google Shape;172;p30"/>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385427" y="918656"/>
            <a:ext cx="7998600" cy="3087300"/>
          </a:xfrm>
          <a:prstGeom prst="rect">
            <a:avLst/>
          </a:prstGeom>
          <a:noFill/>
          <a:ln>
            <a:noFill/>
          </a:ln>
        </p:spPr>
        <p:txBody>
          <a:bodyPr spcFirstLastPara="1" wrap="square" lIns="68575" tIns="34275" rIns="68575" bIns="34275" anchor="t" anchorCtr="0">
            <a:noAutofit/>
          </a:bodyPr>
          <a:lstStyle/>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JSON</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Tipe Value JSON</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Serialisasi JSON</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p:txBody>
      </p:sp>
      <p:sp>
        <p:nvSpPr>
          <p:cNvPr id="141" name="Google Shape;141;p27"/>
          <p:cNvSpPr txBox="1"/>
          <p:nvPr/>
        </p:nvSpPr>
        <p:spPr>
          <a:xfrm>
            <a:off x="385427" y="261540"/>
            <a:ext cx="4840200" cy="3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500" b="1">
                <a:solidFill>
                  <a:srgbClr val="0C0C0C"/>
                </a:solidFill>
                <a:latin typeface="Arial" panose="020B0604020202020204"/>
                <a:ea typeface="Arial" panose="020B0604020202020204"/>
                <a:cs typeface="Arial" panose="020B0604020202020204"/>
                <a:sym typeface="Arial" panose="020B0604020202020204"/>
              </a:rPr>
              <a:t>OBJECTIVES</a:t>
            </a:r>
            <a:endParaRPr sz="1400" b="1">
              <a:solidFill>
                <a:srgbClr val="0C0C0C"/>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JSON</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814830"/>
          </a:xfrm>
          <a:prstGeom prst="rect">
            <a:avLst/>
          </a:prstGeom>
          <a:noFill/>
        </p:spPr>
        <p:txBody>
          <a:bodyPr wrap="square" rtlCol="0">
            <a:spAutoFit/>
          </a:bodyPr>
          <a:p>
            <a:pPr algn="just"/>
            <a:r>
              <a:rPr lang="id-ID" altLang="en-US" sz="1600">
                <a:solidFill>
                  <a:schemeClr val="bg1"/>
                </a:solidFill>
              </a:rPr>
              <a:t>JSON (JavaScript Object Notation) adalah sebuah format untuk menyimpan dan menukar informasi yang dapat dibaca oleh manusia. Filenya hanya memuat teks dan berekstensikan .json. </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JSON merupakan format yang menyimpan informasi terstruktur dan biasanya digunakan untuk mentransfer data  antara server dengan klien.</a:t>
            </a:r>
            <a:endParaRPr lang="id-ID" altLang="en-US" sz="16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JSON</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3538220"/>
          </a:xfrm>
          <a:prstGeom prst="rect">
            <a:avLst/>
          </a:prstGeom>
          <a:noFill/>
        </p:spPr>
        <p:txBody>
          <a:bodyPr wrap="square" rtlCol="0">
            <a:spAutoFit/>
          </a:bodyPr>
          <a:p>
            <a:pPr algn="just"/>
            <a:r>
              <a:rPr lang="id-ID" altLang="en-US" sz="1600">
                <a:solidFill>
                  <a:schemeClr val="bg1"/>
                </a:solidFill>
              </a:rPr>
              <a:t>Syntax JSON :</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Ada dua elemen inti dari objek JSON, yaitu Key dan Value.</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Key  harus dalam bentuk string. Key berisi urutan karakter yang diapit oleh tanda kutip.</a:t>
            </a:r>
            <a:endParaRPr lang="id-ID" altLang="en-US" sz="1600">
              <a:solidFill>
                <a:schemeClr val="bg1"/>
              </a:solidFill>
            </a:endParaRPr>
          </a:p>
          <a:p>
            <a:pPr algn="just"/>
            <a:r>
              <a:rPr lang="id-ID" altLang="en-US" sz="1600">
                <a:solidFill>
                  <a:schemeClr val="bg1"/>
                </a:solidFill>
              </a:rPr>
              <a:t>Value adalah tipe data JSON yang valid. Value ini dapat berbentuk array, objek, string, boolean, angka, atau null.</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Objek (object) JSON diawali dan diakhiri dengan kurung kurawal {}. Di dalam kurung kurawal tersebut dapat berisi dua atau lebih key/value dengan tanda koma yang memisahkan keduanya. Sedangkan tiap key diikuti oleh simbol titik dua untuk membedakannya dengan value.</a:t>
            </a:r>
            <a:endParaRPr lang="id-ID" altLang="en-US" sz="16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JSON</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337185"/>
          </a:xfrm>
          <a:prstGeom prst="rect">
            <a:avLst/>
          </a:prstGeom>
          <a:noFill/>
        </p:spPr>
        <p:txBody>
          <a:bodyPr wrap="square" rtlCol="0">
            <a:spAutoFit/>
          </a:bodyPr>
          <a:p>
            <a:pPr algn="just"/>
            <a:r>
              <a:rPr lang="id-ID" altLang="en-US" sz="1600">
                <a:solidFill>
                  <a:schemeClr val="bg1"/>
                </a:solidFill>
              </a:rPr>
              <a:t>Berikut ini adalah contoh JSON.</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175260" y="1377950"/>
            <a:ext cx="2847975" cy="914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Tipe-tipe Value JSON</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814830"/>
          </a:xfrm>
          <a:prstGeom prst="rect">
            <a:avLst/>
          </a:prstGeom>
          <a:noFill/>
        </p:spPr>
        <p:txBody>
          <a:bodyPr wrap="square" rtlCol="0">
            <a:spAutoFit/>
          </a:bodyPr>
          <a:p>
            <a:pPr algn="just"/>
            <a:r>
              <a:rPr lang="id-ID" altLang="en-US" sz="1600">
                <a:solidFill>
                  <a:schemeClr val="bg1"/>
                </a:solidFill>
              </a:rPr>
              <a:t>String</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String adalah urutan dari karakter Unicode nol atau lebih. String diapit oleh dua tanda kutip ganda.</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Berikut ini adalah contoh bahwa Tom merupakan string karena merupakan serangkaian karakter di dalam kutipan ganda.</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94005" y="2987675"/>
            <a:ext cx="1962150" cy="685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Tipe-tipe Value JSON</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3046095"/>
          </a:xfrm>
          <a:prstGeom prst="rect">
            <a:avLst/>
          </a:prstGeom>
          <a:noFill/>
        </p:spPr>
        <p:txBody>
          <a:bodyPr wrap="square" rtlCol="0">
            <a:spAutoFit/>
          </a:bodyPr>
          <a:p>
            <a:pPr algn="just"/>
            <a:r>
              <a:rPr lang="id-ID" altLang="en-US" sz="1600">
                <a:solidFill>
                  <a:schemeClr val="bg1"/>
                </a:solidFill>
              </a:rPr>
              <a:t>Angka</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Nomor dalam JSON harus berupa bilangan bulat atau bilangan titik mengambang, seperti:</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Boolean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Anda dapat menggunakan true atau false sebagai value, seperti:</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96545" y="2181225"/>
            <a:ext cx="1457325" cy="781050"/>
          </a:xfrm>
          <a:prstGeom prst="rect">
            <a:avLst/>
          </a:prstGeom>
        </p:spPr>
      </p:pic>
      <p:pic>
        <p:nvPicPr>
          <p:cNvPr id="6" name="Picture 5"/>
          <p:cNvPicPr>
            <a:picLocks noChangeAspect="1"/>
          </p:cNvPicPr>
          <p:nvPr/>
        </p:nvPicPr>
        <p:blipFill>
          <a:blip r:embed="rId2"/>
          <a:stretch>
            <a:fillRect/>
          </a:stretch>
        </p:blipFill>
        <p:spPr>
          <a:xfrm>
            <a:off x="296545" y="4145280"/>
            <a:ext cx="1876425" cy="704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9177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b="1">
                  <a:solidFill>
                    <a:srgbClr val="0C0C0C"/>
                  </a:solidFill>
                  <a:sym typeface="Arial" panose="020B0604020202020204"/>
                </a:rPr>
                <a:t>Tipe-tipe Value JSON</a:t>
              </a:r>
              <a:endParaRPr lang="id-ID" b="1">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829945"/>
          </a:xfrm>
          <a:prstGeom prst="rect">
            <a:avLst/>
          </a:prstGeom>
          <a:noFill/>
        </p:spPr>
        <p:txBody>
          <a:bodyPr wrap="square" rtlCol="0">
            <a:spAutoFit/>
          </a:bodyPr>
          <a:p>
            <a:pPr algn="just"/>
            <a:r>
              <a:rPr lang="id-ID" altLang="en-US" sz="1600">
                <a:solidFill>
                  <a:schemeClr val="bg1"/>
                </a:solidFill>
              </a:rPr>
              <a:t>Null</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Menunjukkan bahwa tidak ada informasi apapun.</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64795" y="2021840"/>
            <a:ext cx="1657350" cy="600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Tipe-tipe Value JSON</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061210"/>
          </a:xfrm>
          <a:prstGeom prst="rect">
            <a:avLst/>
          </a:prstGeom>
          <a:noFill/>
        </p:spPr>
        <p:txBody>
          <a:bodyPr wrap="square" rtlCol="0">
            <a:spAutoFit/>
          </a:bodyPr>
          <a:p>
            <a:pPr algn="just"/>
            <a:r>
              <a:rPr lang="id-ID" altLang="en-US" sz="1600">
                <a:solidFill>
                  <a:schemeClr val="bg1"/>
                </a:solidFill>
              </a:rPr>
              <a:t>Array</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Array adalah kumpulan value yang berurutan. Array diawali dan diakhiri oleh kurung siku [] dan tiap value di dalamnya dipisahkan oleh tanda koma.</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Value array dapat berisikan objek JSON, yang berarti bahwa array menggunakan konsep pasangan key/value yang sama. Contohnya:</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66065" y="3193415"/>
            <a:ext cx="5257800" cy="140017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9826</Words>
  <Application>WPS Presentation</Application>
  <PresentationFormat/>
  <Paragraphs>130</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14</vt:i4>
      </vt:variant>
    </vt:vector>
  </HeadingPairs>
  <TitlesOfParts>
    <vt:vector size="24" baseType="lpstr">
      <vt:lpstr>Arial</vt:lpstr>
      <vt:lpstr>SimSun</vt:lpstr>
      <vt:lpstr>Wingdings</vt:lpstr>
      <vt:lpstr>Arial</vt:lpstr>
      <vt:lpstr>Calibri</vt:lpstr>
      <vt:lpstr>Montserrat Medium</vt:lpstr>
      <vt:lpstr>Microsoft YaHei</vt:lpstr>
      <vt:lpstr>Arial Unicode MS</vt:lpstr>
      <vt:lpstr>Simple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tama1</cp:lastModifiedBy>
  <cp:revision>29</cp:revision>
  <dcterms:created xsi:type="dcterms:W3CDTF">2021-03-01T18:24:00Z</dcterms:created>
  <dcterms:modified xsi:type="dcterms:W3CDTF">2021-05-21T19:50:46Z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