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62" r:id="rId7"/>
    <p:sldId id="274" r:id="rId8"/>
    <p:sldId id="275" r:id="rId9"/>
    <p:sldId id="276" r:id="rId10"/>
    <p:sldId id="277" r:id="rId11"/>
    <p:sldId id="278" r:id="rId12"/>
    <p:sldId id="279" r:id="rId13"/>
    <p:sldId id="260" r:id="rId14"/>
  </p:sldIdLst>
  <p:sldSz cx="9144000" cy="5143500"/>
  <p:notesSz cx="6858000" cy="9144000"/>
  <p:embeddedFontLst>
    <p:embeddedFont>
      <p:font typeface="Calibri" panose="020F0502020204030204"/>
      <p:regular r:id="rId18"/>
    </p:embeddedFont>
    <p:embeddedFont>
      <p:font typeface="Montserrat Medium" panose="0000050000000000000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b89b2c8912_0_238: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6" name="Google Shape;126;gb89b2c8912_0_23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gb89b2c8912_0_347: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5" name="Google Shape;165;gb89b2c8912_0_3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51" name="Shape 51"/>
        <p:cNvGrpSpPr/>
        <p:nvPr/>
      </p:nvGrpSpPr>
      <p:grpSpPr>
        <a:xfrm>
          <a:off x="0" y="0"/>
          <a:ext cx="0" cy="0"/>
          <a:chOff x="0" y="0"/>
          <a:chExt cx="0" cy="0"/>
        </a:xfrm>
      </p:grpSpPr>
      <p:sp>
        <p:nvSpPr>
          <p:cNvPr id="52" name="Google Shape;52;p14"/>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3" name="Google Shape;53;p14"/>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Google Shape;54;p14"/>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5" name="Google Shape;55;p1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56" name="Shape 56"/>
        <p:cNvGrpSpPr/>
        <p:nvPr/>
      </p:nvGrpSpPr>
      <p:grpSpPr>
        <a:xfrm>
          <a:off x="0" y="0"/>
          <a:ext cx="0" cy="0"/>
          <a:chOff x="0" y="0"/>
          <a:chExt cx="0" cy="0"/>
        </a:xfrm>
      </p:grpSpPr>
      <p:sp>
        <p:nvSpPr>
          <p:cNvPr id="57" name="Google Shape;57;p15"/>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8" name="Google Shape;58;p15"/>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9" name="Google Shape;59;p1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
        <p:nvSpPr>
          <p:cNvPr id="60" name="Google Shape;60;p15"/>
          <p:cNvSpPr/>
          <p:nvPr/>
        </p:nvSpPr>
        <p:spPr>
          <a:xfrm>
            <a:off x="186145" y="176348"/>
            <a:ext cx="8748900" cy="4408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matchingName="1_Title and Content">
  <p:cSld name="OBJECT">
    <p:spTree>
      <p:nvGrpSpPr>
        <p:cNvPr id="61" name="Shape 61"/>
        <p:cNvGrpSpPr/>
        <p:nvPr/>
      </p:nvGrpSpPr>
      <p:grpSpPr>
        <a:xfrm>
          <a:off x="0" y="0"/>
          <a:ext cx="0" cy="0"/>
          <a:chOff x="0" y="0"/>
          <a:chExt cx="0" cy="0"/>
        </a:xfrm>
      </p:grpSpPr>
      <p:sp>
        <p:nvSpPr>
          <p:cNvPr id="62" name="Google Shape;62;p16"/>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3" name="Google Shape;63;p16"/>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16"/>
          <p:cNvSpPr txBox="1"/>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5" name="Google Shape;65;p16"/>
          <p:cNvSpPr txBox="1"/>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6" name="Google Shape;66;p16"/>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7" name="Shape 67"/>
        <p:cNvGrpSpPr/>
        <p:nvPr/>
      </p:nvGrpSpPr>
      <p:grpSpPr>
        <a:xfrm>
          <a:off x="0" y="0"/>
          <a:ext cx="0" cy="0"/>
          <a:chOff x="0" y="0"/>
          <a:chExt cx="0" cy="0"/>
        </a:xfrm>
      </p:grpSpPr>
      <p:sp>
        <p:nvSpPr>
          <p:cNvPr id="68" name="Google Shape;68;p17"/>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9" name="Google Shape;69;p17"/>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0" name="Google Shape;70;p17"/>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cxnSp>
        <p:nvCxnSpPr>
          <p:cNvPr id="71" name="Google Shape;71;p17"/>
          <p:cNvCxnSpPr/>
          <p:nvPr/>
        </p:nvCxnSpPr>
        <p:spPr>
          <a:xfrm>
            <a:off x="457200" y="512717"/>
            <a:ext cx="8686800" cy="0"/>
          </a:xfrm>
          <a:prstGeom prst="straightConnector1">
            <a:avLst/>
          </a:prstGeom>
          <a:noFill/>
          <a:ln w="9525" cap="flat" cmpd="sng">
            <a:solidFill>
              <a:srgbClr val="FFDD00"/>
            </a:solidFill>
            <a:prstDash val="solid"/>
            <a:miter lim="800000"/>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72" name="Shape 72"/>
        <p:cNvGrpSpPr/>
        <p:nvPr/>
      </p:nvGrpSpPr>
      <p:grpSpPr>
        <a:xfrm>
          <a:off x="0" y="0"/>
          <a:ext cx="0" cy="0"/>
          <a:chOff x="0" y="0"/>
          <a:chExt cx="0" cy="0"/>
        </a:xfrm>
      </p:grpSpPr>
      <p:sp>
        <p:nvSpPr>
          <p:cNvPr id="73" name="Google Shape;73;p18"/>
          <p:cNvSpPr txBox="1"/>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4500"/>
              <a:buFont typeface="Calibri" panose="020F0502020204030204"/>
              <a:buNone/>
              <a:defRPr sz="4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4" name="Google Shape;74;p18"/>
          <p:cNvSpPr txBox="1"/>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rgbClr val="888888"/>
              </a:buClr>
              <a:buSzPts val="1500"/>
              <a:buFont typeface="Arial" panose="020B0604020202020204"/>
              <a:buNone/>
              <a:defRPr sz="1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75" name="Google Shape;75;p18"/>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6" name="Google Shape;76;p18"/>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7" name="Google Shape;77;p18"/>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78" name="Shape 78"/>
        <p:cNvGrpSpPr/>
        <p:nvPr/>
      </p:nvGrpSpPr>
      <p:grpSpPr>
        <a:xfrm>
          <a:off x="0" y="0"/>
          <a:ext cx="0" cy="0"/>
          <a:chOff x="0" y="0"/>
          <a:chExt cx="0" cy="0"/>
        </a:xfrm>
      </p:grpSpPr>
      <p:sp>
        <p:nvSpPr>
          <p:cNvPr id="79" name="Google Shape;79;p19"/>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0" name="Google Shape;80;p19"/>
          <p:cNvSpPr txBox="1"/>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1" name="Google Shape;81;p19"/>
          <p:cNvSpPr txBox="1"/>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2" name="Google Shape;82;p19"/>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3" name="Google Shape;83;p19"/>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4" name="Google Shape;84;p19"/>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85" name="Shape 85"/>
        <p:cNvGrpSpPr/>
        <p:nvPr/>
      </p:nvGrpSpPr>
      <p:grpSpPr>
        <a:xfrm>
          <a:off x="0" y="0"/>
          <a:ext cx="0" cy="0"/>
          <a:chOff x="0" y="0"/>
          <a:chExt cx="0" cy="0"/>
        </a:xfrm>
      </p:grpSpPr>
      <p:sp>
        <p:nvSpPr>
          <p:cNvPr id="86" name="Google Shape;86;p20"/>
          <p:cNvSpPr txBox="1"/>
          <p:nvPr>
            <p:ph type="title"/>
          </p:nvPr>
        </p:nvSpPr>
        <p:spPr>
          <a:xfrm>
            <a:off x="629841"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7" name="Google Shape;87;p20"/>
          <p:cNvSpPr txBox="1"/>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8" name="Google Shape;88;p20"/>
          <p:cNvSpPr txBox="1"/>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9" name="Google Shape;89;p20"/>
          <p:cNvSpPr txBox="1"/>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0" name="Google Shape;90;p20"/>
          <p:cNvSpPr txBox="1"/>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1" name="Google Shape;91;p20"/>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2" name="Google Shape;92;p20"/>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3" name="Google Shape;93;p20"/>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4" name="Shape 94"/>
        <p:cNvGrpSpPr/>
        <p:nvPr/>
      </p:nvGrpSpPr>
      <p:grpSpPr>
        <a:xfrm>
          <a:off x="0" y="0"/>
          <a:ext cx="0" cy="0"/>
          <a:chOff x="0" y="0"/>
          <a:chExt cx="0" cy="0"/>
        </a:xfrm>
      </p:grpSpPr>
      <p:sp>
        <p:nvSpPr>
          <p:cNvPr id="95" name="Google Shape;95;p21"/>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6" name="Google Shape;96;p21"/>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7" name="Google Shape;97;p21"/>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98" name="Shape 98"/>
        <p:cNvGrpSpPr/>
        <p:nvPr/>
      </p:nvGrpSpPr>
      <p:grpSpPr>
        <a:xfrm>
          <a:off x="0" y="0"/>
          <a:ext cx="0" cy="0"/>
          <a:chOff x="0" y="0"/>
          <a:chExt cx="0" cy="0"/>
        </a:xfrm>
      </p:grpSpPr>
      <p:sp>
        <p:nvSpPr>
          <p:cNvPr id="99" name="Google Shape;99;p22"/>
          <p:cNvSpPr txBox="1"/>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panose="020F050202020403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0" name="Google Shape;100;p22"/>
          <p:cNvSpPr txBox="1"/>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61950" algn="l" rtl="0">
              <a:lnSpc>
                <a:spcPct val="90000"/>
              </a:lnSpc>
              <a:spcBef>
                <a:spcPts val="4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1" name="Google Shape;101;p22"/>
          <p:cNvSpPr txBox="1"/>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100"/>
              <a:buFont typeface="Arial" panose="020B0604020202020204"/>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2" name="Google Shape;102;p22"/>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3" name="Google Shape;103;p22"/>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 name="Google Shape;104;p22"/>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05" name="Shape 105"/>
        <p:cNvGrpSpPr/>
        <p:nvPr/>
      </p:nvGrpSpPr>
      <p:grpSpPr>
        <a:xfrm>
          <a:off x="0" y="0"/>
          <a:ext cx="0" cy="0"/>
          <a:chOff x="0" y="0"/>
          <a:chExt cx="0" cy="0"/>
        </a:xfrm>
      </p:grpSpPr>
      <p:sp>
        <p:nvSpPr>
          <p:cNvPr id="106" name="Google Shape;106;p23"/>
          <p:cNvSpPr txBox="1"/>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panose="020F050202020403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7" name="Google Shape;107;p23"/>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400"/>
              </a:spcBef>
              <a:spcAft>
                <a:spcPts val="0"/>
              </a:spcAft>
              <a:buClr>
                <a:schemeClr val="dk1"/>
              </a:buClr>
              <a:buSzPts val="2100"/>
              <a:buFont typeface="Arial" panose="020B0604020202020204"/>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4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8" name="Google Shape;108;p23"/>
          <p:cNvSpPr txBox="1"/>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100"/>
              <a:buFont typeface="Arial" panose="020B0604020202020204"/>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9" name="Google Shape;109;p23"/>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0" name="Google Shape;110;p23"/>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1" name="Google Shape;111;p23"/>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12" name="Shape 112"/>
        <p:cNvGrpSpPr/>
        <p:nvPr/>
      </p:nvGrpSpPr>
      <p:grpSpPr>
        <a:xfrm>
          <a:off x="0" y="0"/>
          <a:ext cx="0" cy="0"/>
          <a:chOff x="0" y="0"/>
          <a:chExt cx="0" cy="0"/>
        </a:xfrm>
      </p:grpSpPr>
      <p:sp>
        <p:nvSpPr>
          <p:cNvPr id="113" name="Google Shape;113;p24"/>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14" name="Google Shape;114;p24"/>
          <p:cNvSpPr txBox="1"/>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5" name="Google Shape;115;p24"/>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6" name="Google Shape;116;p24"/>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7" name="Google Shape;117;p2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18" name="Shape 118"/>
        <p:cNvGrpSpPr/>
        <p:nvPr/>
      </p:nvGrpSpPr>
      <p:grpSpPr>
        <a:xfrm>
          <a:off x="0" y="0"/>
          <a:ext cx="0" cy="0"/>
          <a:chOff x="0" y="0"/>
          <a:chExt cx="0" cy="0"/>
        </a:xfrm>
      </p:grpSpPr>
      <p:sp>
        <p:nvSpPr>
          <p:cNvPr id="119" name="Google Shape;119;p25"/>
          <p:cNvSpPr txBox="1"/>
          <p:nvPr>
            <p:ph type="title"/>
          </p:nvPr>
        </p:nvSpPr>
        <p:spPr>
          <a:xfrm rot="5400000">
            <a:off x="5350050" y="1467544"/>
            <a:ext cx="4359000" cy="1971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0" name="Google Shape;120;p25"/>
          <p:cNvSpPr txBox="1"/>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1" name="Google Shape;121;p25"/>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2" name="Google Shape;122;p25"/>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3" name="Google Shape;123;p2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0"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cxnSp>
        <p:nvCxnSpPr>
          <p:cNvPr id="128" name="Google Shape;128;p26"/>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29" name="Google Shape;129;p26"/>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in this presentation is provided to you by </a:t>
            </a:r>
            <a:r>
              <a:rPr lang="en-US" sz="500" b="1">
                <a:solidFill>
                  <a:srgbClr val="0070C0"/>
                </a:solidFill>
                <a:latin typeface="Arial" panose="020B0604020202020204"/>
                <a:ea typeface="Arial" panose="020B0604020202020204"/>
                <a:cs typeface="Arial" panose="020B0604020202020204"/>
                <a:sym typeface="Arial" panose="020B0604020202020204"/>
              </a:rPr>
              <a:t>PT. AXAR Technology Raya</a:t>
            </a:r>
            <a:r>
              <a:rPr lang="en-US" sz="500">
                <a:solidFill>
                  <a:schemeClr val="lt1"/>
                </a:solidFill>
                <a:latin typeface="Arial" panose="020B0604020202020204"/>
                <a:ea typeface="Arial" panose="020B0604020202020204"/>
                <a:cs typeface="Arial" panose="020B0604020202020204"/>
                <a:sym typeface="Arial" panose="020B0604020202020204"/>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a:p>
        </p:txBody>
      </p:sp>
      <p:sp>
        <p:nvSpPr>
          <p:cNvPr id="130" name="Google Shape;130;p26"/>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100">
                <a:solidFill>
                  <a:schemeClr val="lt1"/>
                </a:solidFill>
                <a:latin typeface="Arial" panose="020B0604020202020204"/>
                <a:ea typeface="Arial" panose="020B0604020202020204"/>
                <a:cs typeface="Arial" panose="020B0604020202020204"/>
                <a:sym typeface="Arial" panose="020B0604020202020204"/>
              </a:rPr>
              <a:t>DISCLAIMER</a:t>
            </a:r>
            <a:endParaRPr sz="1100"/>
          </a:p>
        </p:txBody>
      </p:sp>
      <p:sp>
        <p:nvSpPr>
          <p:cNvPr id="131" name="Google Shape;131;p26"/>
          <p:cNvSpPr txBox="1"/>
          <p:nvPr/>
        </p:nvSpPr>
        <p:spPr>
          <a:xfrm>
            <a:off x="380745" y="252934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altLang="en-US" sz="1800">
                <a:solidFill>
                  <a:schemeClr val="lt1"/>
                </a:solidFill>
              </a:rPr>
              <a:t>MOBILE</a:t>
            </a:r>
            <a:endParaRPr sz="1800">
              <a:solidFill>
                <a:schemeClr val="lt1"/>
              </a:solidFill>
            </a:endParaRPr>
          </a:p>
          <a:p>
            <a:pPr marL="0" marR="0" lvl="0" indent="0" algn="l" rtl="0">
              <a:spcBef>
                <a:spcPts val="0"/>
              </a:spcBef>
              <a:spcAft>
                <a:spcPts val="0"/>
              </a:spcAft>
              <a:buNone/>
            </a:pPr>
            <a:r>
              <a:rPr lang="en-US" sz="1800">
                <a:solidFill>
                  <a:schemeClr val="lt1"/>
                </a:solidFill>
              </a:rPr>
              <a:t>DEVELOPMENT</a:t>
            </a:r>
            <a:endParaRPr sz="1800">
              <a:solidFill>
                <a:schemeClr val="lt1"/>
              </a:solidFill>
            </a:endParaRPr>
          </a:p>
        </p:txBody>
      </p:sp>
      <p:sp>
        <p:nvSpPr>
          <p:cNvPr id="132" name="Google Shape;132;p26"/>
          <p:cNvSpPr txBox="1"/>
          <p:nvPr/>
        </p:nvSpPr>
        <p:spPr>
          <a:xfrm>
            <a:off x="380745" y="3575016"/>
            <a:ext cx="34992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100">
                <a:solidFill>
                  <a:schemeClr val="lt1"/>
                </a:solidFill>
                <a:latin typeface="Arial" panose="020B0604020202020204"/>
                <a:ea typeface="Arial" panose="020B0604020202020204"/>
                <a:cs typeface="Arial" panose="020B0604020202020204"/>
                <a:sym typeface="Arial" panose="020B0604020202020204"/>
              </a:rPr>
              <a:t>DAY 1</a:t>
            </a:r>
            <a:endParaRPr lang="id-ID" sz="1100">
              <a:solidFill>
                <a:schemeClr val="lt1"/>
              </a:solidFill>
              <a:latin typeface="Arial" panose="020B0604020202020204"/>
              <a:ea typeface="Arial" panose="020B0604020202020204"/>
              <a:cs typeface="Arial" panose="020B0604020202020204"/>
              <a:sym typeface="Arial" panose="020B0604020202020204"/>
            </a:endParaRPr>
          </a:p>
        </p:txBody>
      </p:sp>
      <p:pic>
        <p:nvPicPr>
          <p:cNvPr id="133" name="Google Shape;133;p26"/>
          <p:cNvPicPr preferRelativeResize="0"/>
          <p:nvPr/>
        </p:nvPicPr>
        <p:blipFill rotWithShape="1">
          <a:blip r:embed="rId1"/>
          <a:srcRect l="21345" t="21345" r="21351" b="21351"/>
          <a:stretch>
            <a:fillRect/>
          </a:stretch>
        </p:blipFill>
        <p:spPr>
          <a:xfrm>
            <a:off x="292764" y="349861"/>
            <a:ext cx="1663775" cy="1663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cxnSp>
        <p:nvCxnSpPr>
          <p:cNvPr id="167" name="Google Shape;167;p30"/>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68" name="Google Shape;168;p30"/>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in this presentation is provided to you by </a:t>
            </a:r>
            <a:r>
              <a:rPr lang="en-US" sz="500" b="1">
                <a:solidFill>
                  <a:srgbClr val="0070C0"/>
                </a:solidFill>
                <a:latin typeface="Arial" panose="020B0604020202020204"/>
                <a:ea typeface="Arial" panose="020B0604020202020204"/>
                <a:cs typeface="Arial" panose="020B0604020202020204"/>
                <a:sym typeface="Arial" panose="020B0604020202020204"/>
              </a:rPr>
              <a:t>PT. AXAR Technology Raya</a:t>
            </a:r>
            <a:r>
              <a:rPr lang="en-US" sz="500">
                <a:solidFill>
                  <a:schemeClr val="lt1"/>
                </a:solidFill>
                <a:latin typeface="Arial" panose="020B0604020202020204"/>
                <a:ea typeface="Arial" panose="020B0604020202020204"/>
                <a:cs typeface="Arial" panose="020B0604020202020204"/>
                <a:sym typeface="Arial" panose="020B0604020202020204"/>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a:p>
        </p:txBody>
      </p:sp>
      <p:sp>
        <p:nvSpPr>
          <p:cNvPr id="169" name="Google Shape;169;p30"/>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100">
                <a:solidFill>
                  <a:schemeClr val="lt1"/>
                </a:solidFill>
                <a:latin typeface="Arial" panose="020B0604020202020204"/>
                <a:ea typeface="Arial" panose="020B0604020202020204"/>
                <a:cs typeface="Arial" panose="020B0604020202020204"/>
                <a:sym typeface="Arial" panose="020B0604020202020204"/>
              </a:rPr>
              <a:t>DISCLAIMER</a:t>
            </a:r>
            <a:endParaRPr sz="1100"/>
          </a:p>
        </p:txBody>
      </p:sp>
      <p:sp>
        <p:nvSpPr>
          <p:cNvPr id="170" name="Google Shape;170;p30"/>
          <p:cNvSpPr txBox="1"/>
          <p:nvPr/>
        </p:nvSpPr>
        <p:spPr>
          <a:xfrm>
            <a:off x="685545" y="275667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4000">
                <a:solidFill>
                  <a:schemeClr val="lt1"/>
                </a:solidFill>
              </a:rPr>
              <a:t>THANK YOU</a:t>
            </a:r>
            <a:endParaRPr lang="id-ID" sz="4000">
              <a:solidFill>
                <a:schemeClr val="lt1"/>
              </a:solidFill>
            </a:endParaRPr>
          </a:p>
        </p:txBody>
      </p:sp>
      <p:pic>
        <p:nvPicPr>
          <p:cNvPr id="172" name="Google Shape;172;p30"/>
          <p:cNvPicPr preferRelativeResize="0"/>
          <p:nvPr/>
        </p:nvPicPr>
        <p:blipFill rotWithShape="1">
          <a:blip r:embed="rId1"/>
          <a:srcRect l="21345" t="21345" r="21351" b="21351"/>
          <a:stretch>
            <a:fillRect/>
          </a:stretch>
        </p:blipFill>
        <p:spPr>
          <a:xfrm>
            <a:off x="292764" y="349861"/>
            <a:ext cx="1663775" cy="1663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385427" y="918656"/>
            <a:ext cx="7998600" cy="3087300"/>
          </a:xfrm>
          <a:prstGeom prst="rect">
            <a:avLst/>
          </a:prstGeom>
          <a:noFill/>
          <a:ln>
            <a:noFill/>
          </a:ln>
        </p:spPr>
        <p:txBody>
          <a:bodyPr spcFirstLastPara="1" wrap="square" lIns="68575" tIns="34275" rIns="68575" bIns="34275" anchor="t" anchorCtr="0">
            <a:noAutofit/>
          </a:bodyPr>
          <a:lstStyle/>
          <a:p>
            <a:pPr marL="342900" marR="0" lvl="0" indent="-254000" algn="l" rtl="0">
              <a:lnSpc>
                <a:spcPct val="250000"/>
              </a:lnSpc>
              <a:spcBef>
                <a:spcPts val="0"/>
              </a:spcBef>
              <a:spcAft>
                <a:spcPts val="0"/>
              </a:spcAft>
              <a:buClr>
                <a:schemeClr val="lt1"/>
              </a:buClr>
              <a:buSzPts val="1400"/>
              <a:buFont typeface="Montserrat Medium" panose="00000500000000000000"/>
              <a:buChar char="●"/>
            </a:pPr>
            <a:r>
              <a:rPr lang="id-ID"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Asynchronous programming</a:t>
            </a:r>
            <a:endParaRPr lang="en-US"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342900" marR="0" lvl="0" indent="-254000" algn="l" rtl="0">
              <a:lnSpc>
                <a:spcPct val="250000"/>
              </a:lnSpc>
              <a:spcBef>
                <a:spcPts val="0"/>
              </a:spcBef>
              <a:spcAft>
                <a:spcPts val="0"/>
              </a:spcAft>
              <a:buClr>
                <a:schemeClr val="lt1"/>
              </a:buClr>
              <a:buSzPts val="1400"/>
              <a:buFont typeface="Montserrat Medium" panose="00000500000000000000"/>
              <a:buChar char="●"/>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385427" y="261540"/>
            <a:ext cx="4840200" cy="300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500" b="1">
                <a:solidFill>
                  <a:srgbClr val="0C0C0C"/>
                </a:solidFill>
                <a:latin typeface="Arial" panose="020B0604020202020204"/>
                <a:ea typeface="Arial" panose="020B0604020202020204"/>
                <a:cs typeface="Arial" panose="020B0604020202020204"/>
                <a:sym typeface="Arial" panose="020B0604020202020204"/>
              </a:rPr>
              <a:t>OBJECTIVES</a:t>
            </a:r>
            <a:endParaRPr sz="1400" b="1">
              <a:solidFill>
                <a:srgbClr val="0C0C0C"/>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9177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Asynchronous Programming</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8776335" cy="2306955"/>
          </a:xfrm>
          <a:prstGeom prst="rect">
            <a:avLst/>
          </a:prstGeom>
          <a:noFill/>
        </p:spPr>
        <p:txBody>
          <a:bodyPr wrap="square" rtlCol="0">
            <a:spAutoFit/>
          </a:bodyPr>
          <a:p>
            <a:pPr algn="just"/>
            <a:r>
              <a:rPr lang="id-ID" altLang="en-US" sz="1600">
                <a:solidFill>
                  <a:schemeClr val="bg1"/>
                </a:solidFill>
              </a:rPr>
              <a:t>Operasi asinkron memungkinkan program Anda selesai bekerja sambil menunggu operasi lain selesai. Berikut beberapa operasi asinkron yang umum:</a:t>
            </a:r>
            <a:endParaRPr lang="id-ID" altLang="en-US" sz="1600">
              <a:solidFill>
                <a:schemeClr val="bg1"/>
              </a:solidFill>
            </a:endParaRPr>
          </a:p>
          <a:p>
            <a:pPr algn="just"/>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Mengambil data melalui jaringan.</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Menulis ke database.</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Membaca data dari file.</a:t>
            </a:r>
            <a:endParaRPr lang="id-ID" altLang="en-US" sz="1600">
              <a:solidFill>
                <a:schemeClr val="bg1"/>
              </a:solidFill>
            </a:endParaRPr>
          </a:p>
          <a:p>
            <a:pPr marL="285750" indent="-285750" algn="just"/>
            <a:endParaRPr lang="id-ID" altLang="en-US" sz="1600">
              <a:solidFill>
                <a:schemeClr val="bg1"/>
              </a:solidFill>
            </a:endParaRPr>
          </a:p>
          <a:p>
            <a:pPr algn="just"/>
            <a:r>
              <a:rPr lang="id-ID" altLang="en-US" sz="1600">
                <a:solidFill>
                  <a:schemeClr val="bg1"/>
                </a:solidFill>
              </a:rPr>
              <a:t>Untuk melakukan operasi asinkron di Dart, Anda dapat menggunakan kelas Future dan kata kunci async dan await.</a:t>
            </a:r>
            <a:endParaRPr lang="id-ID" altLang="en-US" sz="16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9177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Asynchronous Programming</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8776335" cy="2799715"/>
          </a:xfrm>
          <a:prstGeom prst="rect">
            <a:avLst/>
          </a:prstGeom>
          <a:noFill/>
        </p:spPr>
        <p:txBody>
          <a:bodyPr wrap="square" rtlCol="0">
            <a:spAutoFit/>
          </a:bodyPr>
          <a:p>
            <a:pPr algn="just"/>
            <a:r>
              <a:rPr lang="id-ID" altLang="en-US" sz="1600">
                <a:solidFill>
                  <a:schemeClr val="bg1"/>
                </a:solidFill>
              </a:rPr>
              <a:t>future (huruf kecil "f") adalah turunan dari kelas Future (huruf besar "F"). Masa depan mewakili hasil operasi asynchronous , dan dapat memiliki dua status: uncompleted dan completed.</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Uncompleted</a:t>
            </a:r>
            <a:endParaRPr lang="id-ID" altLang="en-US" sz="1600">
              <a:solidFill>
                <a:schemeClr val="bg1"/>
              </a:solidFill>
            </a:endParaRPr>
          </a:p>
          <a:p>
            <a:pPr algn="just"/>
            <a:r>
              <a:rPr lang="id-ID" altLang="en-US" sz="1600">
                <a:solidFill>
                  <a:schemeClr val="bg1"/>
                </a:solidFill>
              </a:rPr>
              <a:t>Saat Anda memanggil fungsi </a:t>
            </a:r>
            <a:r>
              <a:rPr lang="id-ID" altLang="en-US" sz="1600">
                <a:solidFill>
                  <a:schemeClr val="bg1"/>
                </a:solidFill>
                <a:sym typeface="+mn-ea"/>
              </a:rPr>
              <a:t>asynchronous</a:t>
            </a:r>
            <a:r>
              <a:rPr lang="id-ID" altLang="en-US" sz="1600">
                <a:solidFill>
                  <a:schemeClr val="bg1"/>
                </a:solidFill>
              </a:rPr>
              <a:t>, ini mengembalikan masa depan yang belum selesai. Masa depan itu menunggu hingga operasi </a:t>
            </a:r>
            <a:r>
              <a:rPr lang="id-ID" altLang="en-US" sz="1600">
                <a:solidFill>
                  <a:schemeClr val="bg1"/>
                </a:solidFill>
                <a:sym typeface="+mn-ea"/>
              </a:rPr>
              <a:t>asynchronous </a:t>
            </a:r>
            <a:r>
              <a:rPr lang="id-ID" altLang="en-US" sz="1600">
                <a:solidFill>
                  <a:schemeClr val="bg1"/>
                </a:solidFill>
              </a:rPr>
              <a:t>dari fungsi tersebut selesai atau memunculkan kesalahan</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Completed</a:t>
            </a:r>
            <a:endParaRPr lang="id-ID" altLang="en-US" sz="1600">
              <a:solidFill>
                <a:schemeClr val="bg1"/>
              </a:solidFill>
            </a:endParaRPr>
          </a:p>
          <a:p>
            <a:pPr algn="just"/>
            <a:r>
              <a:rPr lang="id-ID" altLang="en-US" sz="1600">
                <a:solidFill>
                  <a:schemeClr val="bg1"/>
                </a:solidFill>
              </a:rPr>
              <a:t>Jika operasi asynchronous berhasil, masa depan selesai dengan sebuah nilai. Jika tidak, itu akan selesai dengan kesalahan.</a:t>
            </a:r>
            <a:endParaRPr lang="id-ID" altLang="en-US" sz="160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9177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Asynchronous Programming</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8776335" cy="2061210"/>
          </a:xfrm>
          <a:prstGeom prst="rect">
            <a:avLst/>
          </a:prstGeom>
          <a:noFill/>
        </p:spPr>
        <p:txBody>
          <a:bodyPr wrap="square" rtlCol="0">
            <a:spAutoFit/>
          </a:bodyPr>
          <a:p>
            <a:pPr algn="just"/>
            <a:r>
              <a:rPr lang="id-ID" altLang="en-US" sz="1600">
                <a:solidFill>
                  <a:schemeClr val="bg1"/>
                </a:solidFill>
              </a:rPr>
              <a:t>Completing with a value</a:t>
            </a:r>
            <a:endParaRPr lang="id-ID" altLang="en-US" sz="1600">
              <a:solidFill>
                <a:schemeClr val="bg1"/>
              </a:solidFill>
            </a:endParaRPr>
          </a:p>
          <a:p>
            <a:pPr algn="just"/>
            <a:r>
              <a:rPr lang="id-ID" altLang="en-US" sz="1600">
                <a:solidFill>
                  <a:schemeClr val="bg1"/>
                </a:solidFill>
              </a:rPr>
              <a:t>tipe  Future</a:t>
            </a:r>
            <a:r>
              <a:rPr lang="id-ID" altLang="en-US" sz="1600">
                <a:solidFill>
                  <a:schemeClr val="bg1"/>
                </a:solidFill>
                <a:sym typeface="+mn-ea"/>
              </a:rPr>
              <a:t>&lt;T&gt;</a:t>
            </a:r>
            <a:r>
              <a:rPr lang="id-ID" altLang="en-US" sz="1600">
                <a:solidFill>
                  <a:schemeClr val="bg1"/>
                </a:solidFill>
              </a:rPr>
              <a:t> dilengkapi dengan nilai tipe T. Misalnya, masa depan dengan tipe &lt;String&gt; Future menghasilkan nilai string. Jika masa depan tidak menghasilkan nilai yang dapat digunakan, maka jenis masa depan adalah &lt;void&gt; Masa Depan.</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sym typeface="+mn-ea"/>
              </a:rPr>
              <a:t>Completing with an error</a:t>
            </a:r>
            <a:endParaRPr lang="id-ID" altLang="en-US" sz="1600">
              <a:solidFill>
                <a:schemeClr val="bg1"/>
              </a:solidFill>
              <a:sym typeface="+mn-ea"/>
            </a:endParaRPr>
          </a:p>
          <a:p>
            <a:pPr algn="just"/>
            <a:r>
              <a:rPr lang="id-ID" altLang="en-US" sz="1600">
                <a:solidFill>
                  <a:schemeClr val="bg1"/>
                </a:solidFill>
              </a:rPr>
              <a:t>Jika operasi </a:t>
            </a:r>
            <a:r>
              <a:rPr lang="id-ID" altLang="en-US" sz="1600">
                <a:solidFill>
                  <a:schemeClr val="bg1"/>
                </a:solidFill>
                <a:sym typeface="+mn-ea"/>
              </a:rPr>
              <a:t>asynchronous </a:t>
            </a:r>
            <a:r>
              <a:rPr lang="id-ID" altLang="en-US" sz="1600">
                <a:solidFill>
                  <a:schemeClr val="bg1"/>
                </a:solidFill>
              </a:rPr>
              <a:t>yang dilakukan oleh fungsi gagal karena alasan apa pun, masa depan akan dilengkapi dengan kesalahan.</a:t>
            </a:r>
            <a:endParaRPr lang="id-ID" altLang="en-US" sz="160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9177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Asynchronous Programming</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8776335" cy="337185"/>
          </a:xfrm>
          <a:prstGeom prst="rect">
            <a:avLst/>
          </a:prstGeom>
          <a:noFill/>
        </p:spPr>
        <p:txBody>
          <a:bodyPr wrap="square" rtlCol="0">
            <a:spAutoFit/>
          </a:bodyPr>
          <a:p>
            <a:pPr algn="just"/>
            <a:r>
              <a:rPr lang="id-ID" altLang="en-US" sz="1600">
                <a:solidFill>
                  <a:schemeClr val="bg1"/>
                </a:solidFill>
              </a:rPr>
              <a:t>contoh completing with a value</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81940" y="1339215"/>
            <a:ext cx="4705350" cy="2895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0975" y="261620"/>
            <a:ext cx="8759825" cy="4331970"/>
            <a:chOff x="259" y="412"/>
            <a:chExt cx="13795" cy="6822"/>
          </a:xfrm>
        </p:grpSpPr>
        <p:sp>
          <p:nvSpPr>
            <p:cNvPr id="139" name="Google Shape;139;p27"/>
            <p:cNvSpPr/>
            <p:nvPr/>
          </p:nvSpPr>
          <p:spPr>
            <a:xfrm>
              <a:off x="259"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Asynchronous Programming</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8776335" cy="337185"/>
          </a:xfrm>
          <a:prstGeom prst="rect">
            <a:avLst/>
          </a:prstGeom>
          <a:noFill/>
        </p:spPr>
        <p:txBody>
          <a:bodyPr wrap="square" rtlCol="0">
            <a:spAutoFit/>
          </a:bodyPr>
          <a:p>
            <a:pPr algn="just"/>
            <a:r>
              <a:rPr lang="id-ID" altLang="en-US" sz="1600">
                <a:solidFill>
                  <a:schemeClr val="bg1"/>
                </a:solidFill>
              </a:rPr>
              <a:t>contoh completing with an error</a:t>
            </a:r>
            <a:endParaRPr lang="id-ID" altLang="en-US" sz="1600">
              <a:solidFill>
                <a:schemeClr val="bg1"/>
              </a:solidFill>
            </a:endParaRPr>
          </a:p>
        </p:txBody>
      </p:sp>
      <p:pic>
        <p:nvPicPr>
          <p:cNvPr id="6" name="Picture 5"/>
          <p:cNvPicPr>
            <a:picLocks noChangeAspect="1"/>
          </p:cNvPicPr>
          <p:nvPr/>
        </p:nvPicPr>
        <p:blipFill>
          <a:blip r:embed="rId1"/>
          <a:stretch>
            <a:fillRect/>
          </a:stretch>
        </p:blipFill>
        <p:spPr>
          <a:xfrm>
            <a:off x="257175" y="1256030"/>
            <a:ext cx="6543675" cy="20288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0975" y="261620"/>
            <a:ext cx="8759825" cy="4331970"/>
            <a:chOff x="259" y="412"/>
            <a:chExt cx="13795" cy="6822"/>
          </a:xfrm>
        </p:grpSpPr>
        <p:sp>
          <p:nvSpPr>
            <p:cNvPr id="139" name="Google Shape;139;p27"/>
            <p:cNvSpPr/>
            <p:nvPr/>
          </p:nvSpPr>
          <p:spPr>
            <a:xfrm>
              <a:off x="259"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Asynchronous Programming : async dan await</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8776335" cy="3784600"/>
          </a:xfrm>
          <a:prstGeom prst="rect">
            <a:avLst/>
          </a:prstGeom>
          <a:noFill/>
        </p:spPr>
        <p:txBody>
          <a:bodyPr wrap="square" rtlCol="0">
            <a:spAutoFit/>
          </a:bodyPr>
          <a:p>
            <a:pPr algn="just"/>
            <a:r>
              <a:rPr lang="id-ID" altLang="en-US" sz="1600">
                <a:solidFill>
                  <a:schemeClr val="bg1"/>
                </a:solidFill>
              </a:rPr>
              <a:t>Kata kunci async dan await menyediakan cara deklaratif untuk mendefinisikan fungsi </a:t>
            </a:r>
            <a:r>
              <a:rPr lang="id-ID" altLang="en-US" sz="1600">
                <a:solidFill>
                  <a:schemeClr val="bg1"/>
                </a:solidFill>
                <a:sym typeface="+mn-ea"/>
              </a:rPr>
              <a:t>asynchronous </a:t>
            </a:r>
            <a:r>
              <a:rPr lang="id-ID" altLang="en-US" sz="1600">
                <a:solidFill>
                  <a:schemeClr val="bg1"/>
                </a:solidFill>
              </a:rPr>
              <a:t>dan menggunakan hasilnya. Ingat dua pedoman dasar ini saat menggunakan async dan await:</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Untuk menentukan fungsi </a:t>
            </a:r>
            <a:r>
              <a:rPr lang="id-ID" altLang="en-US" sz="1600">
                <a:solidFill>
                  <a:schemeClr val="bg1"/>
                </a:solidFill>
                <a:sym typeface="+mn-ea"/>
              </a:rPr>
              <a:t>asynchronous </a:t>
            </a:r>
            <a:r>
              <a:rPr lang="id-ID" altLang="en-US" sz="1600">
                <a:solidFill>
                  <a:schemeClr val="bg1"/>
                </a:solidFill>
              </a:rPr>
              <a:t>, tambahkan </a:t>
            </a:r>
            <a:r>
              <a:rPr lang="id-ID" altLang="en-US" sz="1600">
                <a:solidFill>
                  <a:schemeClr val="bg1"/>
                </a:solidFill>
                <a:sym typeface="+mn-ea"/>
              </a:rPr>
              <a:t>async </a:t>
            </a:r>
            <a:r>
              <a:rPr lang="id-ID" altLang="en-US" sz="1600">
                <a:solidFill>
                  <a:schemeClr val="bg1"/>
                </a:solidFill>
              </a:rPr>
              <a:t>sebelum badan fungsi:</a:t>
            </a:r>
            <a:endParaRPr lang="id-ID" altLang="en-US" sz="1600">
              <a:solidFill>
                <a:schemeClr val="bg1"/>
              </a:solidFill>
            </a:endParaRPr>
          </a:p>
          <a:p>
            <a:pPr algn="just"/>
            <a:r>
              <a:rPr lang="id-ID" altLang="en-US" sz="1600">
                <a:solidFill>
                  <a:schemeClr val="bg1"/>
                </a:solidFill>
              </a:rPr>
              <a:t>Kata kunci await hanya berfungsi dalam fungsi async.</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Berikut ini contoh yang mengonversi main () dari fungsi sinkron menjadi fungsi asinkron.</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syntax :</a:t>
            </a:r>
            <a:endParaRPr lang="id-ID" altLang="en-US" sz="1600">
              <a:solidFill>
                <a:schemeClr val="bg1"/>
              </a:solidFill>
            </a:endParaRPr>
          </a:p>
          <a:p>
            <a:pPr algn="just"/>
            <a:r>
              <a:rPr lang="id-ID" altLang="en-US" sz="1600">
                <a:solidFill>
                  <a:schemeClr val="bg1"/>
                </a:solidFill>
              </a:rPr>
              <a:t>Future&lt;void&gt; nama_methods() </a:t>
            </a:r>
            <a:r>
              <a:rPr lang="id-ID" altLang="en-US" sz="1600">
                <a:solidFill>
                  <a:schemeClr val="accent4"/>
                </a:solidFill>
              </a:rPr>
              <a:t>async </a:t>
            </a:r>
            <a:r>
              <a:rPr lang="id-ID" altLang="en-US" sz="1600">
                <a:solidFill>
                  <a:schemeClr val="bg1"/>
                </a:solidFill>
              </a:rPr>
              <a:t>{ ··· }</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accent4"/>
                </a:solidFill>
              </a:rPr>
              <a:t>await </a:t>
            </a:r>
            <a:r>
              <a:rPr lang="id-ID" altLang="en-US" sz="1600">
                <a:solidFill>
                  <a:schemeClr val="bg1"/>
                </a:solidFill>
              </a:rPr>
              <a:t>nama_methods();</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0975"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Asynchronous Programming</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8776335" cy="337185"/>
          </a:xfrm>
          <a:prstGeom prst="rect">
            <a:avLst/>
          </a:prstGeom>
          <a:noFill/>
        </p:spPr>
        <p:txBody>
          <a:bodyPr wrap="square" rtlCol="0">
            <a:spAutoFit/>
          </a:bodyPr>
          <a:p>
            <a:pPr algn="just"/>
            <a:r>
              <a:rPr lang="id-ID" altLang="en-US" sz="1600">
                <a:solidFill>
                  <a:schemeClr val="bg1"/>
                </a:solidFill>
              </a:rPr>
              <a:t>Contoh : </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74320" y="1240790"/>
            <a:ext cx="4381500" cy="2882900"/>
          </a:xfrm>
          <a:prstGeom prst="rect">
            <a:avLst/>
          </a:prstGeom>
        </p:spPr>
      </p:pic>
      <p:pic>
        <p:nvPicPr>
          <p:cNvPr id="6" name="Picture 5"/>
          <p:cNvPicPr>
            <a:picLocks noChangeAspect="1"/>
          </p:cNvPicPr>
          <p:nvPr/>
        </p:nvPicPr>
        <p:blipFill>
          <a:blip r:embed="rId2"/>
          <a:stretch>
            <a:fillRect/>
          </a:stretch>
        </p:blipFill>
        <p:spPr>
          <a:xfrm>
            <a:off x="274320" y="4284980"/>
            <a:ext cx="4381500" cy="552450"/>
          </a:xfrm>
          <a:prstGeom prst="rect">
            <a:avLst/>
          </a:prstGeom>
        </p:spPr>
      </p:pic>
      <p:sp>
        <p:nvSpPr>
          <p:cNvPr id="9" name="Text Box 8"/>
          <p:cNvSpPr txBox="1"/>
          <p:nvPr/>
        </p:nvSpPr>
        <p:spPr>
          <a:xfrm>
            <a:off x="4790440" y="1256030"/>
            <a:ext cx="4150360" cy="1076325"/>
          </a:xfrm>
          <a:prstGeom prst="rect">
            <a:avLst/>
          </a:prstGeom>
          <a:noFill/>
        </p:spPr>
        <p:txBody>
          <a:bodyPr wrap="square" rtlCol="0">
            <a:spAutoFit/>
          </a:bodyPr>
          <a:p>
            <a:pPr algn="just"/>
            <a:r>
              <a:rPr lang="id-ID" altLang="en-US" sz="1600">
                <a:solidFill>
                  <a:schemeClr val="bg1"/>
                </a:solidFill>
              </a:rPr>
              <a:t>Pada program disamping dapat dilihat bahwa createOrderMessagge() akan dijalankan setelah menunggu selama 2 detik</a:t>
            </a:r>
            <a:endParaRPr lang="id-ID" altLang="en-US" sz="1600">
              <a:solidFill>
                <a:schemeClr val="bg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8712</Words>
  <Application>WPS Presentation</Application>
  <PresentationFormat/>
  <Paragraphs>90</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10</vt:i4>
      </vt:variant>
    </vt:vector>
  </HeadingPairs>
  <TitlesOfParts>
    <vt:vector size="20" baseType="lpstr">
      <vt:lpstr>Arial</vt:lpstr>
      <vt:lpstr>SimSun</vt:lpstr>
      <vt:lpstr>Wingdings</vt:lpstr>
      <vt:lpstr>Arial</vt:lpstr>
      <vt:lpstr>Calibri</vt:lpstr>
      <vt:lpstr>Montserrat Medium</vt:lpstr>
      <vt:lpstr>Microsoft YaHei</vt:lpstr>
      <vt:lpstr>Arial Unicode MS</vt:lpstr>
      <vt:lpstr>Simple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tama1</cp:lastModifiedBy>
  <cp:revision>12</cp:revision>
  <dcterms:created xsi:type="dcterms:W3CDTF">2021-03-01T18:24:00Z</dcterms:created>
  <dcterms:modified xsi:type="dcterms:W3CDTF">2021-03-31T15:18:06Z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