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70" r:id="rId8"/>
    <p:sldId id="274" r:id="rId9"/>
    <p:sldId id="275" r:id="rId10"/>
    <p:sldId id="276" r:id="rId11"/>
    <p:sldId id="277" r:id="rId12"/>
    <p:sldId id="278" r:id="rId13"/>
    <p:sldId id="279" r:id="rId14"/>
    <p:sldId id="280" r:id="rId15"/>
    <p:sldId id="281" r:id="rId16"/>
    <p:sldId id="283" r:id="rId17"/>
    <p:sldId id="284" r:id="rId18"/>
    <p:sldId id="285" r:id="rId19"/>
    <p:sldId id="287" r:id="rId20"/>
    <p:sldId id="288" r:id="rId21"/>
    <p:sldId id="289" r:id="rId22"/>
    <p:sldId id="290" r:id="rId23"/>
    <p:sldId id="291" r:id="rId24"/>
    <p:sldId id="318" r:id="rId25"/>
    <p:sldId id="321" r:id="rId26"/>
    <p:sldId id="319" r:id="rId27"/>
    <p:sldId id="320" r:id="rId28"/>
    <p:sldId id="322" r:id="rId29"/>
    <p:sldId id="292" r:id="rId30"/>
    <p:sldId id="293" r:id="rId31"/>
    <p:sldId id="306" r:id="rId32"/>
    <p:sldId id="308" r:id="rId33"/>
    <p:sldId id="327" r:id="rId34"/>
    <p:sldId id="309" r:id="rId35"/>
    <p:sldId id="312" r:id="rId36"/>
    <p:sldId id="313" r:id="rId37"/>
    <p:sldId id="314" r:id="rId38"/>
    <p:sldId id="315" r:id="rId39"/>
    <p:sldId id="316" r:id="rId40"/>
    <p:sldId id="317" r:id="rId41"/>
    <p:sldId id="323" r:id="rId42"/>
    <p:sldId id="324" r:id="rId43"/>
    <p:sldId id="325" r:id="rId44"/>
    <p:sldId id="326" r:id="rId45"/>
    <p:sldId id="260" r:id="rId46"/>
  </p:sldIdLst>
  <p:sldSz cx="9144000" cy="5143500"/>
  <p:notesSz cx="6858000" cy="9144000"/>
  <p:embeddedFontLst>
    <p:embeddedFont>
      <p:font typeface="Calibri" panose="020F0502020204030204"/>
      <p:regular r:id="rId50"/>
    </p:embeddedFont>
    <p:embeddedFont>
      <p:font typeface="Montserrat Medium" panose="0000050000000000000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image" Target="../media/image35.png"/><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image" Target="../media/image37.png"/><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3.xml"/><Relationship Id="rId2" Type="http://schemas.openxmlformats.org/officeDocument/2006/relationships/image" Target="../media/image42.png"/><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3.xml"/><Relationship Id="rId2" Type="http://schemas.openxmlformats.org/officeDocument/2006/relationships/image" Target="../media/image44.png"/><Relationship Id="rId1"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45.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3.xml"/><Relationship Id="rId2" Type="http://schemas.openxmlformats.org/officeDocument/2006/relationships/image" Target="../media/image47.png"/><Relationship Id="rId1" Type="http://schemas.openxmlformats.org/officeDocument/2006/relationships/image" Target="../media/image4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3.xml"/><Relationship Id="rId2" Type="http://schemas.openxmlformats.org/officeDocument/2006/relationships/image" Target="../media/image49.png"/><Relationship Id="rId1" Type="http://schemas.openxmlformats.org/officeDocument/2006/relationships/image" Target="../media/image48.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3.xml"/><Relationship Id="rId2" Type="http://schemas.openxmlformats.org/officeDocument/2006/relationships/image" Target="../media/image51.png"/><Relationship Id="rId1" Type="http://schemas.openxmlformats.org/officeDocument/2006/relationships/image" Target="../media/image50.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3.xml"/><Relationship Id="rId2" Type="http://schemas.openxmlformats.org/officeDocument/2006/relationships/image" Target="../media/image53.png"/><Relationship Id="rId1" Type="http://schemas.openxmlformats.org/officeDocument/2006/relationships/image" Target="../media/image5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3.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3.xml"/><Relationship Id="rId2" Type="http://schemas.openxmlformats.org/officeDocument/2006/relationships/image" Target="../media/image58.png"/><Relationship Id="rId1"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2</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Variabel dan tipe data lanjutan : String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5015865"/>
          </a:xfrm>
          <a:prstGeom prst="rect">
            <a:avLst/>
          </a:prstGeom>
          <a:noFill/>
        </p:spPr>
        <p:txBody>
          <a:bodyPr wrap="square" rtlCol="0">
            <a:spAutoFit/>
          </a:bodyPr>
          <a:p>
            <a:pPr marL="0" indent="0" algn="just">
              <a:buClr>
                <a:srgbClr val="FFFFFF"/>
              </a:buClr>
              <a:buFont typeface="Arial" panose="020B0604020202020204" pitchFamily="34" charset="0"/>
              <a:buNone/>
            </a:pPr>
            <a:r>
              <a:rPr lang="id-ID" altLang="en-US" sz="1600">
                <a:solidFill>
                  <a:schemeClr val="bg1"/>
                </a:solidFill>
                <a:sym typeface="+mn-ea"/>
              </a:rPr>
              <a:t>trim, berfungsi untuk menghilangkan seluruh [SPASI] yang ada di awal dan di akhir string, namun tidak menghilangkan yang diantaranya</a:t>
            </a:r>
            <a:endParaRPr lang="id-ID" altLang="en-US" sz="1600">
              <a:solidFill>
                <a:schemeClr val="bg1"/>
              </a:solidFill>
              <a:sym typeface="+mn-ea"/>
            </a:endParaRPr>
          </a:p>
          <a:p>
            <a:pPr marL="0" indent="0" algn="just">
              <a:buClr>
                <a:srgbClr val="FFFFFF"/>
              </a:buClr>
              <a:buFont typeface="Arial" panose="020B0604020202020204" pitchFamily="34" charset="0"/>
              <a:buNone/>
            </a:pPr>
            <a:r>
              <a:rPr lang="id-ID" altLang="en-US" sz="1600">
                <a:solidFill>
                  <a:schemeClr val="bg1"/>
                </a:solidFill>
                <a:sym typeface="+mn-ea"/>
              </a:rPr>
              <a:t>contoh.</a:t>
            </a: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r>
              <a:rPr lang="id-ID" altLang="en-US" sz="1600">
                <a:solidFill>
                  <a:schemeClr val="bg1"/>
                </a:solidFill>
                <a:sym typeface="+mn-ea"/>
              </a:rPr>
              <a:t>split, berfungsi untuk mengubah string menjadi list berdasarkan character pemisahnya</a:t>
            </a:r>
            <a:endParaRPr lang="id-ID" altLang="en-US" sz="1600">
              <a:solidFill>
                <a:schemeClr val="bg1"/>
              </a:solidFill>
              <a:sym typeface="+mn-ea"/>
            </a:endParaRPr>
          </a:p>
          <a:p>
            <a:pPr marL="0" indent="0" algn="just">
              <a:buClr>
                <a:srgbClr val="FFFFFF"/>
              </a:buClr>
              <a:buFont typeface="Arial" panose="020B0604020202020204" pitchFamily="34" charset="0"/>
              <a:buNone/>
            </a:pPr>
            <a:r>
              <a:rPr lang="id-ID" altLang="en-US" sz="1600">
                <a:solidFill>
                  <a:schemeClr val="bg1"/>
                </a:solidFill>
                <a:sym typeface="+mn-ea"/>
              </a:rPr>
              <a:t>contoh.</a:t>
            </a: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r>
              <a:rPr lang="id-ID" altLang="en-US" sz="1600">
                <a:solidFill>
                  <a:schemeClr val="bg1"/>
                </a:solidFill>
                <a:sym typeface="+mn-ea"/>
              </a:rPr>
              <a:t>note: List akan dipelajari secara detail pada pada bab generik</a:t>
            </a: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sym typeface="+mn-ea"/>
            </a:endParaRPr>
          </a:p>
          <a:p>
            <a:pPr marL="0" indent="0" algn="just">
              <a:buClr>
                <a:srgbClr val="FFFFFF"/>
              </a:buClr>
              <a:buFont typeface="Arial" panose="020B0604020202020204" pitchFamily="34" charset="0"/>
              <a:buNone/>
            </a:pPr>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276860" y="1732280"/>
            <a:ext cx="4495800" cy="1000125"/>
          </a:xfrm>
          <a:prstGeom prst="rect">
            <a:avLst/>
          </a:prstGeom>
        </p:spPr>
      </p:pic>
      <p:pic>
        <p:nvPicPr>
          <p:cNvPr id="5" name="Picture 4"/>
          <p:cNvPicPr>
            <a:picLocks noChangeAspect="1"/>
          </p:cNvPicPr>
          <p:nvPr/>
        </p:nvPicPr>
        <p:blipFill>
          <a:blip r:embed="rId2"/>
          <a:stretch>
            <a:fillRect/>
          </a:stretch>
        </p:blipFill>
        <p:spPr>
          <a:xfrm>
            <a:off x="4964430" y="2174875"/>
            <a:ext cx="3780155" cy="533400"/>
          </a:xfrm>
          <a:prstGeom prst="rect">
            <a:avLst/>
          </a:prstGeom>
        </p:spPr>
      </p:pic>
      <p:pic>
        <p:nvPicPr>
          <p:cNvPr id="8" name="Picture 7"/>
          <p:cNvPicPr>
            <a:picLocks noChangeAspect="1"/>
          </p:cNvPicPr>
          <p:nvPr/>
        </p:nvPicPr>
        <p:blipFill>
          <a:blip r:embed="rId3"/>
          <a:stretch>
            <a:fillRect/>
          </a:stretch>
        </p:blipFill>
        <p:spPr>
          <a:xfrm>
            <a:off x="272415" y="3467735"/>
            <a:ext cx="4953000" cy="742950"/>
          </a:xfrm>
          <a:prstGeom prst="rect">
            <a:avLst/>
          </a:prstGeom>
        </p:spPr>
      </p:pic>
      <p:pic>
        <p:nvPicPr>
          <p:cNvPr id="12" name="Picture 11"/>
          <p:cNvPicPr>
            <a:picLocks noChangeAspect="1"/>
          </p:cNvPicPr>
          <p:nvPr/>
        </p:nvPicPr>
        <p:blipFill>
          <a:blip r:embed="rId4"/>
          <a:stretch>
            <a:fillRect/>
          </a:stretch>
        </p:blipFill>
        <p:spPr>
          <a:xfrm>
            <a:off x="272415" y="4330700"/>
            <a:ext cx="4086225" cy="447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Variabel dan tipe data lanjutan : String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3291840"/>
          </a:xfrm>
          <a:prstGeom prst="rect">
            <a:avLst/>
          </a:prstGeom>
          <a:noFill/>
        </p:spPr>
        <p:txBody>
          <a:bodyPr wrap="square" rtlCol="0">
            <a:spAutoFit/>
          </a:bodyPr>
          <a:p>
            <a:pPr algn="just"/>
            <a:r>
              <a:rPr lang="id-ID" altLang="en-US" sz="1600">
                <a:solidFill>
                  <a:schemeClr val="bg1"/>
                </a:solidFill>
              </a:rPr>
              <a:t>replaceAll, merupakan properti string untuk suatu pattern string dengan pattern string lainnya dalam keseluruhan string.</a:t>
            </a:r>
            <a:endParaRPr lang="id-ID" altLang="en-US" sz="1600">
              <a:solidFill>
                <a:schemeClr val="bg1"/>
              </a:solidFill>
            </a:endParaRPr>
          </a:p>
          <a:p>
            <a:pPr algn="just"/>
            <a:r>
              <a:rPr lang="id-ID" altLang="en-US" sz="1600">
                <a:solidFill>
                  <a:schemeClr val="bg1"/>
                </a:solidFill>
              </a:rPr>
              <a:t>Contoh.</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method dan properti lainnya dapat diakses pada link berikut :</a:t>
            </a:r>
            <a:endParaRPr lang="id-ID" altLang="en-US" sz="1600">
              <a:solidFill>
                <a:schemeClr val="bg1"/>
              </a:solidFill>
            </a:endParaRPr>
          </a:p>
          <a:p>
            <a:pPr algn="just"/>
            <a:r>
              <a:rPr lang="id-ID" altLang="en-US" sz="1600">
                <a:solidFill>
                  <a:schemeClr val="bg1"/>
                </a:solidFill>
              </a:rPr>
              <a:t>https://api.dart.dev/stable/2.10.5/dart-core/String-class.html</a:t>
            </a:r>
            <a:endParaRPr lang="id-ID" altLang="en-US" sz="1600">
              <a:solidFill>
                <a:schemeClr val="bg1"/>
              </a:solidFill>
            </a:endParaRPr>
          </a:p>
          <a:p>
            <a:pPr algn="just"/>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247015" y="1732915"/>
            <a:ext cx="4819650" cy="1133475"/>
          </a:xfrm>
          <a:prstGeom prst="rect">
            <a:avLst/>
          </a:prstGeom>
        </p:spPr>
      </p:pic>
      <p:pic>
        <p:nvPicPr>
          <p:cNvPr id="5" name="Picture 4"/>
          <p:cNvPicPr>
            <a:picLocks noChangeAspect="1"/>
          </p:cNvPicPr>
          <p:nvPr/>
        </p:nvPicPr>
        <p:blipFill>
          <a:blip r:embed="rId2"/>
          <a:stretch>
            <a:fillRect/>
          </a:stretch>
        </p:blipFill>
        <p:spPr>
          <a:xfrm>
            <a:off x="247015" y="2959100"/>
            <a:ext cx="4219575" cy="381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Variabel dan tipe data lanjutan : boolean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3291840"/>
          </a:xfrm>
          <a:prstGeom prst="rect">
            <a:avLst/>
          </a:prstGeom>
          <a:noFill/>
        </p:spPr>
        <p:txBody>
          <a:bodyPr wrap="square" rtlCol="0">
            <a:spAutoFit/>
          </a:bodyPr>
          <a:p>
            <a:pPr algn="just"/>
            <a:r>
              <a:rPr lang="id-ID" altLang="en-US" sz="1600">
                <a:solidFill>
                  <a:schemeClr val="bg1"/>
                </a:solidFill>
              </a:rPr>
              <a:t>Pada dasar boolean dapat implementasikan dengan syntax berikut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bool nama_variabel = true;</a:t>
            </a:r>
            <a:endParaRPr lang="id-ID" altLang="en-US" sz="1600">
              <a:solidFill>
                <a:schemeClr val="bg1"/>
              </a:solidFill>
            </a:endParaRPr>
          </a:p>
          <a:p>
            <a:pPr algn="just"/>
            <a:r>
              <a:rPr lang="id-ID" altLang="en-US" sz="1600">
                <a:solidFill>
                  <a:schemeClr val="bg1"/>
                </a:solidFill>
              </a:rPr>
              <a:t>atau </a:t>
            </a:r>
            <a:endParaRPr lang="id-ID" altLang="en-US" sz="1600">
              <a:solidFill>
                <a:schemeClr val="bg1"/>
              </a:solidFill>
            </a:endParaRPr>
          </a:p>
          <a:p>
            <a:pPr algn="just"/>
            <a:r>
              <a:rPr lang="id-ID" altLang="en-US" sz="1600">
                <a:solidFill>
                  <a:schemeClr val="bg1"/>
                </a:solidFill>
              </a:rPr>
              <a:t>bool nama_variabel = false;</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namun true dan false dapat direpresentasikan melalui banyak hal.</a:t>
            </a:r>
            <a:endParaRPr lang="id-ID" altLang="en-US" sz="1600">
              <a:solidFill>
                <a:schemeClr val="bg1"/>
              </a:solidFill>
            </a:endParaRPr>
          </a:p>
          <a:p>
            <a:pPr algn="just"/>
            <a:r>
              <a:rPr lang="id-ID" altLang="en-US" sz="1600">
                <a:solidFill>
                  <a:schemeClr val="bg1"/>
                </a:solidFill>
              </a:rPr>
              <a:t>contoh.</a:t>
            </a:r>
            <a:endParaRPr lang="id-ID" altLang="en-US" sz="1600">
              <a:solidFill>
                <a:schemeClr val="bg1"/>
              </a:solidFill>
            </a:endParaRPr>
          </a:p>
          <a:p>
            <a:pPr algn="just"/>
            <a:r>
              <a:rPr lang="id-ID" altLang="en-US" sz="1600">
                <a:solidFill>
                  <a:schemeClr val="bg1"/>
                </a:solidFill>
              </a:rPr>
              <a:t>1 &lt; 2, kondisi ini akan menghasilkan nilai true</a:t>
            </a:r>
            <a:endParaRPr lang="id-ID" altLang="en-US" sz="1600">
              <a:solidFill>
                <a:schemeClr val="bg1"/>
              </a:solidFill>
            </a:endParaRPr>
          </a:p>
          <a:p>
            <a:pPr algn="just"/>
            <a:r>
              <a:rPr lang="id-ID" altLang="en-US" sz="1600">
                <a:solidFill>
                  <a:schemeClr val="bg1"/>
                </a:solidFill>
              </a:rPr>
              <a:t>2 &lt; 1, kondisi ini akan menghasilkan nilai false</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lebih detailnya </a:t>
            </a:r>
            <a:r>
              <a:rPr lang="id-ID" altLang="en-US" sz="1600">
                <a:solidFill>
                  <a:schemeClr val="bg1"/>
                </a:solidFill>
                <a:sym typeface="+mn-ea"/>
              </a:rPr>
              <a:t>tentang boolean, </a:t>
            </a:r>
            <a:r>
              <a:rPr lang="id-ID" altLang="en-US" sz="1600">
                <a:solidFill>
                  <a:schemeClr val="bg1"/>
                </a:solidFill>
              </a:rPr>
              <a:t>kita akan mempelajari pada bab operators dan pengendalian alur program. </a:t>
            </a:r>
            <a:endParaRPr lang="id-ID" altLang="en-US" sz="16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Operator : Aritmatik</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3388360" cy="3784600"/>
          </a:xfrm>
          <a:prstGeom prst="rect">
            <a:avLst/>
          </a:prstGeom>
          <a:noFill/>
        </p:spPr>
        <p:txBody>
          <a:bodyPr wrap="square" rtlCol="0">
            <a:spAutoFit/>
          </a:bodyPr>
          <a:p>
            <a:pPr algn="just"/>
            <a:r>
              <a:rPr lang="id-ID" altLang="en-US" sz="1600" u="sng">
                <a:solidFill>
                  <a:schemeClr val="bg1"/>
                </a:solidFill>
              </a:rPr>
              <a:t>Operator Aritmatik</a:t>
            </a:r>
            <a:endParaRPr lang="id-ID" altLang="en-US" sz="1600" u="sng">
              <a:solidFill>
                <a:schemeClr val="bg1"/>
              </a:solidFill>
            </a:endParaRPr>
          </a:p>
          <a:p>
            <a:pPr algn="just"/>
            <a:endParaRPr lang="id-ID" altLang="en-US" sz="1600" u="sng">
              <a:solidFill>
                <a:schemeClr val="bg1"/>
              </a:solidFill>
            </a:endParaRPr>
          </a:p>
          <a:p>
            <a:pPr algn="just"/>
            <a:r>
              <a:rPr lang="id-ID" altLang="en-US" sz="1600">
                <a:solidFill>
                  <a:schemeClr val="bg1"/>
                </a:solidFill>
              </a:rPr>
              <a:t>Syntax :</a:t>
            </a:r>
            <a:endParaRPr lang="id-ID" altLang="en-US" sz="1600" u="sng">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Tambah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Kurang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Kali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Bagi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Bagi, dengan hasil integer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Modulo/sisa pembagian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Increment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Decrement (--)</a:t>
            </a:r>
            <a:endParaRPr lang="id-ID" altLang="en-US" sz="1600">
              <a:solidFill>
                <a:schemeClr val="bg1"/>
              </a:solidFill>
            </a:endParaRPr>
          </a:p>
          <a:p>
            <a:pPr marL="285750" indent="-285750"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sp>
        <p:nvSpPr>
          <p:cNvPr id="4" name="Text Box 3"/>
          <p:cNvSpPr txBox="1"/>
          <p:nvPr/>
        </p:nvSpPr>
        <p:spPr>
          <a:xfrm>
            <a:off x="3563620" y="918845"/>
            <a:ext cx="3026410" cy="1076325"/>
          </a:xfrm>
          <a:prstGeom prst="rect">
            <a:avLst/>
          </a:prstGeom>
          <a:noFill/>
        </p:spPr>
        <p:txBody>
          <a:bodyPr wrap="square" rtlCol="0">
            <a:spAutoFit/>
          </a:bodyPr>
          <a:p>
            <a:pPr algn="just"/>
            <a:r>
              <a:rPr lang="id-ID" altLang="en-US" sz="1600">
                <a:solidFill>
                  <a:schemeClr val="bg1"/>
                </a:solidFill>
              </a:rPr>
              <a:t>contoh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3637915" y="1362075"/>
            <a:ext cx="4676775" cy="2200275"/>
          </a:xfrm>
          <a:prstGeom prst="rect">
            <a:avLst/>
          </a:prstGeom>
        </p:spPr>
      </p:pic>
      <p:pic>
        <p:nvPicPr>
          <p:cNvPr id="6" name="Picture 5"/>
          <p:cNvPicPr>
            <a:picLocks noChangeAspect="1"/>
          </p:cNvPicPr>
          <p:nvPr/>
        </p:nvPicPr>
        <p:blipFill>
          <a:blip r:embed="rId2"/>
          <a:stretch>
            <a:fillRect/>
          </a:stretch>
        </p:blipFill>
        <p:spPr>
          <a:xfrm>
            <a:off x="3637915" y="3752215"/>
            <a:ext cx="3686175" cy="704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Operator : Relasional atau Conditional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86055" y="918845"/>
            <a:ext cx="3999865" cy="4769485"/>
          </a:xfrm>
          <a:prstGeom prst="rect">
            <a:avLst/>
          </a:prstGeom>
          <a:noFill/>
        </p:spPr>
        <p:txBody>
          <a:bodyPr wrap="square" rtlCol="0">
            <a:spAutoFit/>
          </a:bodyPr>
          <a:p>
            <a:pPr algn="just"/>
            <a:r>
              <a:rPr lang="id-ID" altLang="en-US" sz="1600" u="sng">
                <a:solidFill>
                  <a:schemeClr val="bg1"/>
                </a:solidFill>
              </a:rPr>
              <a:t>Operator Relasional</a:t>
            </a:r>
            <a:endParaRPr lang="id-ID" altLang="en-US" sz="1600" u="sng">
              <a:solidFill>
                <a:schemeClr val="bg1"/>
              </a:solidFill>
            </a:endParaRPr>
          </a:p>
          <a:p>
            <a:pPr algn="just"/>
            <a:r>
              <a:rPr lang="id-ID" altLang="en-US" sz="1600">
                <a:solidFill>
                  <a:schemeClr val="bg1"/>
                </a:solidFill>
              </a:rPr>
              <a:t>relasional operator mengembalikan tipe data boolean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lebih dari (&gt;)</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lebih dair atau sama dengan (&gt;=)</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kurang dari (&lt;)</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kurang dari atau sama dengan (&lt;=)</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sama dengan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tidak sama dengan (!=)</a:t>
            </a:r>
            <a:endParaRPr lang="id-ID" altLang="en-US" sz="1600">
              <a:solidFill>
                <a:schemeClr val="bg1"/>
              </a:solidFill>
            </a:endParaRPr>
          </a:p>
          <a:p>
            <a:pPr marL="285750" indent="-285750"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sp>
        <p:nvSpPr>
          <p:cNvPr id="4" name="Text Box 3"/>
          <p:cNvSpPr txBox="1"/>
          <p:nvPr/>
        </p:nvSpPr>
        <p:spPr>
          <a:xfrm>
            <a:off x="4754880" y="918845"/>
            <a:ext cx="3524885" cy="829945"/>
          </a:xfrm>
          <a:prstGeom prst="rect">
            <a:avLst/>
          </a:prstGeom>
          <a:noFill/>
        </p:spPr>
        <p:txBody>
          <a:bodyPr wrap="square" rtlCol="0">
            <a:spAutoFit/>
          </a:bodyPr>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3 &lt; 5 bernilai true</a:t>
            </a:r>
            <a:endParaRPr lang="id-ID" altLang="en-US" sz="1600">
              <a:solidFill>
                <a:schemeClr val="bg1"/>
              </a:solidFill>
            </a:endParaRPr>
          </a:p>
          <a:p>
            <a:pPr algn="just"/>
            <a:r>
              <a:rPr lang="id-ID" altLang="en-US" sz="1600">
                <a:solidFill>
                  <a:schemeClr val="bg1"/>
                </a:solidFill>
              </a:rPr>
              <a:t>5 &lt; 5 bernilai false</a:t>
            </a:r>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4831715" y="1748790"/>
            <a:ext cx="4035425" cy="1854200"/>
          </a:xfrm>
          <a:prstGeom prst="rect">
            <a:avLst/>
          </a:prstGeom>
        </p:spPr>
      </p:pic>
      <p:pic>
        <p:nvPicPr>
          <p:cNvPr id="6" name="Picture 5"/>
          <p:cNvPicPr>
            <a:picLocks noChangeAspect="1"/>
          </p:cNvPicPr>
          <p:nvPr/>
        </p:nvPicPr>
        <p:blipFill>
          <a:blip r:embed="rId2"/>
          <a:stretch>
            <a:fillRect/>
          </a:stretch>
        </p:blipFill>
        <p:spPr>
          <a:xfrm>
            <a:off x="4831715" y="3624580"/>
            <a:ext cx="2493010" cy="13296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Operator : Logik</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2553335"/>
          </a:xfrm>
          <a:prstGeom prst="rect">
            <a:avLst/>
          </a:prstGeom>
          <a:noFill/>
        </p:spPr>
        <p:txBody>
          <a:bodyPr wrap="square" rtlCol="0">
            <a:spAutoFit/>
          </a:bodyPr>
          <a:p>
            <a:pPr algn="just"/>
            <a:r>
              <a:rPr lang="id-ID" altLang="en-US" sz="1600">
                <a:solidFill>
                  <a:schemeClr val="bg1"/>
                </a:solidFill>
              </a:rPr>
              <a:t>Operator logik merupakan operator untuk menghubung 2 atau lebih relasi/kondisi.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Systax : </a:t>
            </a:r>
            <a:endParaRPr lang="id-ID" altLang="en-US" sz="1600">
              <a:solidFill>
                <a:schemeClr val="bg1"/>
              </a:solidFill>
            </a:endParaRPr>
          </a:p>
          <a:p>
            <a:pPr algn="just"/>
            <a:r>
              <a:rPr lang="id-ID" altLang="en-US" sz="1600">
                <a:solidFill>
                  <a:schemeClr val="bg1"/>
                </a:solidFill>
              </a:rPr>
              <a:t>dan </a:t>
            </a:r>
            <a:r>
              <a:rPr lang="en-US" altLang="id-ID" sz="1600">
                <a:solidFill>
                  <a:schemeClr val="bg1"/>
                </a:solidFill>
              </a:rPr>
              <a:t>(</a:t>
            </a:r>
            <a:r>
              <a:rPr lang="id-ID" altLang="en-US" sz="1600">
                <a:solidFill>
                  <a:schemeClr val="bg1"/>
                </a:solidFill>
              </a:rPr>
              <a:t> &amp;&amp;</a:t>
            </a:r>
            <a:r>
              <a:rPr lang="en-US" altLang="id-ID" sz="1600">
                <a:solidFill>
                  <a:schemeClr val="bg1"/>
                </a:solidFill>
              </a:rPr>
              <a:t> )</a:t>
            </a:r>
            <a:endParaRPr lang="id-ID" altLang="en-US" sz="1600">
              <a:solidFill>
                <a:schemeClr val="bg1"/>
              </a:solidFill>
            </a:endParaRPr>
          </a:p>
          <a:p>
            <a:pPr algn="just"/>
            <a:r>
              <a:rPr lang="id-ID" altLang="en-US" sz="1600">
                <a:solidFill>
                  <a:schemeClr val="bg1"/>
                </a:solidFill>
              </a:rPr>
              <a:t>atau</a:t>
            </a:r>
            <a:r>
              <a:rPr lang="en-US" altLang="id-ID" sz="1600">
                <a:solidFill>
                  <a:schemeClr val="bg1"/>
                </a:solidFill>
              </a:rPr>
              <a:t> (</a:t>
            </a:r>
            <a:r>
              <a:rPr lang="id-ID" altLang="en-US" sz="1600">
                <a:solidFill>
                  <a:schemeClr val="bg1"/>
                </a:solidFill>
              </a:rPr>
              <a:t> ||</a:t>
            </a:r>
            <a:r>
              <a:rPr lang="en-US" altLang="id-ID" sz="1600">
                <a:solidFill>
                  <a:schemeClr val="bg1"/>
                </a:solidFill>
              </a:rPr>
              <a:t> )</a:t>
            </a:r>
            <a:endParaRPr lang="id-ID" altLang="en-US" sz="1600">
              <a:solidFill>
                <a:schemeClr val="bg1"/>
              </a:solidFill>
            </a:endParaRPr>
          </a:p>
          <a:p>
            <a:pPr algn="just"/>
            <a:r>
              <a:rPr lang="id-ID" altLang="en-US" sz="1600">
                <a:solidFill>
                  <a:schemeClr val="bg1"/>
                </a:solidFill>
              </a:rPr>
              <a:t>tidak/negasi </a:t>
            </a:r>
            <a:r>
              <a:rPr lang="en-US" altLang="id-ID" sz="1600">
                <a:solidFill>
                  <a:schemeClr val="bg1"/>
                </a:solidFill>
              </a:rPr>
              <a:t> (</a:t>
            </a:r>
            <a:r>
              <a:rPr lang="id-ID" altLang="en-US" sz="1600">
                <a:solidFill>
                  <a:schemeClr val="bg1"/>
                </a:solidFill>
              </a:rPr>
              <a:t> !</a:t>
            </a:r>
            <a:r>
              <a:rPr lang="en-US" altLang="id-ID" sz="1600">
                <a:solidFill>
                  <a:schemeClr val="bg1"/>
                </a:solidFill>
              </a:rPr>
              <a:t>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jika  nilai kurang dari atau sama dengan 100 dan lebih dari 79 akan mendapatkan nilai A.</a:t>
            </a:r>
            <a:endParaRPr lang="id-ID" altLang="en-US" sz="1600">
              <a:solidFill>
                <a:schemeClr val="bg1"/>
              </a:solidFill>
            </a:endParaRPr>
          </a:p>
          <a:p>
            <a:pPr algn="just"/>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298450" y="3338195"/>
            <a:ext cx="3514725" cy="1095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Pengendali Alur Program : kondisional</a:t>
              </a:r>
              <a:endParaRPr lang="en-US" alt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4030980"/>
          </a:xfrm>
          <a:prstGeom prst="rect">
            <a:avLst/>
          </a:prstGeom>
          <a:noFill/>
        </p:spPr>
        <p:txBody>
          <a:bodyPr wrap="square" rtlCol="0">
            <a:spAutoFit/>
          </a:bodyPr>
          <a:p>
            <a:pPr algn="just"/>
            <a:r>
              <a:rPr lang="id-ID" altLang="en-US" sz="1600">
                <a:solidFill>
                  <a:schemeClr val="bg1"/>
                </a:solidFill>
              </a:rPr>
              <a:t>kondisional / pengambilan keputusan </a:t>
            </a:r>
            <a:r>
              <a:rPr lang="en-US" altLang="id-ID" sz="1600">
                <a:solidFill>
                  <a:schemeClr val="bg1"/>
                </a:solidFill>
              </a:rPr>
              <a:t>berfungsi untuk </a:t>
            </a:r>
            <a:r>
              <a:rPr lang="id-ID" altLang="en-US" sz="1600">
                <a:solidFill>
                  <a:schemeClr val="bg1"/>
                </a:solidFill>
              </a:rPr>
              <a:t>mengevaluasi kondisi sebelum </a:t>
            </a:r>
            <a:r>
              <a:rPr lang="en-US" altLang="id-ID" sz="1600">
                <a:solidFill>
                  <a:schemeClr val="bg1"/>
                </a:solidFill>
              </a:rPr>
              <a:t>program </a:t>
            </a:r>
            <a:endParaRPr lang="en-US" altLang="id-ID" sz="1600">
              <a:solidFill>
                <a:schemeClr val="bg1"/>
              </a:solidFill>
            </a:endParaRPr>
          </a:p>
          <a:p>
            <a:pPr algn="just"/>
            <a:r>
              <a:rPr lang="id-ID" altLang="en-US" sz="1600">
                <a:solidFill>
                  <a:schemeClr val="bg1"/>
                </a:solidFill>
              </a:rPr>
              <a:t>dieksekusi</a:t>
            </a:r>
            <a:endParaRPr lang="id-ID" altLang="en-US" sz="1600">
              <a:solidFill>
                <a:schemeClr val="bg1"/>
              </a:solidFill>
            </a:endParaRPr>
          </a:p>
          <a:p>
            <a:pPr algn="just"/>
            <a:r>
              <a:rPr lang="en-US" altLang="id-ID" sz="1600">
                <a:solidFill>
                  <a:schemeClr val="bg1"/>
                </a:solidFill>
              </a:rPr>
              <a:t>terdapat beberapa statement  :</a:t>
            </a:r>
            <a:endParaRPr lang="en-US" altLang="id-ID" sz="1600">
              <a:solidFill>
                <a:schemeClr val="bg1"/>
              </a:solidFill>
            </a:endParaRPr>
          </a:p>
          <a:p>
            <a:pPr algn="just"/>
            <a:r>
              <a:rPr lang="en-US" altLang="id-ID" sz="1600">
                <a:solidFill>
                  <a:schemeClr val="bg1"/>
                </a:solidFill>
              </a:rPr>
              <a:t>1. if</a:t>
            </a:r>
            <a:endParaRPr lang="en-US" altLang="id-ID" sz="1600">
              <a:solidFill>
                <a:schemeClr val="bg1"/>
              </a:solidFill>
            </a:endParaRPr>
          </a:p>
          <a:p>
            <a:pPr algn="just"/>
            <a:r>
              <a:rPr lang="en-US" altLang="id-ID" sz="1600">
                <a:solidFill>
                  <a:schemeClr val="bg1"/>
                </a:solidFill>
              </a:rPr>
              <a:t>Pernyataan if terdiri dari ekspresi Boolean yang diikuti oleh satu atau beberapa pernyataan.</a:t>
            </a:r>
            <a:endParaRPr lang="en-US" altLang="id-ID" sz="1600">
              <a:solidFill>
                <a:schemeClr val="bg1"/>
              </a:solidFill>
            </a:endParaRPr>
          </a:p>
          <a:p>
            <a:pPr algn="just"/>
            <a:endParaRPr lang="en-US" altLang="id-ID" sz="1600">
              <a:solidFill>
                <a:schemeClr val="bg1"/>
              </a:solidFill>
            </a:endParaRPr>
          </a:p>
          <a:p>
            <a:pPr algn="just"/>
            <a:r>
              <a:rPr lang="en-US" altLang="id-ID" sz="1600">
                <a:solidFill>
                  <a:schemeClr val="bg1"/>
                </a:solidFill>
              </a:rPr>
              <a:t>2. if else</a:t>
            </a:r>
            <a:endParaRPr lang="en-US" altLang="id-ID" sz="1600">
              <a:solidFill>
                <a:schemeClr val="bg1"/>
              </a:solidFill>
            </a:endParaRPr>
          </a:p>
          <a:p>
            <a:pPr algn="just"/>
            <a:r>
              <a:rPr lang="en-US" altLang="id-ID" sz="1600">
                <a:solidFill>
                  <a:schemeClr val="bg1"/>
                </a:solidFill>
              </a:rPr>
              <a:t>Sebuah if dapat diikuti oleh blok else opsional. Blok else akan dieksekusi jika ekspresi Boolean diuji oleh blok if bernilai false.</a:t>
            </a:r>
            <a:endParaRPr lang="en-US" altLang="id-ID" sz="1600">
              <a:solidFill>
                <a:schemeClr val="bg1"/>
              </a:solidFill>
            </a:endParaRPr>
          </a:p>
          <a:p>
            <a:pPr algn="just"/>
            <a:endParaRPr lang="en-US" altLang="id-ID" sz="1600">
              <a:solidFill>
                <a:schemeClr val="bg1"/>
              </a:solidFill>
            </a:endParaRPr>
          </a:p>
          <a:p>
            <a:pPr algn="just"/>
            <a:r>
              <a:rPr lang="en-US" altLang="id-ID" sz="1600">
                <a:solidFill>
                  <a:schemeClr val="bg1"/>
                </a:solidFill>
              </a:rPr>
              <a:t>3. else if bertingkat</a:t>
            </a:r>
            <a:endParaRPr lang="en-US" altLang="id-ID" sz="1600">
              <a:solidFill>
                <a:schemeClr val="bg1"/>
              </a:solidFill>
            </a:endParaRPr>
          </a:p>
          <a:p>
            <a:pPr algn="just"/>
            <a:r>
              <a:rPr lang="en-US" altLang="id-ID" sz="1600">
                <a:solidFill>
                  <a:schemeClr val="bg1"/>
                </a:solidFill>
              </a:rPr>
              <a:t>Berfungsi untuk mengevaluasi beberapa kondisi </a:t>
            </a:r>
            <a:endParaRPr lang="en-US" altLang="id-ID" sz="1600">
              <a:solidFill>
                <a:schemeClr val="bg1"/>
              </a:solidFill>
            </a:endParaRPr>
          </a:p>
          <a:p>
            <a:pPr algn="just"/>
            <a:endParaRPr lang="en-US" altLang="id-ID" sz="1600">
              <a:solidFill>
                <a:schemeClr val="bg1"/>
              </a:solidFill>
            </a:endParaRPr>
          </a:p>
          <a:p>
            <a:pPr algn="just"/>
            <a:r>
              <a:rPr lang="en-US" altLang="id-ID" sz="1600">
                <a:solidFill>
                  <a:schemeClr val="bg1"/>
                </a:solidFill>
              </a:rPr>
              <a:t>4. switch case</a:t>
            </a:r>
            <a:endParaRPr lang="en-US" altLang="id-ID" sz="1600">
              <a:solidFill>
                <a:schemeClr val="bg1"/>
              </a:solidFill>
            </a:endParaRPr>
          </a:p>
          <a:p>
            <a:pPr algn="just"/>
            <a:r>
              <a:rPr lang="en-US" altLang="id-ID" sz="1600">
                <a:solidFill>
                  <a:schemeClr val="bg1"/>
                </a:solidFill>
              </a:rPr>
              <a:t>Pernyataan switch mengevaluasi ekspresi, mencocokkan suatu nilai dengan klausa kasus, dan menjalankan pernyataan yang terkait dengan kasus tersebut.</a:t>
            </a:r>
            <a:endParaRPr lang="en-US" altLang="id-ID" sz="16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Pengendali Alur Program : kondisional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5281295" cy="1568450"/>
          </a:xfrm>
          <a:prstGeom prst="rect">
            <a:avLst/>
          </a:prstGeom>
          <a:noFill/>
        </p:spPr>
        <p:txBody>
          <a:bodyPr wrap="square" rtlCol="0">
            <a:spAutoFit/>
          </a:bodyPr>
          <a:p>
            <a:pPr algn="just"/>
            <a:r>
              <a:rPr lang="en-US" altLang="id-ID" sz="1600">
                <a:solidFill>
                  <a:schemeClr val="bg1"/>
                </a:solidFill>
              </a:rPr>
              <a:t>Contoh if</a:t>
            </a:r>
            <a:endParaRPr lang="en-US" altLang="id-ID" sz="1600">
              <a:solidFill>
                <a:schemeClr val="bg1"/>
              </a:solidFill>
            </a:endParaRPr>
          </a:p>
          <a:p>
            <a:pPr algn="just"/>
            <a:r>
              <a:rPr lang="en-US" altLang="id-ID" sz="1600">
                <a:solidFill>
                  <a:schemeClr val="bg1"/>
                </a:solidFill>
              </a:rPr>
              <a:t>Buat lah program dengan spesifikasi sebagai berikut :</a:t>
            </a:r>
            <a:endParaRPr lang="en-US" altLang="id-ID" sz="1600">
              <a:solidFill>
                <a:schemeClr val="bg1"/>
              </a:solidFill>
            </a:endParaRPr>
          </a:p>
          <a:p>
            <a:pPr algn="just"/>
            <a:r>
              <a:rPr lang="en-US" altLang="id-ID" sz="1600">
                <a:solidFill>
                  <a:schemeClr val="bg1"/>
                </a:solidFill>
              </a:rPr>
              <a:t>Disediakan sebuah angka,</a:t>
            </a:r>
            <a:endParaRPr lang="en-US" altLang="id-ID" sz="1600">
              <a:solidFill>
                <a:schemeClr val="bg1"/>
              </a:solidFill>
            </a:endParaRPr>
          </a:p>
          <a:p>
            <a:pPr algn="just"/>
            <a:r>
              <a:rPr lang="en-US" altLang="id-ID" sz="1600">
                <a:solidFill>
                  <a:schemeClr val="bg1"/>
                </a:solidFill>
              </a:rPr>
              <a:t>jika angka tersebut ganjil, maka bertambah 1</a:t>
            </a:r>
            <a:endParaRPr lang="en-US" altLang="id-ID" sz="1600">
              <a:solidFill>
                <a:schemeClr val="bg1"/>
              </a:solidFill>
            </a:endParaRPr>
          </a:p>
          <a:p>
            <a:pPr algn="just"/>
            <a:r>
              <a:rPr lang="en-US" altLang="id-ID" sz="1600">
                <a:solidFill>
                  <a:schemeClr val="bg1"/>
                </a:solidFill>
              </a:rPr>
              <a:t>jika angka tersebut genap, makan angka tidak bertambah </a:t>
            </a:r>
            <a:endParaRPr lang="en-US" altLang="id-ID" sz="1600">
              <a:solidFill>
                <a:schemeClr val="bg1"/>
              </a:solidFill>
            </a:endParaRPr>
          </a:p>
        </p:txBody>
      </p:sp>
      <p:pic>
        <p:nvPicPr>
          <p:cNvPr id="3" name="Picture 2"/>
          <p:cNvPicPr>
            <a:picLocks noChangeAspect="1"/>
          </p:cNvPicPr>
          <p:nvPr/>
        </p:nvPicPr>
        <p:blipFill>
          <a:blip r:embed="rId1"/>
          <a:stretch>
            <a:fillRect/>
          </a:stretch>
        </p:blipFill>
        <p:spPr>
          <a:xfrm>
            <a:off x="5820410" y="1047750"/>
            <a:ext cx="2495550" cy="1685925"/>
          </a:xfrm>
          <a:prstGeom prst="rect">
            <a:avLst/>
          </a:prstGeom>
        </p:spPr>
      </p:pic>
      <p:sp>
        <p:nvSpPr>
          <p:cNvPr id="6" name="Text Box 5"/>
          <p:cNvSpPr txBox="1"/>
          <p:nvPr/>
        </p:nvSpPr>
        <p:spPr>
          <a:xfrm>
            <a:off x="3102610" y="2880995"/>
            <a:ext cx="5281295" cy="1322070"/>
          </a:xfrm>
          <a:prstGeom prst="rect">
            <a:avLst/>
          </a:prstGeom>
          <a:noFill/>
        </p:spPr>
        <p:txBody>
          <a:bodyPr wrap="square" rtlCol="0">
            <a:spAutoFit/>
          </a:bodyPr>
          <a:p>
            <a:pPr algn="just"/>
            <a:r>
              <a:rPr lang="en-US" altLang="id-ID" sz="1600">
                <a:solidFill>
                  <a:schemeClr val="bg1"/>
                </a:solidFill>
              </a:rPr>
              <a:t>Pada persoalan diatas terdapat sebuah kondisi jika .... maka ....</a:t>
            </a:r>
            <a:endParaRPr lang="en-US" altLang="id-ID" sz="1600">
              <a:solidFill>
                <a:schemeClr val="bg1"/>
              </a:solidFill>
            </a:endParaRPr>
          </a:p>
          <a:p>
            <a:pPr algn="just"/>
            <a:r>
              <a:rPr lang="en-US" altLang="id-ID" sz="1600">
                <a:solidFill>
                  <a:schemeClr val="bg1"/>
                </a:solidFill>
              </a:rPr>
              <a:t>a modulo 2 = 1 merupakan kondisi untuk bilangan ganjil</a:t>
            </a:r>
            <a:endParaRPr lang="en-US" altLang="id-ID" sz="1600">
              <a:solidFill>
                <a:schemeClr val="bg1"/>
              </a:solidFill>
            </a:endParaRPr>
          </a:p>
          <a:p>
            <a:pPr algn="just"/>
            <a:r>
              <a:rPr lang="en-US" altLang="id-ID" sz="1600">
                <a:solidFill>
                  <a:schemeClr val="bg1"/>
                </a:solidFill>
              </a:rPr>
              <a:t>a++ adalah intruksi untuk increment bilangan</a:t>
            </a:r>
            <a:endParaRPr lang="en-US" altLang="id-ID" sz="1600">
              <a:solidFill>
                <a:schemeClr val="bg1"/>
              </a:solidFill>
            </a:endParaRPr>
          </a:p>
          <a:p>
            <a:pPr algn="just"/>
            <a:endParaRPr lang="en-US" altLang="id-ID" sz="16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Pengendali Alur Program : kondisional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1076325"/>
          </a:xfrm>
          <a:prstGeom prst="rect">
            <a:avLst/>
          </a:prstGeom>
          <a:noFill/>
        </p:spPr>
        <p:txBody>
          <a:bodyPr wrap="square" rtlCol="0">
            <a:spAutoFit/>
          </a:bodyPr>
          <a:p>
            <a:pPr algn="just"/>
            <a:r>
              <a:rPr lang="en-US" altLang="id-ID" sz="1600">
                <a:solidFill>
                  <a:schemeClr val="bg1"/>
                </a:solidFill>
              </a:rPr>
              <a:t>contoh if ... else ...</a:t>
            </a:r>
            <a:endParaRPr lang="en-US" altLang="id-ID" sz="1600">
              <a:solidFill>
                <a:schemeClr val="bg1"/>
              </a:solidFill>
            </a:endParaRPr>
          </a:p>
          <a:p>
            <a:pPr algn="just"/>
            <a:r>
              <a:rPr lang="en-US" altLang="id-ID" sz="1600">
                <a:solidFill>
                  <a:schemeClr val="bg1"/>
                </a:solidFill>
              </a:rPr>
              <a:t>buat program dengan spesifikasi sebagai berikut :</a:t>
            </a:r>
            <a:endParaRPr lang="en-US" altLang="id-ID" sz="1600">
              <a:solidFill>
                <a:schemeClr val="bg1"/>
              </a:solidFill>
            </a:endParaRPr>
          </a:p>
          <a:p>
            <a:pPr algn="just"/>
            <a:r>
              <a:rPr lang="en-US" altLang="id-ID" sz="1600">
                <a:solidFill>
                  <a:schemeClr val="bg1"/>
                </a:solidFill>
              </a:rPr>
              <a:t>jika nilai ujian lebih dari atau sama dengan 60 maka menampilkan “Siswa Lulus”</a:t>
            </a:r>
            <a:endParaRPr lang="en-US" altLang="id-ID" sz="1600">
              <a:solidFill>
                <a:schemeClr val="bg1"/>
              </a:solidFill>
            </a:endParaRPr>
          </a:p>
          <a:p>
            <a:pPr algn="just"/>
            <a:r>
              <a:rPr lang="en-US" altLang="id-ID" sz="1600">
                <a:solidFill>
                  <a:schemeClr val="bg1"/>
                </a:solidFill>
              </a:rPr>
              <a:t>jika tidak maka siswa “Siswa harus mengulang”</a:t>
            </a:r>
            <a:endParaRPr lang="en-US" altLang="id-ID" sz="1600">
              <a:solidFill>
                <a:schemeClr val="bg1"/>
              </a:solidFill>
            </a:endParaRPr>
          </a:p>
        </p:txBody>
      </p:sp>
      <p:pic>
        <p:nvPicPr>
          <p:cNvPr id="11" name="Picture 10"/>
          <p:cNvPicPr>
            <a:picLocks noChangeAspect="1"/>
          </p:cNvPicPr>
          <p:nvPr/>
        </p:nvPicPr>
        <p:blipFill>
          <a:blip r:embed="rId1"/>
          <a:stretch>
            <a:fillRect/>
          </a:stretch>
        </p:blipFill>
        <p:spPr>
          <a:xfrm>
            <a:off x="271780" y="2196465"/>
            <a:ext cx="3638550" cy="18097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Pengendali Alur Program : kondisional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1568450"/>
          </a:xfrm>
          <a:prstGeom prst="rect">
            <a:avLst/>
          </a:prstGeom>
          <a:noFill/>
        </p:spPr>
        <p:txBody>
          <a:bodyPr wrap="square" rtlCol="0">
            <a:spAutoFit/>
          </a:bodyPr>
          <a:p>
            <a:pPr algn="just"/>
            <a:r>
              <a:rPr lang="en-US" altLang="id-ID" sz="1600">
                <a:solidFill>
                  <a:schemeClr val="bg1"/>
                </a:solidFill>
              </a:rPr>
              <a:t>contoh else if bertingkat.</a:t>
            </a:r>
            <a:endParaRPr lang="en-US" altLang="id-ID" sz="1600">
              <a:solidFill>
                <a:schemeClr val="bg1"/>
              </a:solidFill>
            </a:endParaRPr>
          </a:p>
          <a:p>
            <a:pPr algn="just"/>
            <a:r>
              <a:rPr lang="en-US" altLang="id-ID" sz="1600">
                <a:solidFill>
                  <a:schemeClr val="bg1"/>
                </a:solidFill>
              </a:rPr>
              <a:t>Buat program dengan spesifikasi sebagai berikut :</a:t>
            </a:r>
            <a:endParaRPr lang="en-US" altLang="id-ID" sz="1600">
              <a:solidFill>
                <a:schemeClr val="bg1"/>
              </a:solidFill>
            </a:endParaRPr>
          </a:p>
          <a:p>
            <a:pPr algn="just"/>
            <a:r>
              <a:rPr lang="en-US" altLang="id-ID" sz="1600">
                <a:solidFill>
                  <a:schemeClr val="bg1"/>
                </a:solidFill>
              </a:rPr>
              <a:t>jika nilai 80 hingga 100 maka nilai A</a:t>
            </a:r>
            <a:endParaRPr lang="en-US" altLang="id-ID" sz="1600">
              <a:solidFill>
                <a:schemeClr val="bg1"/>
              </a:solidFill>
            </a:endParaRPr>
          </a:p>
          <a:p>
            <a:pPr algn="just"/>
            <a:r>
              <a:rPr lang="en-US" altLang="id-ID" sz="1600">
                <a:solidFill>
                  <a:schemeClr val="bg1"/>
                </a:solidFill>
              </a:rPr>
              <a:t>jika nilai 70 hingga 79 maka nilai B</a:t>
            </a:r>
            <a:endParaRPr lang="en-US" altLang="id-ID" sz="1600">
              <a:solidFill>
                <a:schemeClr val="bg1"/>
              </a:solidFill>
            </a:endParaRPr>
          </a:p>
          <a:p>
            <a:pPr algn="just"/>
            <a:r>
              <a:rPr lang="en-US" altLang="id-ID" sz="1600">
                <a:solidFill>
                  <a:schemeClr val="bg1"/>
                </a:solidFill>
              </a:rPr>
              <a:t>jika nilai 60 hingga 69 maka nilai C</a:t>
            </a:r>
            <a:endParaRPr lang="en-US" altLang="id-ID" sz="1600">
              <a:solidFill>
                <a:schemeClr val="bg1"/>
              </a:solidFill>
            </a:endParaRPr>
          </a:p>
          <a:p>
            <a:pPr algn="just"/>
            <a:r>
              <a:rPr lang="en-US" altLang="id-ID" sz="1600">
                <a:solidFill>
                  <a:schemeClr val="bg1"/>
                </a:solidFill>
              </a:rPr>
              <a:t>jika nilai kurang dari 60 maka tidak lulus.</a:t>
            </a:r>
            <a:endParaRPr lang="en-US" altLang="id-ID" sz="1600">
              <a:solidFill>
                <a:schemeClr val="bg1"/>
              </a:solidFill>
            </a:endParaRPr>
          </a:p>
        </p:txBody>
      </p:sp>
      <p:pic>
        <p:nvPicPr>
          <p:cNvPr id="3" name="Picture 2"/>
          <p:cNvPicPr>
            <a:picLocks noChangeAspect="1"/>
          </p:cNvPicPr>
          <p:nvPr/>
        </p:nvPicPr>
        <p:blipFill>
          <a:blip r:embed="rId1"/>
          <a:stretch>
            <a:fillRect/>
          </a:stretch>
        </p:blipFill>
        <p:spPr>
          <a:xfrm>
            <a:off x="246380" y="2487295"/>
            <a:ext cx="4638675" cy="2409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Tipe data dan variabel lanjutan</a:t>
            </a:r>
            <a:endParaRPr lang="id-ID" altLang="en-US">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Operator</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Pengendali alur program lanjutan</a:t>
            </a:r>
            <a:endPar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fungsi lanjutan</a:t>
            </a:r>
            <a:endPar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Error dan exception handling</a:t>
            </a:r>
            <a:endPar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Pengendali Alur Program : kondisional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3865245" cy="3784600"/>
          </a:xfrm>
          <a:prstGeom prst="rect">
            <a:avLst/>
          </a:prstGeom>
          <a:noFill/>
        </p:spPr>
        <p:txBody>
          <a:bodyPr wrap="square" rtlCol="0">
            <a:spAutoFit/>
          </a:bodyPr>
          <a:p>
            <a:pPr algn="just"/>
            <a:r>
              <a:rPr lang="en-US" altLang="id-ID" sz="1600">
                <a:solidFill>
                  <a:schemeClr val="bg1"/>
                </a:solidFill>
              </a:rPr>
              <a:t>contoh swich</a:t>
            </a:r>
            <a:endParaRPr lang="en-US" altLang="id-ID" sz="1600">
              <a:solidFill>
                <a:schemeClr val="bg1"/>
              </a:solidFill>
            </a:endParaRPr>
          </a:p>
          <a:p>
            <a:pPr algn="just"/>
            <a:r>
              <a:rPr lang="en-US" altLang="id-ID" sz="1600">
                <a:solidFill>
                  <a:schemeClr val="bg1"/>
                </a:solidFill>
              </a:rPr>
              <a:t>Buatlah program untuk mendefinisikan nilai sebagai berikut :</a:t>
            </a:r>
            <a:endParaRPr lang="en-US" altLang="id-ID" sz="1600">
              <a:solidFill>
                <a:schemeClr val="bg1"/>
              </a:solidFill>
            </a:endParaRPr>
          </a:p>
          <a:p>
            <a:pPr algn="just"/>
            <a:r>
              <a:rPr lang="en-US" altLang="id-ID" sz="1600">
                <a:solidFill>
                  <a:schemeClr val="bg1"/>
                </a:solidFill>
              </a:rPr>
              <a:t>A = Excellent</a:t>
            </a:r>
            <a:endParaRPr lang="en-US" altLang="id-ID" sz="1600">
              <a:solidFill>
                <a:schemeClr val="bg1"/>
              </a:solidFill>
            </a:endParaRPr>
          </a:p>
          <a:p>
            <a:pPr algn="just"/>
            <a:r>
              <a:rPr lang="en-US" altLang="id-ID" sz="1600">
                <a:solidFill>
                  <a:schemeClr val="bg1"/>
                </a:solidFill>
              </a:rPr>
              <a:t>B = Good</a:t>
            </a:r>
            <a:endParaRPr lang="en-US" altLang="id-ID" sz="1600">
              <a:solidFill>
                <a:schemeClr val="bg1"/>
              </a:solidFill>
            </a:endParaRPr>
          </a:p>
          <a:p>
            <a:pPr algn="just"/>
            <a:r>
              <a:rPr lang="en-US" altLang="id-ID" sz="1600">
                <a:solidFill>
                  <a:schemeClr val="bg1"/>
                </a:solidFill>
              </a:rPr>
              <a:t>C = Fair</a:t>
            </a:r>
            <a:endParaRPr lang="en-US" altLang="id-ID" sz="1600">
              <a:solidFill>
                <a:schemeClr val="bg1"/>
              </a:solidFill>
            </a:endParaRPr>
          </a:p>
          <a:p>
            <a:pPr algn="just"/>
            <a:r>
              <a:rPr lang="en-US" altLang="id-ID" sz="1600">
                <a:solidFill>
                  <a:schemeClr val="bg1"/>
                </a:solidFill>
              </a:rPr>
              <a:t>D = Poor</a:t>
            </a:r>
            <a:endParaRPr lang="en-US" altLang="id-ID" sz="1600">
              <a:solidFill>
                <a:schemeClr val="bg1"/>
              </a:solidFill>
            </a:endParaRPr>
          </a:p>
          <a:p>
            <a:pPr algn="just"/>
            <a:r>
              <a:rPr lang="en-US" altLang="id-ID" sz="1600">
                <a:solidFill>
                  <a:schemeClr val="bg1"/>
                </a:solidFill>
              </a:rPr>
              <a:t>jika nilai yang tidak terdapat pada defenisi diatas makan tidak valid</a:t>
            </a:r>
            <a:endParaRPr lang="en-US" altLang="id-ID" sz="1600">
              <a:solidFill>
                <a:schemeClr val="bg1"/>
              </a:solidFill>
            </a:endParaRPr>
          </a:p>
          <a:p>
            <a:pPr algn="just"/>
            <a:endParaRPr lang="en-US" altLang="id-ID" sz="1600">
              <a:solidFill>
                <a:schemeClr val="bg1"/>
              </a:solidFill>
            </a:endParaRPr>
          </a:p>
          <a:p>
            <a:pPr algn="just"/>
            <a:r>
              <a:rPr lang="en-US" altLang="id-ID" sz="1600">
                <a:solidFill>
                  <a:schemeClr val="bg1"/>
                </a:solidFill>
              </a:rPr>
              <a:t>dapat dilihat pada program disamping</a:t>
            </a:r>
            <a:endParaRPr lang="en-US" altLang="id-ID" sz="1600">
              <a:solidFill>
                <a:schemeClr val="bg1"/>
              </a:solidFill>
            </a:endParaRPr>
          </a:p>
          <a:p>
            <a:pPr algn="just"/>
            <a:r>
              <a:rPr lang="en-US" altLang="id-ID" sz="1600">
                <a:solidFill>
                  <a:schemeClr val="bg1"/>
                </a:solidFill>
              </a:rPr>
              <a:t>nilai dari variabel grade dicocokkan dengan kondisi</a:t>
            </a:r>
            <a:endParaRPr lang="en-US" altLang="id-ID" sz="1600">
              <a:solidFill>
                <a:schemeClr val="bg1"/>
              </a:solidFill>
            </a:endParaRPr>
          </a:p>
          <a:p>
            <a:pPr algn="just"/>
            <a:endParaRPr lang="en-US" altLang="id-ID" sz="1600">
              <a:solidFill>
                <a:schemeClr val="bg1"/>
              </a:solidFill>
            </a:endParaRPr>
          </a:p>
          <a:p>
            <a:pPr algn="just"/>
            <a:endParaRPr lang="en-US" altLang="id-ID" sz="1600">
              <a:solidFill>
                <a:schemeClr val="bg1"/>
              </a:solidFill>
            </a:endParaRPr>
          </a:p>
        </p:txBody>
      </p:sp>
      <p:pic>
        <p:nvPicPr>
          <p:cNvPr id="3" name="Picture 2"/>
          <p:cNvPicPr>
            <a:picLocks noChangeAspect="1"/>
          </p:cNvPicPr>
          <p:nvPr/>
        </p:nvPicPr>
        <p:blipFill>
          <a:blip r:embed="rId1"/>
          <a:stretch>
            <a:fillRect/>
          </a:stretch>
        </p:blipFill>
        <p:spPr>
          <a:xfrm>
            <a:off x="4339590" y="918845"/>
            <a:ext cx="2578735" cy="40405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Pengendali Alur Program : </a:t>
              </a:r>
              <a:r>
                <a:rPr lang="id-ID" altLang="en-US" b="1">
                  <a:solidFill>
                    <a:srgbClr val="0C0C0C"/>
                  </a:solidFill>
                  <a:sym typeface="Arial" panose="020B0604020202020204"/>
                </a:rPr>
                <a:t>perulangan / looping</a:t>
              </a:r>
              <a:endParaRPr lang="id-ID" altLang="en-US"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5202555" cy="2799715"/>
          </a:xfrm>
          <a:prstGeom prst="rect">
            <a:avLst/>
          </a:prstGeom>
          <a:noFill/>
        </p:spPr>
        <p:txBody>
          <a:bodyPr wrap="square" rtlCol="0">
            <a:spAutoFit/>
          </a:bodyPr>
          <a:p>
            <a:pPr algn="just"/>
            <a:r>
              <a:rPr lang="id-ID" altLang="en-US" sz="1600">
                <a:solidFill>
                  <a:schemeClr val="bg1"/>
                </a:solidFill>
              </a:rPr>
              <a:t>Perulangan merupakan sekumpulan instruksi yang harus diulang. Dalam konteks loop, pengulangan disebut sebagai iterasi.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Looping terbagi menjadi 2 :</a:t>
            </a:r>
            <a:endParaRPr lang="id-ID" altLang="en-US" sz="1600">
              <a:solidFill>
                <a:schemeClr val="bg1"/>
              </a:solidFill>
            </a:endParaRPr>
          </a:p>
          <a:p>
            <a:pPr algn="just"/>
            <a:r>
              <a:rPr lang="id-ID" altLang="en-US" sz="1600">
                <a:solidFill>
                  <a:schemeClr val="bg1"/>
                </a:solidFill>
              </a:rPr>
              <a:t>1. Definite Loop  : for</a:t>
            </a:r>
            <a:endParaRPr lang="id-ID" altLang="en-US" sz="1600">
              <a:solidFill>
                <a:schemeClr val="bg1"/>
              </a:solidFill>
            </a:endParaRPr>
          </a:p>
          <a:p>
            <a:pPr algn="just"/>
            <a:r>
              <a:rPr lang="id-ID" altLang="en-US" sz="1600">
                <a:solidFill>
                  <a:schemeClr val="bg1"/>
                </a:solidFill>
              </a:rPr>
              <a:t>2. Indefinite Loop : while dan do while</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For Loop </a:t>
            </a:r>
            <a:endParaRPr lang="id-ID" altLang="en-US" sz="1600">
              <a:solidFill>
                <a:schemeClr val="bg1"/>
              </a:solidFill>
            </a:endParaRPr>
          </a:p>
          <a:p>
            <a:pPr algn="just"/>
            <a:r>
              <a:rPr lang="id-ID" altLang="en-US" sz="1600">
                <a:solidFill>
                  <a:schemeClr val="bg1"/>
                </a:solidFill>
              </a:rPr>
              <a:t>Dalam bahasa dart, for loop dapat implementasikan dengan 2 cara yaitu for dan for in</a:t>
            </a:r>
            <a:endParaRPr lang="id-ID" altLang="en-US" sz="16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Pengendali Alur Program : </a:t>
              </a:r>
              <a:r>
                <a:rPr lang="id-ID" altLang="en-US" b="1">
                  <a:solidFill>
                    <a:srgbClr val="0C0C0C"/>
                  </a:solidFill>
                  <a:sym typeface="Arial" panose="020B0604020202020204"/>
                </a:rPr>
                <a:t>for in </a:t>
              </a:r>
              <a:endParaRPr lang="id-ID" altLang="en-US"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6414770" cy="1814830"/>
          </a:xfrm>
          <a:prstGeom prst="rect">
            <a:avLst/>
          </a:prstGeom>
          <a:noFill/>
        </p:spPr>
        <p:txBody>
          <a:bodyPr wrap="square" rtlCol="0">
            <a:spAutoFit/>
          </a:bodyPr>
          <a:p>
            <a:pPr algn="just"/>
            <a:r>
              <a:rPr lang="id-ID" altLang="en-US" sz="1600">
                <a:solidFill>
                  <a:schemeClr val="bg1"/>
                </a:solidFill>
              </a:rPr>
              <a:t>Berikut ini adalah syntax for loop</a:t>
            </a:r>
            <a:endParaRPr lang="id-ID" altLang="en-US" sz="1600">
              <a:solidFill>
                <a:schemeClr val="bg1"/>
              </a:solidFill>
            </a:endParaRPr>
          </a:p>
          <a:p>
            <a:pPr algn="just"/>
            <a:r>
              <a:rPr lang="id-ID" altLang="en-US" sz="1600">
                <a:solidFill>
                  <a:schemeClr val="bg1"/>
                </a:solidFill>
              </a:rPr>
              <a:t>for (initial_nilai_awal; kondisi_berhenti; step/increment) { </a:t>
            </a:r>
            <a:endParaRPr lang="id-ID" altLang="en-US" sz="1600">
              <a:solidFill>
                <a:schemeClr val="bg1"/>
              </a:solidFill>
            </a:endParaRPr>
          </a:p>
          <a:p>
            <a:pPr algn="just"/>
            <a:r>
              <a:rPr lang="id-ID" altLang="en-US" sz="1600">
                <a:solidFill>
                  <a:schemeClr val="bg1"/>
                </a:solidFill>
              </a:rPr>
              <a:t>   //intruksi</a:t>
            </a:r>
            <a:endParaRPr lang="id-ID" altLang="en-US" sz="1600">
              <a:solidFill>
                <a:schemeClr val="bg1"/>
              </a:solidFill>
            </a:endParaRPr>
          </a:p>
          <a:p>
            <a:pPr algn="just"/>
            <a:r>
              <a:rPr lang="id-ID" altLang="en-US" sz="1600">
                <a:solidFill>
                  <a:schemeClr val="bg1"/>
                </a:solidFill>
              </a:rPr>
              <a:t>}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Buat lah program untuk mencetak 10 angka positif pertama.    </a:t>
            </a:r>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175260" y="2733675"/>
            <a:ext cx="3562350" cy="933450"/>
          </a:xfrm>
          <a:prstGeom prst="rect">
            <a:avLst/>
          </a:prstGeom>
        </p:spPr>
      </p:pic>
      <p:pic>
        <p:nvPicPr>
          <p:cNvPr id="6" name="Picture 5"/>
          <p:cNvPicPr>
            <a:picLocks noChangeAspect="1"/>
          </p:cNvPicPr>
          <p:nvPr/>
        </p:nvPicPr>
        <p:blipFill>
          <a:blip r:embed="rId2"/>
          <a:stretch>
            <a:fillRect/>
          </a:stretch>
        </p:blipFill>
        <p:spPr>
          <a:xfrm>
            <a:off x="4148455" y="2733675"/>
            <a:ext cx="2047875" cy="1752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Pengendali Alur Program : </a:t>
              </a:r>
              <a:r>
                <a:rPr lang="id-ID" altLang="en-US" b="1">
                  <a:solidFill>
                    <a:srgbClr val="0C0C0C"/>
                  </a:solidFill>
                  <a:sym typeface="Arial" panose="020B0604020202020204"/>
                </a:rPr>
                <a:t>for</a:t>
              </a:r>
              <a:endParaRPr lang="id-ID" altLang="en-US"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6414770" cy="3046095"/>
          </a:xfrm>
          <a:prstGeom prst="rect">
            <a:avLst/>
          </a:prstGeom>
          <a:noFill/>
        </p:spPr>
        <p:txBody>
          <a:bodyPr wrap="square" rtlCol="0">
            <a:spAutoFit/>
          </a:bodyPr>
          <a:p>
            <a:pPr algn="just"/>
            <a:r>
              <a:rPr lang="id-ID" altLang="en-US" sz="1600">
                <a:solidFill>
                  <a:schemeClr val="bg1"/>
                </a:solidFill>
              </a:rPr>
              <a:t>Loop for in dapat digunakan untuk memproses perulangan pada sebuah object.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adalah systax for in</a:t>
            </a:r>
            <a:endParaRPr lang="id-ID" altLang="en-US" sz="1600">
              <a:solidFill>
                <a:schemeClr val="bg1"/>
              </a:solidFill>
            </a:endParaRPr>
          </a:p>
          <a:p>
            <a:pPr algn="just"/>
            <a:r>
              <a:rPr lang="id-ID" altLang="en-US" sz="1600">
                <a:solidFill>
                  <a:schemeClr val="bg1"/>
                </a:solidFill>
              </a:rPr>
              <a:t>for (nama_variabel in objek){  </a:t>
            </a:r>
            <a:endParaRPr lang="id-ID" altLang="en-US" sz="1600">
              <a:solidFill>
                <a:schemeClr val="bg1"/>
              </a:solidFill>
            </a:endParaRPr>
          </a:p>
          <a:p>
            <a:pPr algn="just"/>
            <a:r>
              <a:rPr lang="id-ID" altLang="en-US" sz="1600">
                <a:solidFill>
                  <a:schemeClr val="bg1"/>
                </a:solidFill>
              </a:rPr>
              <a:t>   //instruksi</a:t>
            </a:r>
            <a:endParaRPr lang="id-ID" altLang="en-US" sz="1600">
              <a:solidFill>
                <a:schemeClr val="bg1"/>
              </a:solidFill>
            </a:endParaRPr>
          </a:p>
          <a:p>
            <a:pPr algn="just"/>
            <a:r>
              <a:rPr lang="id-ID" altLang="en-US" sz="1600">
                <a:solidFill>
                  <a:schemeClr val="bg1"/>
                </a:solidFill>
              </a:rPr>
              <a: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Buatlah program yang dapat menjumlah seluruh angka pada list sebagai berikut : [1, 2, 3, 4, 5]</a:t>
            </a:r>
            <a:endParaRPr lang="id-ID" altLang="en-US" sz="1600">
              <a:solidFill>
                <a:schemeClr val="bg1"/>
              </a:solidFill>
            </a:endParaRPr>
          </a:p>
          <a:p>
            <a:pPr algn="just"/>
            <a:r>
              <a:rPr lang="id-ID" altLang="en-US" sz="1600">
                <a:solidFill>
                  <a:schemeClr val="bg1"/>
                </a:solidFill>
              </a:rPr>
              <a:t>  </a:t>
            </a:r>
            <a:endParaRPr lang="id-ID" altLang="en-US" sz="1600">
              <a:solidFill>
                <a:schemeClr val="bg1"/>
              </a:solidFill>
            </a:endParaRPr>
          </a:p>
        </p:txBody>
      </p:sp>
      <p:pic>
        <p:nvPicPr>
          <p:cNvPr id="8" name="Picture 7"/>
          <p:cNvPicPr>
            <a:picLocks noChangeAspect="1"/>
          </p:cNvPicPr>
          <p:nvPr/>
        </p:nvPicPr>
        <p:blipFill>
          <a:blip r:embed="rId1"/>
          <a:stretch>
            <a:fillRect/>
          </a:stretch>
        </p:blipFill>
        <p:spPr>
          <a:xfrm>
            <a:off x="3060065" y="3451860"/>
            <a:ext cx="3295650" cy="14573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Pengendali Alur Program : </a:t>
              </a:r>
              <a:r>
                <a:rPr lang="id-ID" altLang="en-US" b="1">
                  <a:solidFill>
                    <a:srgbClr val="0C0C0C"/>
                  </a:solidFill>
                  <a:sym typeface="Arial" panose="020B0604020202020204"/>
                </a:rPr>
                <a:t>while loop </a:t>
              </a:r>
              <a:endParaRPr lang="id-ID" altLang="en-US"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377430" cy="2553335"/>
          </a:xfrm>
          <a:prstGeom prst="rect">
            <a:avLst/>
          </a:prstGeom>
          <a:noFill/>
        </p:spPr>
        <p:txBody>
          <a:bodyPr wrap="square" rtlCol="0">
            <a:spAutoFit/>
          </a:bodyPr>
          <a:p>
            <a:pPr algn="just"/>
            <a:r>
              <a:rPr lang="id-ID" altLang="en-US" sz="1600">
                <a:solidFill>
                  <a:schemeClr val="bg1"/>
                </a:solidFill>
              </a:rPr>
              <a:t>syntax :</a:t>
            </a:r>
            <a:endParaRPr lang="id-ID" altLang="en-US" sz="1600">
              <a:solidFill>
                <a:schemeClr val="bg1"/>
              </a:solidFill>
            </a:endParaRPr>
          </a:p>
          <a:p>
            <a:pPr algn="just"/>
            <a:r>
              <a:rPr lang="id-ID" altLang="en-US" sz="1600">
                <a:solidFill>
                  <a:schemeClr val="bg1"/>
                </a:solidFill>
              </a:rPr>
              <a:t>while (kondisi) {</a:t>
            </a:r>
            <a:endParaRPr lang="id-ID" altLang="en-US" sz="1600">
              <a:solidFill>
                <a:schemeClr val="bg1"/>
              </a:solidFill>
            </a:endParaRPr>
          </a:p>
          <a:p>
            <a:pPr algn="just"/>
            <a:r>
              <a:rPr lang="id-ID" altLang="en-US" sz="1600">
                <a:solidFill>
                  <a:schemeClr val="bg1"/>
                </a:solidFill>
              </a:rPr>
              <a:t>   //intruksi dijalankan jika kondisi bernilai true </a:t>
            </a:r>
            <a:endParaRPr lang="id-ID" altLang="en-US" sz="1600">
              <a:solidFill>
                <a:schemeClr val="bg1"/>
              </a:solidFill>
            </a:endParaRPr>
          </a:p>
          <a:p>
            <a:pPr algn="just"/>
            <a:r>
              <a:rPr lang="id-ID" altLang="en-US" sz="1600">
                <a:solidFill>
                  <a:schemeClr val="bg1"/>
                </a:solidFill>
              </a:rPr>
              <a: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Buatlah program untuk menghitung faktorial (!), contoh 5! = 5.4.3.2.1 = 120 dan 0! = 1;</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 </a:t>
            </a:r>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968375" y="2733040"/>
            <a:ext cx="2724150" cy="17811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Pengendali Alur Program : </a:t>
              </a:r>
              <a:r>
                <a:rPr lang="id-ID" altLang="en-US" b="1">
                  <a:solidFill>
                    <a:srgbClr val="0C0C0C"/>
                  </a:solidFill>
                  <a:sym typeface="Arial" panose="020B0604020202020204"/>
                </a:rPr>
                <a:t>do while</a:t>
              </a:r>
              <a:r>
                <a:rPr lang="id-ID" altLang="en-US" b="1">
                  <a:solidFill>
                    <a:srgbClr val="0C0C0C"/>
                  </a:solidFill>
                  <a:sym typeface="Arial" panose="020B0604020202020204"/>
                </a:rPr>
                <a:t> </a:t>
              </a:r>
              <a:endParaRPr lang="id-ID" altLang="en-US"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377430" cy="2799715"/>
          </a:xfrm>
          <a:prstGeom prst="rect">
            <a:avLst/>
          </a:prstGeom>
          <a:noFill/>
        </p:spPr>
        <p:txBody>
          <a:bodyPr wrap="square" rtlCol="0">
            <a:spAutoFit/>
          </a:bodyPr>
          <a:p>
            <a:pPr algn="just"/>
            <a:r>
              <a:rPr lang="id-ID" altLang="en-US" sz="1600">
                <a:solidFill>
                  <a:schemeClr val="bg1"/>
                </a:solidFill>
              </a:rPr>
              <a:t>do while mirip seperti while loop, namun kondisi untuk melakukan interasi dilakukan untuk iterasi selanjutnya. Dengan kata lain, do while pasti akan melakukan iterasi setidaknya 1 kali.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a:t>
            </a:r>
            <a:endParaRPr lang="id-ID" altLang="en-US" sz="1600">
              <a:solidFill>
                <a:schemeClr val="bg1"/>
              </a:solidFill>
            </a:endParaRPr>
          </a:p>
          <a:p>
            <a:pPr algn="just"/>
            <a:r>
              <a:rPr lang="id-ID" altLang="en-US" sz="1600">
                <a:solidFill>
                  <a:schemeClr val="bg1"/>
                </a:solidFill>
              </a:rPr>
              <a:t>do {  </a:t>
            </a:r>
            <a:endParaRPr lang="id-ID" altLang="en-US" sz="1600">
              <a:solidFill>
                <a:schemeClr val="bg1"/>
              </a:solidFill>
            </a:endParaRPr>
          </a:p>
          <a:p>
            <a:pPr algn="just"/>
            <a:r>
              <a:rPr lang="id-ID" altLang="en-US" sz="1600">
                <a:solidFill>
                  <a:schemeClr val="bg1"/>
                </a:solidFill>
              </a:rPr>
              <a:t>   //intruksi</a:t>
            </a:r>
            <a:endParaRPr lang="id-ID" altLang="en-US" sz="1600">
              <a:solidFill>
                <a:schemeClr val="bg1"/>
              </a:solidFill>
            </a:endParaRPr>
          </a:p>
          <a:p>
            <a:pPr algn="just"/>
            <a:r>
              <a:rPr lang="id-ID" altLang="en-US" sz="1600">
                <a:solidFill>
                  <a:schemeClr val="bg1"/>
                </a:solidFill>
              </a:rPr>
              <a:t>} while (kondisi);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buat lah program yang menampilkan 1 sampai 10 tapi di-reverse.</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96545" y="3718560"/>
            <a:ext cx="2114550" cy="1276350"/>
          </a:xfrm>
          <a:prstGeom prst="rect">
            <a:avLst/>
          </a:prstGeom>
        </p:spPr>
      </p:pic>
      <p:pic>
        <p:nvPicPr>
          <p:cNvPr id="6" name="Picture 5"/>
          <p:cNvPicPr>
            <a:picLocks noChangeAspect="1"/>
          </p:cNvPicPr>
          <p:nvPr/>
        </p:nvPicPr>
        <p:blipFill>
          <a:blip r:embed="rId2"/>
          <a:stretch>
            <a:fillRect/>
          </a:stretch>
        </p:blipFill>
        <p:spPr>
          <a:xfrm>
            <a:off x="2666365" y="3677920"/>
            <a:ext cx="2768600" cy="13169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63830" y="261620"/>
            <a:ext cx="8895080" cy="4331970"/>
            <a:chOff x="276" y="412"/>
            <a:chExt cx="14008" cy="6822"/>
          </a:xfrm>
        </p:grpSpPr>
        <p:sp>
          <p:nvSpPr>
            <p:cNvPr id="139" name="Google Shape;139;p27"/>
            <p:cNvSpPr/>
            <p:nvPr/>
          </p:nvSpPr>
          <p:spPr>
            <a:xfrm>
              <a:off x="276" y="1081"/>
              <a:ext cx="14008"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fungsi : parameter</a:t>
              </a:r>
              <a:endParaRPr lang="en-US" alt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2306955"/>
          </a:xfrm>
          <a:prstGeom prst="rect">
            <a:avLst/>
          </a:prstGeom>
          <a:noFill/>
        </p:spPr>
        <p:txBody>
          <a:bodyPr wrap="square" rtlCol="0">
            <a:spAutoFit/>
          </a:bodyPr>
          <a:p>
            <a:pPr algn="just"/>
            <a:r>
              <a:rPr lang="en-US" altLang="id-ID" sz="1600">
                <a:solidFill>
                  <a:schemeClr val="bg1"/>
                </a:solidFill>
              </a:rPr>
              <a:t>Pada materi sebelum, telah dibahas sekilat mengenai fungsi.</a:t>
            </a:r>
            <a:endParaRPr lang="en-US" altLang="id-ID" sz="1600">
              <a:solidFill>
                <a:schemeClr val="bg1"/>
              </a:solidFill>
            </a:endParaRPr>
          </a:p>
          <a:p>
            <a:pPr algn="just"/>
            <a:r>
              <a:rPr lang="en-US" altLang="id-ID" sz="1600">
                <a:solidFill>
                  <a:schemeClr val="bg1"/>
                </a:solidFill>
              </a:rPr>
              <a:t>Fungsi dapat memiliki parameter atau input baik itu sebanyak 1, 2, 3, dst atau tidak sama sekali.</a:t>
            </a:r>
            <a:endParaRPr lang="en-US" altLang="id-ID" sz="1600">
              <a:solidFill>
                <a:schemeClr val="bg1"/>
              </a:solidFill>
            </a:endParaRPr>
          </a:p>
          <a:p>
            <a:pPr algn="just"/>
            <a:endParaRPr lang="en-US" altLang="id-ID" sz="1600">
              <a:solidFill>
                <a:schemeClr val="bg1"/>
              </a:solidFill>
            </a:endParaRPr>
          </a:p>
          <a:p>
            <a:pPr algn="just"/>
            <a:r>
              <a:rPr lang="en-US" altLang="id-ID" sz="1600">
                <a:solidFill>
                  <a:schemeClr val="bg1"/>
                </a:solidFill>
              </a:rPr>
              <a:t>syntax :</a:t>
            </a:r>
            <a:endParaRPr lang="en-US" altLang="id-ID" sz="1600">
              <a:solidFill>
                <a:schemeClr val="bg1"/>
              </a:solidFill>
            </a:endParaRPr>
          </a:p>
          <a:p>
            <a:pPr algn="just"/>
            <a:r>
              <a:rPr lang="en-US" altLang="id-ID" sz="1600">
                <a:solidFill>
                  <a:schemeClr val="bg1"/>
                </a:solidFill>
              </a:rPr>
              <a:t>nama_fungsi(tipe_data param1, tipe_data param_2, dst) { </a:t>
            </a:r>
            <a:endParaRPr lang="en-US" altLang="id-ID" sz="1600">
              <a:solidFill>
                <a:schemeClr val="bg1"/>
              </a:solidFill>
            </a:endParaRPr>
          </a:p>
          <a:p>
            <a:pPr algn="just"/>
            <a:r>
              <a:rPr lang="en-US" altLang="id-ID" sz="1600">
                <a:solidFill>
                  <a:schemeClr val="bg1"/>
                </a:solidFill>
              </a:rPr>
              <a:t>   //intruksi program </a:t>
            </a:r>
            <a:endParaRPr lang="en-US" altLang="id-ID" sz="1600">
              <a:solidFill>
                <a:schemeClr val="bg1"/>
              </a:solidFill>
            </a:endParaRPr>
          </a:p>
          <a:p>
            <a:pPr algn="just"/>
            <a:r>
              <a:rPr lang="en-US" altLang="id-ID" sz="1600">
                <a:solidFill>
                  <a:schemeClr val="bg1"/>
                </a:solidFill>
              </a:rPr>
              <a:t>}</a:t>
            </a:r>
            <a:endParaRPr lang="en-US" altLang="id-ID" sz="1600">
              <a:solidFill>
                <a:schemeClr val="bg1"/>
              </a:solidFill>
            </a:endParaRPr>
          </a:p>
          <a:p>
            <a:pPr algn="just"/>
            <a:r>
              <a:rPr lang="en-US" altLang="id-ID" sz="1600">
                <a:solidFill>
                  <a:schemeClr val="bg1"/>
                </a:solidFill>
              </a:rPr>
              <a:t>contoh 1 parameter			   Contoh 2 parameter </a:t>
            </a:r>
            <a:endParaRPr lang="en-US" altLang="id-ID" sz="1600">
              <a:solidFill>
                <a:schemeClr val="bg1"/>
              </a:solidFill>
            </a:endParaRPr>
          </a:p>
        </p:txBody>
      </p:sp>
      <p:pic>
        <p:nvPicPr>
          <p:cNvPr id="3" name="Picture 2"/>
          <p:cNvPicPr>
            <a:picLocks noChangeAspect="1"/>
          </p:cNvPicPr>
          <p:nvPr/>
        </p:nvPicPr>
        <p:blipFill>
          <a:blip r:embed="rId1"/>
          <a:stretch>
            <a:fillRect/>
          </a:stretch>
        </p:blipFill>
        <p:spPr>
          <a:xfrm>
            <a:off x="267335" y="3262630"/>
            <a:ext cx="3293110" cy="1144905"/>
          </a:xfrm>
          <a:prstGeom prst="rect">
            <a:avLst/>
          </a:prstGeom>
        </p:spPr>
      </p:pic>
      <p:pic>
        <p:nvPicPr>
          <p:cNvPr id="5" name="Picture 4"/>
          <p:cNvPicPr>
            <a:picLocks noChangeAspect="1"/>
          </p:cNvPicPr>
          <p:nvPr/>
        </p:nvPicPr>
        <p:blipFill>
          <a:blip r:embed="rId2"/>
          <a:stretch>
            <a:fillRect/>
          </a:stretch>
        </p:blipFill>
        <p:spPr>
          <a:xfrm>
            <a:off x="4133850" y="3262630"/>
            <a:ext cx="4238625" cy="14954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fungsi : Optional Positional Parameter</a:t>
              </a:r>
              <a:endParaRPr lang="en-US" altLang="id-ID" b="1">
                <a:solidFill>
                  <a:srgbClr val="0C0C0C"/>
                </a:solidFill>
                <a:sym typeface="Arial" panose="020B0604020202020204"/>
              </a:endParaRPr>
            </a:p>
          </p:txBody>
        </p:sp>
      </p:grpSp>
      <p:sp>
        <p:nvSpPr>
          <p:cNvPr id="9" name="Text Box 8"/>
          <p:cNvSpPr txBox="1"/>
          <p:nvPr/>
        </p:nvSpPr>
        <p:spPr>
          <a:xfrm>
            <a:off x="175260" y="918845"/>
            <a:ext cx="8759825" cy="2553335"/>
          </a:xfrm>
          <a:prstGeom prst="rect">
            <a:avLst/>
          </a:prstGeom>
          <a:noFill/>
        </p:spPr>
        <p:txBody>
          <a:bodyPr wrap="square" rtlCol="0">
            <a:spAutoFit/>
          </a:bodyPr>
          <a:p>
            <a:pPr algn="just"/>
            <a:r>
              <a:rPr lang="en-US" altLang="id-ID" sz="1600">
                <a:solidFill>
                  <a:schemeClr val="bg1"/>
                </a:solidFill>
              </a:rPr>
              <a:t>Bahasa pemograman dart mendukung untuk memberi parameter fungsi yang bersifat opsional</a:t>
            </a:r>
            <a:endParaRPr lang="id-ID" altLang="en-US" sz="1600">
              <a:solidFill>
                <a:schemeClr val="bg1"/>
              </a:solidFill>
            </a:endParaRPr>
          </a:p>
          <a:p>
            <a:pPr algn="just"/>
            <a:r>
              <a:rPr lang="id-ID" altLang="en-US" sz="1600">
                <a:solidFill>
                  <a:schemeClr val="bg1"/>
                </a:solidFill>
              </a:rPr>
              <a:t>Untuk menentukan parameter posisi opsional, gunakan tanda kurung siku [</a:t>
            </a:r>
            <a:r>
              <a:rPr lang="en-US" altLang="id-ID" sz="1600">
                <a:solidFill>
                  <a:schemeClr val="bg1"/>
                </a:solidFill>
              </a:rPr>
              <a:t> </a:t>
            </a:r>
            <a:r>
              <a:rPr lang="id-ID" altLang="en-US" sz="1600">
                <a:solidFill>
                  <a:schemeClr val="bg1"/>
                </a:solidFill>
              </a:rPr>
              <a:t>].</a:t>
            </a:r>
            <a:r>
              <a:rPr lang="en-US" altLang="id-ID" sz="1600">
                <a:solidFill>
                  <a:schemeClr val="bg1"/>
                </a:solidFill>
              </a:rPr>
              <a:t> Jika parameter tersebut tidak diisi akan menghasilkan NULL.</a:t>
            </a:r>
            <a:endParaRPr lang="en-US" altLang="id-ID" sz="1600">
              <a:solidFill>
                <a:schemeClr val="bg1"/>
              </a:solidFill>
            </a:endParaRPr>
          </a:p>
          <a:p>
            <a:pPr algn="just"/>
            <a:endParaRPr lang="en-US" altLang="id-ID" sz="1600">
              <a:solidFill>
                <a:schemeClr val="bg1"/>
              </a:solidFill>
            </a:endParaRPr>
          </a:p>
          <a:p>
            <a:pPr algn="just"/>
            <a:r>
              <a:rPr lang="en-US" altLang="id-ID" sz="1600">
                <a:solidFill>
                  <a:schemeClr val="bg1"/>
                </a:solidFill>
              </a:rPr>
              <a:t>Syntax :</a:t>
            </a:r>
            <a:endParaRPr lang="en-US" altLang="id-ID" sz="1600">
              <a:solidFill>
                <a:schemeClr val="bg1"/>
              </a:solidFill>
            </a:endParaRPr>
          </a:p>
          <a:p>
            <a:pPr algn="just"/>
            <a:r>
              <a:rPr lang="en-US" altLang="id-ID" sz="1600">
                <a:solidFill>
                  <a:schemeClr val="bg1"/>
                </a:solidFill>
              </a:rPr>
              <a:t>nama_fungsi(param1, [optional_param_1, optional_param_2]) {</a:t>
            </a:r>
            <a:endParaRPr lang="en-US" altLang="id-ID" sz="1600">
              <a:solidFill>
                <a:schemeClr val="bg1"/>
              </a:solidFill>
            </a:endParaRPr>
          </a:p>
          <a:p>
            <a:pPr algn="just"/>
            <a:r>
              <a:rPr lang="en-US" altLang="id-ID" sz="1600">
                <a:solidFill>
                  <a:schemeClr val="bg1"/>
                </a:solidFill>
              </a:rPr>
              <a:t>  //intruksi program</a:t>
            </a:r>
            <a:endParaRPr lang="en-US" altLang="id-ID" sz="1600">
              <a:solidFill>
                <a:schemeClr val="bg1"/>
              </a:solidFill>
            </a:endParaRPr>
          </a:p>
          <a:p>
            <a:pPr algn="just"/>
            <a:r>
              <a:rPr lang="en-US" altLang="id-ID" sz="1600">
                <a:solidFill>
                  <a:schemeClr val="bg1"/>
                </a:solidFill>
              </a:rPr>
              <a:t>} </a:t>
            </a:r>
            <a:endParaRPr lang="en-US" altLang="id-ID" sz="1600">
              <a:solidFill>
                <a:schemeClr val="bg1"/>
              </a:solidFill>
            </a:endParaRPr>
          </a:p>
          <a:p>
            <a:pPr algn="just"/>
            <a:endParaRPr lang="en-US" altLang="id-ID" sz="1600">
              <a:solidFill>
                <a:schemeClr val="bg1"/>
              </a:solidFill>
            </a:endParaRPr>
          </a:p>
          <a:p>
            <a:pPr algn="just"/>
            <a:r>
              <a:rPr lang="en-US" altLang="id-ID" sz="1600">
                <a:solidFill>
                  <a:schemeClr val="bg1"/>
                </a:solidFill>
              </a:rPr>
              <a:t>Contoh :</a:t>
            </a:r>
            <a:endParaRPr lang="en-US" altLang="id-ID" sz="1600">
              <a:solidFill>
                <a:schemeClr val="bg1"/>
              </a:solidFill>
            </a:endParaRPr>
          </a:p>
        </p:txBody>
      </p:sp>
      <p:pic>
        <p:nvPicPr>
          <p:cNvPr id="3" name="Picture 2"/>
          <p:cNvPicPr>
            <a:picLocks noChangeAspect="1"/>
          </p:cNvPicPr>
          <p:nvPr/>
        </p:nvPicPr>
        <p:blipFill>
          <a:blip r:embed="rId1"/>
          <a:stretch>
            <a:fillRect/>
          </a:stretch>
        </p:blipFill>
        <p:spPr>
          <a:xfrm>
            <a:off x="262890" y="3472180"/>
            <a:ext cx="4267200" cy="1485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fungsi : Optional Named Parameter</a:t>
              </a:r>
              <a:endParaRPr lang="en-US" altLang="id-ID" b="1">
                <a:solidFill>
                  <a:srgbClr val="0C0C0C"/>
                </a:solidFill>
                <a:sym typeface="Arial" panose="020B0604020202020204"/>
              </a:endParaRPr>
            </a:p>
          </p:txBody>
        </p:sp>
      </p:grpSp>
      <p:sp>
        <p:nvSpPr>
          <p:cNvPr id="9" name="Text Box 8"/>
          <p:cNvSpPr txBox="1"/>
          <p:nvPr/>
        </p:nvSpPr>
        <p:spPr>
          <a:xfrm>
            <a:off x="175260" y="918845"/>
            <a:ext cx="8759825" cy="3291840"/>
          </a:xfrm>
          <a:prstGeom prst="rect">
            <a:avLst/>
          </a:prstGeom>
          <a:noFill/>
        </p:spPr>
        <p:txBody>
          <a:bodyPr wrap="square" rtlCol="0">
            <a:spAutoFit/>
          </a:bodyPr>
          <a:p>
            <a:pPr algn="just"/>
            <a:r>
              <a:rPr lang="en-US" altLang="id-ID" sz="1600">
                <a:solidFill>
                  <a:schemeClr val="bg1"/>
                </a:solidFill>
              </a:rPr>
              <a:t>Tidak seperti </a:t>
            </a:r>
            <a:r>
              <a:rPr lang="id-ID" altLang="en-US" sz="1600">
                <a:solidFill>
                  <a:schemeClr val="bg1"/>
                </a:solidFill>
              </a:rPr>
              <a:t>sebelumnya, </a:t>
            </a:r>
            <a:r>
              <a:rPr lang="en-US" altLang="id-ID" sz="1600">
                <a:solidFill>
                  <a:schemeClr val="bg1"/>
                </a:solidFill>
              </a:rPr>
              <a:t>nama parameter </a:t>
            </a:r>
            <a:r>
              <a:rPr lang="id-ID" altLang="en-US" sz="1600">
                <a:solidFill>
                  <a:schemeClr val="bg1"/>
                </a:solidFill>
              </a:rPr>
              <a:t>dapat</a:t>
            </a:r>
            <a:r>
              <a:rPr lang="en-US" altLang="id-ID" sz="1600">
                <a:solidFill>
                  <a:schemeClr val="bg1"/>
                </a:solidFill>
              </a:rPr>
              <a:t> ditentukan </a:t>
            </a:r>
            <a:r>
              <a:rPr lang="id-ID" altLang="en-US" sz="1600">
                <a:solidFill>
                  <a:schemeClr val="bg1"/>
                </a:solidFill>
              </a:rPr>
              <a:t>dan diberi nilai saat fungsi dipanggil</a:t>
            </a:r>
            <a:r>
              <a:rPr lang="en-US" altLang="id-ID" sz="1600">
                <a:solidFill>
                  <a:schemeClr val="bg1"/>
                </a:solidFill>
              </a:rPr>
              <a:t>. Tanda kurung kurawal {} bisa digunakan untuk menetapkan parameter bernama opsional.</a:t>
            </a:r>
            <a:r>
              <a:rPr lang="id-ID" altLang="en-US" sz="1600">
                <a:solidFill>
                  <a:schemeClr val="bg1"/>
                </a:solidFill>
              </a:rPr>
              <a:t> </a:t>
            </a:r>
            <a:r>
              <a:rPr lang="en-US" altLang="id-ID" sz="1600">
                <a:solidFill>
                  <a:schemeClr val="bg1"/>
                </a:solidFill>
                <a:sym typeface="+mn-ea"/>
              </a:rPr>
              <a:t>Jika parameter tersebut tidak diisi akan menghasilkan NULL.</a:t>
            </a:r>
            <a:endParaRPr lang="en-US" altLang="id-ID" sz="1600">
              <a:solidFill>
                <a:schemeClr val="bg1"/>
              </a:solidFill>
            </a:endParaRPr>
          </a:p>
          <a:p>
            <a:pPr algn="just"/>
            <a:endParaRPr lang="en-US" altLang="id-ID" sz="1600">
              <a:solidFill>
                <a:schemeClr val="bg1"/>
              </a:solidFill>
            </a:endParaRPr>
          </a:p>
          <a:p>
            <a:pPr algn="just"/>
            <a:r>
              <a:rPr lang="en-US" altLang="id-ID" sz="1600">
                <a:solidFill>
                  <a:schemeClr val="bg1"/>
                </a:solidFill>
                <a:sym typeface="+mn-ea"/>
              </a:rPr>
              <a:t>Syntax :</a:t>
            </a:r>
            <a:endParaRPr lang="en-US" altLang="id-ID" sz="1600">
              <a:solidFill>
                <a:schemeClr val="bg1"/>
              </a:solidFill>
            </a:endParaRPr>
          </a:p>
          <a:p>
            <a:pPr algn="just"/>
            <a:r>
              <a:rPr lang="en-US" altLang="id-ID" sz="1600">
                <a:solidFill>
                  <a:schemeClr val="bg1"/>
                </a:solidFill>
                <a:sym typeface="+mn-ea"/>
              </a:rPr>
              <a:t>nama_fungsi(param1, </a:t>
            </a:r>
            <a:r>
              <a:rPr lang="id-ID" altLang="en-US" sz="1600">
                <a:solidFill>
                  <a:schemeClr val="bg1"/>
                </a:solidFill>
                <a:sym typeface="+mn-ea"/>
              </a:rPr>
              <a:t>{</a:t>
            </a:r>
            <a:r>
              <a:rPr lang="en-US" altLang="id-ID" sz="1600">
                <a:solidFill>
                  <a:schemeClr val="bg1"/>
                </a:solidFill>
                <a:sym typeface="+mn-ea"/>
              </a:rPr>
              <a:t>optional_param_1, optional_param_2</a:t>
            </a:r>
            <a:r>
              <a:rPr lang="id-ID" altLang="en-US" sz="1600">
                <a:solidFill>
                  <a:schemeClr val="bg1"/>
                </a:solidFill>
                <a:sym typeface="+mn-ea"/>
              </a:rPr>
              <a:t>}</a:t>
            </a:r>
            <a:r>
              <a:rPr lang="en-US" altLang="id-ID" sz="1600">
                <a:solidFill>
                  <a:schemeClr val="bg1"/>
                </a:solidFill>
                <a:sym typeface="+mn-ea"/>
              </a:rPr>
              <a:t>) {</a:t>
            </a:r>
            <a:endParaRPr lang="en-US" altLang="id-ID" sz="1600">
              <a:solidFill>
                <a:schemeClr val="bg1"/>
              </a:solidFill>
            </a:endParaRPr>
          </a:p>
          <a:p>
            <a:pPr algn="just"/>
            <a:r>
              <a:rPr lang="en-US" altLang="id-ID" sz="1600">
                <a:solidFill>
                  <a:schemeClr val="bg1"/>
                </a:solidFill>
                <a:sym typeface="+mn-ea"/>
              </a:rPr>
              <a:t>  //intruksi program</a:t>
            </a:r>
            <a:endParaRPr lang="en-US" altLang="id-ID" sz="1600">
              <a:solidFill>
                <a:schemeClr val="bg1"/>
              </a:solidFill>
            </a:endParaRPr>
          </a:p>
          <a:p>
            <a:pPr algn="just"/>
            <a:r>
              <a:rPr lang="en-US" altLang="id-ID" sz="1600">
                <a:solidFill>
                  <a:schemeClr val="bg1"/>
                </a:solidFill>
                <a:sym typeface="+mn-ea"/>
              </a:rPr>
              <a:t>}</a:t>
            </a:r>
            <a:endParaRPr lang="en-US" altLang="id-ID" sz="1600">
              <a:solidFill>
                <a:schemeClr val="bg1"/>
              </a:solidFill>
              <a:sym typeface="+mn-ea"/>
            </a:endParaRPr>
          </a:p>
          <a:p>
            <a:pPr algn="just"/>
            <a:endParaRPr lang="en-US" altLang="id-ID" sz="1600">
              <a:solidFill>
                <a:schemeClr val="bg1"/>
              </a:solidFill>
              <a:sym typeface="+mn-ea"/>
            </a:endParaRPr>
          </a:p>
          <a:p>
            <a:pPr algn="just"/>
            <a:r>
              <a:rPr lang="id-ID" altLang="en-US" sz="1600">
                <a:solidFill>
                  <a:schemeClr val="bg1"/>
                </a:solidFill>
                <a:sym typeface="+mn-ea"/>
              </a:rPr>
              <a:t>Contoh :</a:t>
            </a:r>
            <a:endParaRPr lang="id-ID" altLang="en-US" sz="1600">
              <a:solidFill>
                <a:schemeClr val="bg1"/>
              </a:solidFill>
              <a:sym typeface="+mn-ea"/>
            </a:endParaRPr>
          </a:p>
          <a:p>
            <a:pPr algn="just"/>
            <a:endParaRPr lang="en-US" altLang="id-ID" sz="1600">
              <a:solidFill>
                <a:schemeClr val="bg1"/>
              </a:solidFill>
            </a:endParaRPr>
          </a:p>
          <a:p>
            <a:pPr algn="just"/>
            <a:endParaRPr lang="en-US" altLang="id-ID" sz="1600">
              <a:solidFill>
                <a:schemeClr val="bg1"/>
              </a:solidFill>
            </a:endParaRPr>
          </a:p>
          <a:p>
            <a:pPr algn="just"/>
            <a:endParaRPr lang="en-US" altLang="id-ID" sz="1600">
              <a:solidFill>
                <a:schemeClr val="bg1"/>
              </a:solidFill>
            </a:endParaRPr>
          </a:p>
        </p:txBody>
      </p:sp>
      <p:pic>
        <p:nvPicPr>
          <p:cNvPr id="1" name="Picture 0"/>
          <p:cNvPicPr>
            <a:picLocks noChangeAspect="1"/>
          </p:cNvPicPr>
          <p:nvPr/>
        </p:nvPicPr>
        <p:blipFill>
          <a:blip r:embed="rId1"/>
          <a:stretch>
            <a:fillRect/>
          </a:stretch>
        </p:blipFill>
        <p:spPr>
          <a:xfrm>
            <a:off x="175260" y="3440430"/>
            <a:ext cx="4200525" cy="14573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fungsi : Optional Named Parameter</a:t>
              </a:r>
              <a:endParaRPr lang="en-US" altLang="id-ID" b="1">
                <a:solidFill>
                  <a:srgbClr val="0C0C0C"/>
                </a:solidFill>
                <a:sym typeface="Arial" panose="020B0604020202020204"/>
              </a:endParaRPr>
            </a:p>
          </p:txBody>
        </p:sp>
      </p:grpSp>
      <p:sp>
        <p:nvSpPr>
          <p:cNvPr id="9" name="Text Box 8"/>
          <p:cNvSpPr txBox="1"/>
          <p:nvPr/>
        </p:nvSpPr>
        <p:spPr>
          <a:xfrm>
            <a:off x="175260" y="918845"/>
            <a:ext cx="8759825" cy="2799715"/>
          </a:xfrm>
          <a:prstGeom prst="rect">
            <a:avLst/>
          </a:prstGeom>
          <a:noFill/>
        </p:spPr>
        <p:txBody>
          <a:bodyPr wrap="square" rtlCol="0">
            <a:spAutoFit/>
          </a:bodyPr>
          <a:p>
            <a:pPr algn="just"/>
            <a:r>
              <a:rPr lang="id-ID" altLang="en-US" sz="1600">
                <a:solidFill>
                  <a:schemeClr val="bg1"/>
                </a:solidFill>
              </a:rPr>
              <a:t>fungsi dengan optional named parameter dapat diberi nilai secara langsung </a:t>
            </a:r>
            <a:endParaRPr lang="en-US" altLang="id-ID" sz="1600">
              <a:solidFill>
                <a:schemeClr val="bg1"/>
              </a:solidFill>
            </a:endParaRPr>
          </a:p>
          <a:p>
            <a:pPr algn="just"/>
            <a:endParaRPr lang="en-US" altLang="id-ID" sz="1600">
              <a:solidFill>
                <a:schemeClr val="bg1"/>
              </a:solidFill>
            </a:endParaRPr>
          </a:p>
          <a:p>
            <a:pPr algn="just"/>
            <a:r>
              <a:rPr lang="en-US" altLang="id-ID" sz="1600">
                <a:solidFill>
                  <a:schemeClr val="bg1"/>
                </a:solidFill>
                <a:sym typeface="+mn-ea"/>
              </a:rPr>
              <a:t>Syntax :</a:t>
            </a:r>
            <a:endParaRPr lang="en-US" altLang="id-ID" sz="1600">
              <a:solidFill>
                <a:schemeClr val="bg1"/>
              </a:solidFill>
            </a:endParaRPr>
          </a:p>
          <a:p>
            <a:pPr algn="just"/>
            <a:r>
              <a:rPr lang="en-US" altLang="id-ID" sz="1600">
                <a:solidFill>
                  <a:schemeClr val="bg1"/>
                </a:solidFill>
                <a:sym typeface="+mn-ea"/>
              </a:rPr>
              <a:t>nama_fungsi(param1, </a:t>
            </a:r>
            <a:r>
              <a:rPr lang="id-ID" altLang="en-US" sz="1600">
                <a:solidFill>
                  <a:schemeClr val="bg1"/>
                </a:solidFill>
                <a:sym typeface="+mn-ea"/>
              </a:rPr>
              <a:t>{</a:t>
            </a:r>
            <a:r>
              <a:rPr lang="en-US" altLang="id-ID" sz="1600">
                <a:solidFill>
                  <a:schemeClr val="bg1"/>
                </a:solidFill>
                <a:sym typeface="+mn-ea"/>
              </a:rPr>
              <a:t>optional_param_1</a:t>
            </a:r>
            <a:r>
              <a:rPr lang="id-ID" altLang="en-US" sz="1600">
                <a:solidFill>
                  <a:schemeClr val="bg1"/>
                </a:solidFill>
                <a:sym typeface="+mn-ea"/>
              </a:rPr>
              <a:t> = value1</a:t>
            </a:r>
            <a:r>
              <a:rPr lang="en-US" altLang="id-ID" sz="1600">
                <a:solidFill>
                  <a:schemeClr val="bg1"/>
                </a:solidFill>
                <a:sym typeface="+mn-ea"/>
              </a:rPr>
              <a:t>, optional_param_2</a:t>
            </a:r>
            <a:r>
              <a:rPr lang="id-ID" altLang="en-US" sz="1600">
                <a:solidFill>
                  <a:schemeClr val="bg1"/>
                </a:solidFill>
                <a:sym typeface="+mn-ea"/>
              </a:rPr>
              <a:t> = value2}</a:t>
            </a:r>
            <a:r>
              <a:rPr lang="en-US" altLang="id-ID" sz="1600">
                <a:solidFill>
                  <a:schemeClr val="bg1"/>
                </a:solidFill>
                <a:sym typeface="+mn-ea"/>
              </a:rPr>
              <a:t>) {</a:t>
            </a:r>
            <a:endParaRPr lang="en-US" altLang="id-ID" sz="1600">
              <a:solidFill>
                <a:schemeClr val="bg1"/>
              </a:solidFill>
            </a:endParaRPr>
          </a:p>
          <a:p>
            <a:pPr algn="just"/>
            <a:r>
              <a:rPr lang="en-US" altLang="id-ID" sz="1600">
                <a:solidFill>
                  <a:schemeClr val="bg1"/>
                </a:solidFill>
                <a:sym typeface="+mn-ea"/>
              </a:rPr>
              <a:t>  //intruksi program</a:t>
            </a:r>
            <a:endParaRPr lang="en-US" altLang="id-ID" sz="1600">
              <a:solidFill>
                <a:schemeClr val="bg1"/>
              </a:solidFill>
            </a:endParaRPr>
          </a:p>
          <a:p>
            <a:pPr algn="just"/>
            <a:r>
              <a:rPr lang="en-US" altLang="id-ID" sz="1600">
                <a:solidFill>
                  <a:schemeClr val="bg1"/>
                </a:solidFill>
                <a:sym typeface="+mn-ea"/>
              </a:rPr>
              <a:t>}</a:t>
            </a:r>
            <a:endParaRPr lang="en-US" altLang="id-ID" sz="1600">
              <a:solidFill>
                <a:schemeClr val="bg1"/>
              </a:solidFill>
              <a:sym typeface="+mn-ea"/>
            </a:endParaRPr>
          </a:p>
          <a:p>
            <a:pPr algn="just"/>
            <a:endParaRPr lang="en-US" altLang="id-ID" sz="1600">
              <a:solidFill>
                <a:schemeClr val="bg1"/>
              </a:solidFill>
              <a:sym typeface="+mn-ea"/>
            </a:endParaRPr>
          </a:p>
          <a:p>
            <a:pPr algn="just"/>
            <a:r>
              <a:rPr lang="id-ID" altLang="en-US" sz="1600">
                <a:solidFill>
                  <a:schemeClr val="bg1"/>
                </a:solidFill>
                <a:sym typeface="+mn-ea"/>
              </a:rPr>
              <a:t>Contoh :</a:t>
            </a:r>
            <a:endParaRPr lang="id-ID" altLang="en-US" sz="1600">
              <a:solidFill>
                <a:schemeClr val="bg1"/>
              </a:solidFill>
              <a:sym typeface="+mn-ea"/>
            </a:endParaRPr>
          </a:p>
          <a:p>
            <a:pPr algn="just"/>
            <a:endParaRPr lang="en-US" altLang="id-ID" sz="1600">
              <a:solidFill>
                <a:schemeClr val="bg1"/>
              </a:solidFill>
            </a:endParaRPr>
          </a:p>
          <a:p>
            <a:pPr algn="just"/>
            <a:endParaRPr lang="en-US" altLang="id-ID" sz="1600">
              <a:solidFill>
                <a:schemeClr val="bg1"/>
              </a:solidFill>
            </a:endParaRPr>
          </a:p>
          <a:p>
            <a:pPr algn="just"/>
            <a:endParaRPr lang="en-US" altLang="id-ID" sz="1600">
              <a:solidFill>
                <a:schemeClr val="bg1"/>
              </a:solidFill>
            </a:endParaRPr>
          </a:p>
        </p:txBody>
      </p:sp>
      <p:pic>
        <p:nvPicPr>
          <p:cNvPr id="3" name="Picture 2"/>
          <p:cNvPicPr>
            <a:picLocks noChangeAspect="1"/>
          </p:cNvPicPr>
          <p:nvPr/>
        </p:nvPicPr>
        <p:blipFill>
          <a:blip r:embed="rId1"/>
          <a:stretch>
            <a:fillRect/>
          </a:stretch>
        </p:blipFill>
        <p:spPr>
          <a:xfrm>
            <a:off x="175260" y="2985135"/>
            <a:ext cx="5334000" cy="7334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Variabel dan tipe data lanjutan : int dan double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59825" cy="3046095"/>
          </a:xfrm>
          <a:prstGeom prst="rect">
            <a:avLst/>
          </a:prstGeom>
          <a:noFill/>
        </p:spPr>
        <p:txBody>
          <a:bodyPr wrap="square" rtlCol="0">
            <a:spAutoFit/>
          </a:bodyPr>
          <a:p>
            <a:pPr algn="just"/>
            <a:r>
              <a:rPr lang="id-ID" altLang="en-US" sz="1600">
                <a:solidFill>
                  <a:schemeClr val="bg1"/>
                </a:solidFill>
              </a:rPr>
              <a:t>Pada pertemuan sebelumnya telah dibahas mengenai variabel dasar pada bahasa pemograman dart.</a:t>
            </a:r>
            <a:endParaRPr lang="id-ID" altLang="en-US" sz="1600">
              <a:solidFill>
                <a:schemeClr val="bg1"/>
              </a:solidFill>
            </a:endParaRPr>
          </a:p>
          <a:p>
            <a:pPr algn="just"/>
            <a:r>
              <a:rPr lang="id-ID" altLang="en-US" sz="1600">
                <a:solidFill>
                  <a:schemeClr val="bg1"/>
                </a:solidFill>
              </a:rPr>
              <a:t>Pada dasarnya int dan double merupakan sebuah object yang memiliki beberapa fungsi/method dan properti, diantaranya parse, isNegative, isEven, isOdd, isNan, dll.</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adalah fungsi dan properti yang umum digunakan pada pegembangan aplikasi.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1. parse</a:t>
            </a:r>
            <a:endParaRPr lang="id-ID" altLang="en-US" sz="1600">
              <a:solidFill>
                <a:schemeClr val="bg1"/>
              </a:solidFill>
            </a:endParaRPr>
          </a:p>
          <a:p>
            <a:pPr algn="just"/>
            <a:r>
              <a:rPr lang="id-ID" altLang="en-US" sz="1600">
                <a:solidFill>
                  <a:schemeClr val="bg1"/>
                </a:solidFill>
              </a:rPr>
              <a:t>parse merupakan sebuah fungsi untuk mengubah angka dalam bentuk string menjadi integer atau double.</a:t>
            </a:r>
            <a:endParaRPr lang="id-ID" altLang="en-US" sz="1600">
              <a:solidFill>
                <a:schemeClr val="bg1"/>
              </a:solidFill>
            </a:endParaRPr>
          </a:p>
          <a:p>
            <a:pPr algn="just"/>
            <a:r>
              <a:rPr lang="id-ID" altLang="en-US" sz="1600">
                <a:solidFill>
                  <a:schemeClr val="bg1"/>
                </a:solidFill>
              </a:rPr>
              <a:t>contoh 1 : </a:t>
            </a:r>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1239520" y="3430905"/>
            <a:ext cx="3132455" cy="1600835"/>
          </a:xfrm>
          <a:prstGeom prst="rect">
            <a:avLst/>
          </a:prstGeom>
        </p:spPr>
      </p:pic>
      <p:pic>
        <p:nvPicPr>
          <p:cNvPr id="7" name="Picture 6"/>
          <p:cNvPicPr>
            <a:picLocks noChangeAspect="1"/>
          </p:cNvPicPr>
          <p:nvPr/>
        </p:nvPicPr>
        <p:blipFill>
          <a:blip r:embed="rId2"/>
          <a:stretch>
            <a:fillRect/>
          </a:stretch>
        </p:blipFill>
        <p:spPr>
          <a:xfrm>
            <a:off x="4526915" y="3964940"/>
            <a:ext cx="4257675" cy="1066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b="1">
                  <a:solidFill>
                    <a:srgbClr val="0C0C0C"/>
                  </a:solidFill>
                  <a:sym typeface="Arial" panose="020B0604020202020204"/>
                </a:rPr>
                <a:t>fungsi : </a:t>
              </a:r>
              <a:r>
                <a:rPr lang="id-ID" altLang="en-US" b="1">
                  <a:solidFill>
                    <a:srgbClr val="0C0C0C"/>
                  </a:solidFill>
                  <a:sym typeface="Arial" panose="020B0604020202020204"/>
                </a:rPr>
                <a:t>lambda function</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2306955"/>
          </a:xfrm>
          <a:prstGeom prst="rect">
            <a:avLst/>
          </a:prstGeom>
          <a:noFill/>
        </p:spPr>
        <p:txBody>
          <a:bodyPr wrap="square" rtlCol="0">
            <a:spAutoFit/>
          </a:bodyPr>
          <a:p>
            <a:pPr algn="just"/>
            <a:r>
              <a:rPr lang="id-ID" altLang="en-US" sz="1600">
                <a:solidFill>
                  <a:schemeClr val="bg1"/>
                </a:solidFill>
              </a:rPr>
              <a:t>lambda function</a:t>
            </a:r>
            <a:r>
              <a:rPr lang="en-US" altLang="id-ID" sz="1600">
                <a:solidFill>
                  <a:schemeClr val="bg1"/>
                </a:solidFill>
              </a:rPr>
              <a:t> adalah mekanisme ringkas untuk merepresentasikan fungsi. Fungsi ini juga disebut sebagai </a:t>
            </a:r>
            <a:r>
              <a:rPr lang="id-ID" altLang="en-US" sz="1600">
                <a:solidFill>
                  <a:schemeClr val="bg1"/>
                </a:solidFill>
              </a:rPr>
              <a:t>arrow function</a:t>
            </a:r>
            <a:r>
              <a:rPr lang="en-US" altLang="id-ID" sz="1600">
                <a:solidFill>
                  <a:schemeClr val="bg1"/>
                </a:solidFill>
              </a:rPr>
              <a:t>.</a:t>
            </a:r>
            <a:endParaRPr lang="en-US" altLang="id-ID" sz="1600">
              <a:solidFill>
                <a:schemeClr val="bg1"/>
              </a:solidFill>
            </a:endParaRPr>
          </a:p>
          <a:p>
            <a:pPr algn="just"/>
            <a:endParaRPr lang="en-US" altLang="id-ID" sz="1600">
              <a:solidFill>
                <a:schemeClr val="bg1"/>
              </a:solidFill>
            </a:endParaRPr>
          </a:p>
          <a:p>
            <a:pPr algn="just"/>
            <a:r>
              <a:rPr lang="id-ID" altLang="en-US" sz="1600">
                <a:solidFill>
                  <a:schemeClr val="bg1"/>
                </a:solidFill>
              </a:rPr>
              <a:t>Syntax :</a:t>
            </a:r>
            <a:endParaRPr lang="id-ID" altLang="en-US" sz="1600">
              <a:solidFill>
                <a:schemeClr val="bg1"/>
              </a:solidFill>
            </a:endParaRPr>
          </a:p>
          <a:p>
            <a:pPr algn="just"/>
            <a:r>
              <a:rPr lang="en-US" altLang="id-ID" sz="1600">
                <a:solidFill>
                  <a:schemeClr val="bg1"/>
                </a:solidFill>
              </a:rPr>
              <a:t>[return_type]</a:t>
            </a:r>
            <a:r>
              <a:rPr lang="id-ID" altLang="en-US" sz="1600">
                <a:solidFill>
                  <a:schemeClr val="bg1"/>
                </a:solidFill>
              </a:rPr>
              <a:t> nama-fungsi</a:t>
            </a:r>
            <a:r>
              <a:rPr lang="en-US" altLang="id-ID" sz="1600">
                <a:solidFill>
                  <a:schemeClr val="bg1"/>
                </a:solidFill>
              </a:rPr>
              <a:t>(parameters)</a:t>
            </a:r>
            <a:r>
              <a:rPr lang="id-ID" altLang="en-US" sz="1600">
                <a:solidFill>
                  <a:schemeClr val="bg1"/>
                </a:solidFill>
              </a:rPr>
              <a:t> </a:t>
            </a:r>
            <a:r>
              <a:rPr lang="en-US" altLang="id-ID" sz="1600">
                <a:solidFill>
                  <a:schemeClr val="bg1"/>
                </a:solidFill>
              </a:rPr>
              <a:t>=&gt;</a:t>
            </a:r>
            <a:r>
              <a:rPr lang="id-ID" altLang="en-US" sz="1600">
                <a:solidFill>
                  <a:schemeClr val="bg1"/>
                </a:solidFill>
              </a:rPr>
              <a:t> //intruksi</a:t>
            </a:r>
            <a:r>
              <a:rPr lang="en-US" altLang="id-ID" sz="1600">
                <a:solidFill>
                  <a:schemeClr val="bg1"/>
                </a:solidFill>
              </a:rPr>
              <a:t>;</a:t>
            </a:r>
            <a:endParaRPr lang="en-US" altLang="id-ID" sz="1600">
              <a:solidFill>
                <a:schemeClr val="bg1"/>
              </a:solidFill>
            </a:endParaRPr>
          </a:p>
          <a:p>
            <a:pPr algn="just"/>
            <a:endParaRPr lang="en-US" altLang="id-ID" sz="1600">
              <a:solidFill>
                <a:schemeClr val="bg1"/>
              </a:solidFill>
            </a:endParaRPr>
          </a:p>
          <a:p>
            <a:pPr algn="just"/>
            <a:r>
              <a:rPr lang="id-ID" altLang="en-US" sz="1600">
                <a:solidFill>
                  <a:schemeClr val="bg1"/>
                </a:solidFill>
              </a:rPr>
              <a:t>Contoh perbandingan fungsi biasa dengan lambda:</a:t>
            </a:r>
            <a:endParaRPr lang="id-ID" altLang="en-US" sz="1600">
              <a:solidFill>
                <a:schemeClr val="bg1"/>
              </a:solidFill>
            </a:endParaRPr>
          </a:p>
          <a:p>
            <a:pPr algn="just"/>
            <a:endParaRPr lang="en-US" altLang="id-ID" sz="1600">
              <a:solidFill>
                <a:schemeClr val="bg1"/>
              </a:solidFill>
            </a:endParaRPr>
          </a:p>
          <a:p>
            <a:pPr algn="just"/>
            <a:endParaRPr lang="en-US" altLang="id-ID" sz="1600">
              <a:solidFill>
                <a:schemeClr val="bg1"/>
              </a:solidFill>
            </a:endParaRPr>
          </a:p>
        </p:txBody>
      </p:sp>
      <p:pic>
        <p:nvPicPr>
          <p:cNvPr id="1" name="Picture 0"/>
          <p:cNvPicPr>
            <a:picLocks noChangeAspect="1"/>
          </p:cNvPicPr>
          <p:nvPr/>
        </p:nvPicPr>
        <p:blipFill>
          <a:blip r:embed="rId1"/>
          <a:stretch>
            <a:fillRect/>
          </a:stretch>
        </p:blipFill>
        <p:spPr>
          <a:xfrm>
            <a:off x="287655" y="2769870"/>
            <a:ext cx="5962650" cy="1009650"/>
          </a:xfrm>
          <a:prstGeom prst="rect">
            <a:avLst/>
          </a:prstGeom>
        </p:spPr>
      </p:pic>
      <p:pic>
        <p:nvPicPr>
          <p:cNvPr id="6" name="Picture 5"/>
          <p:cNvPicPr>
            <a:picLocks noChangeAspect="1"/>
          </p:cNvPicPr>
          <p:nvPr/>
        </p:nvPicPr>
        <p:blipFill>
          <a:blip r:embed="rId2"/>
          <a:stretch>
            <a:fillRect/>
          </a:stretch>
        </p:blipFill>
        <p:spPr>
          <a:xfrm>
            <a:off x="287655" y="3930650"/>
            <a:ext cx="3371850" cy="952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2799715"/>
          </a:xfrm>
          <a:prstGeom prst="rect">
            <a:avLst/>
          </a:prstGeom>
          <a:noFill/>
        </p:spPr>
        <p:txBody>
          <a:bodyPr wrap="square" rtlCol="0">
            <a:spAutoFit/>
          </a:bodyPr>
          <a:p>
            <a:pPr algn="just"/>
            <a:r>
              <a:rPr lang="en-US" altLang="id-ID" sz="1600">
                <a:solidFill>
                  <a:schemeClr val="bg1"/>
                </a:solidFill>
              </a:rPr>
              <a:t>Error adalah kejadian pada program yang tidak sesuai dengan yang diharapkan karena kesalahan dari pengguna program.</a:t>
            </a:r>
            <a:r>
              <a:rPr lang="id-ID" altLang="en-US" sz="1600">
                <a:solidFill>
                  <a:schemeClr val="bg1"/>
                </a:solidFill>
              </a:rPr>
              <a:t> Sebenarnya ada banyak tipe error yang ada seperti Logical Error, Syntax Error, Runtime Error, Compilation Error, Aritmatic Error, Resource Error, dan Interfacing Error.</a:t>
            </a:r>
            <a:endParaRPr lang="en-US" altLang="id-ID" sz="1600">
              <a:solidFill>
                <a:schemeClr val="bg1"/>
              </a:solidFill>
            </a:endParaRPr>
          </a:p>
          <a:p>
            <a:pPr algn="just"/>
            <a:endParaRPr lang="en-US" altLang="id-ID" sz="1600">
              <a:solidFill>
                <a:schemeClr val="bg1"/>
              </a:solidFill>
            </a:endParaRPr>
          </a:p>
          <a:p>
            <a:pPr algn="just"/>
            <a:r>
              <a:rPr lang="id-ID" altLang="en-US" sz="1600">
                <a:solidFill>
                  <a:schemeClr val="bg1"/>
                </a:solidFill>
              </a:rPr>
              <a:t>Untuk mempermudah implementasi contoh program pada pembahasan kali ini, kita akan membahas tipe-tiper error berikut :</a:t>
            </a:r>
            <a:endParaRPr lang="id-ID" altLang="en-US" sz="1600">
              <a:solidFill>
                <a:schemeClr val="bg1"/>
              </a:solidFill>
            </a:endParaRPr>
          </a:p>
          <a:p>
            <a:pPr algn="just"/>
            <a:r>
              <a:rPr lang="id-ID" altLang="en-US" sz="1600">
                <a:solidFill>
                  <a:schemeClr val="bg1"/>
                </a:solidFill>
              </a:rPr>
              <a:t>1. Logical Error</a:t>
            </a:r>
            <a:endParaRPr lang="id-ID" altLang="en-US" sz="1600">
              <a:solidFill>
                <a:schemeClr val="bg1"/>
              </a:solidFill>
            </a:endParaRPr>
          </a:p>
          <a:p>
            <a:pPr algn="just"/>
            <a:r>
              <a:rPr lang="id-ID" altLang="en-US" sz="1600">
                <a:solidFill>
                  <a:schemeClr val="bg1"/>
                </a:solidFill>
              </a:rPr>
              <a:t>2. Syntax Error</a:t>
            </a:r>
            <a:endParaRPr lang="id-ID" altLang="en-US" sz="1600">
              <a:solidFill>
                <a:schemeClr val="bg1"/>
              </a:solidFill>
            </a:endParaRPr>
          </a:p>
          <a:p>
            <a:pPr algn="just"/>
            <a:r>
              <a:rPr lang="id-ID" altLang="en-US" sz="1600">
                <a:solidFill>
                  <a:schemeClr val="bg1"/>
                </a:solidFill>
              </a:rPr>
              <a:t>3. Runtime Error</a:t>
            </a:r>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 : Logical Error</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2306955"/>
          </a:xfrm>
          <a:prstGeom prst="rect">
            <a:avLst/>
          </a:prstGeom>
          <a:noFill/>
        </p:spPr>
        <p:txBody>
          <a:bodyPr wrap="square" rtlCol="0">
            <a:spAutoFit/>
          </a:bodyPr>
          <a:p>
            <a:pPr algn="just"/>
            <a:r>
              <a:rPr lang="id-ID" altLang="en-US" sz="1600">
                <a:solidFill>
                  <a:schemeClr val="bg1"/>
                </a:solidFill>
              </a:rPr>
              <a:t>Logical Error adalah kesalahan logika algoritma yang dibuat oleh programmer atau developer. logical error merupakan error yang paling sulit untuk dideteksi karena programmer harus memperhatikan secara detail logika yang digunakan dalam pembuatan program.</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buatlah program dimana program tersebut mimiliki input n,</a:t>
            </a:r>
            <a:endParaRPr lang="id-ID" altLang="en-US" sz="1600">
              <a:solidFill>
                <a:schemeClr val="bg1"/>
              </a:solidFill>
            </a:endParaRPr>
          </a:p>
          <a:p>
            <a:pPr algn="just"/>
            <a:r>
              <a:rPr lang="id-ID" altLang="en-US" sz="1600">
                <a:solidFill>
                  <a:schemeClr val="bg1"/>
                </a:solidFill>
              </a:rPr>
              <a:t>dan akan menampilkan bilangan ganjil sebanyak n pertama.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Logika salah				logika benar</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77495" y="3225800"/>
            <a:ext cx="3343275" cy="1504950"/>
          </a:xfrm>
          <a:prstGeom prst="rect">
            <a:avLst/>
          </a:prstGeom>
        </p:spPr>
      </p:pic>
      <p:pic>
        <p:nvPicPr>
          <p:cNvPr id="10" name="Picture 9"/>
          <p:cNvPicPr>
            <a:picLocks noChangeAspect="1"/>
          </p:cNvPicPr>
          <p:nvPr/>
        </p:nvPicPr>
        <p:blipFill>
          <a:blip r:embed="rId2"/>
          <a:stretch>
            <a:fillRect/>
          </a:stretch>
        </p:blipFill>
        <p:spPr>
          <a:xfrm>
            <a:off x="4859655" y="3225800"/>
            <a:ext cx="2981325" cy="1485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 : Syntax Error</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4030980"/>
          </a:xfrm>
          <a:prstGeom prst="rect">
            <a:avLst/>
          </a:prstGeom>
          <a:noFill/>
        </p:spPr>
        <p:txBody>
          <a:bodyPr wrap="square" rtlCol="0">
            <a:spAutoFit/>
          </a:bodyPr>
          <a:p>
            <a:pPr algn="just"/>
            <a:r>
              <a:rPr lang="id-ID" altLang="en-US" sz="1600">
                <a:solidFill>
                  <a:schemeClr val="bg1"/>
                </a:solidFill>
              </a:rPr>
              <a:t>Syntax error adalah kesalahan penulis kode pemograman, setiap bahasa tentunya memiliki aturan-aturan yang berbeda. Kesalahan ini sangat mudah ditedeksi, terlebih lagi ketika menggunakan ide akan diberi highlight merah secara otomatis.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ini, diubah menjadi init dah memunculkan highlight merah.</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60985" y="2183130"/>
            <a:ext cx="3943350" cy="14382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 : Runtime Error</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1814830"/>
          </a:xfrm>
          <a:prstGeom prst="rect">
            <a:avLst/>
          </a:prstGeom>
          <a:noFill/>
        </p:spPr>
        <p:txBody>
          <a:bodyPr wrap="square" rtlCol="0">
            <a:spAutoFit/>
          </a:bodyPr>
          <a:p>
            <a:pPr algn="just"/>
            <a:r>
              <a:rPr lang="id-ID" altLang="en-US" sz="1600">
                <a:solidFill>
                  <a:schemeClr val="bg1"/>
                </a:solidFill>
              </a:rPr>
              <a:t>Runtime Error disebabkan oleh kegagalan developer untuk mengantisipasi kondisi penerapan program yang sebenarnya. Hal ini dapat dihindari dengan handle exception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program yang membagi suatu bilangan dengan angka 0.</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76225" y="2371090"/>
            <a:ext cx="2495550" cy="1171575"/>
          </a:xfrm>
          <a:prstGeom prst="rect">
            <a:avLst/>
          </a:prstGeom>
        </p:spPr>
      </p:pic>
      <p:pic>
        <p:nvPicPr>
          <p:cNvPr id="5" name="Picture 4"/>
          <p:cNvPicPr>
            <a:picLocks noChangeAspect="1"/>
          </p:cNvPicPr>
          <p:nvPr/>
        </p:nvPicPr>
        <p:blipFill>
          <a:blip r:embed="rId2"/>
          <a:stretch>
            <a:fillRect/>
          </a:stretch>
        </p:blipFill>
        <p:spPr>
          <a:xfrm>
            <a:off x="276225" y="3620770"/>
            <a:ext cx="6286500" cy="12096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 : exception handle</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3291840"/>
          </a:xfrm>
          <a:prstGeom prst="rect">
            <a:avLst/>
          </a:prstGeom>
          <a:noFill/>
        </p:spPr>
        <p:txBody>
          <a:bodyPr wrap="square" rtlCol="0">
            <a:spAutoFit/>
          </a:bodyPr>
          <a:p>
            <a:pPr algn="just"/>
            <a:r>
              <a:rPr lang="id-ID" altLang="en-US" sz="1600">
                <a:solidFill>
                  <a:schemeClr val="bg1"/>
                </a:solidFill>
              </a:rPr>
              <a:t>exception merupakan masalah yang muncul selama eksekusi program. Ketika Pengecualian terjadi, aliran normal program terganggu dan program / Aplikasi berhenti secara tidak normal.</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adalah exception bawaan dart.</a:t>
            </a:r>
            <a:endParaRPr lang="id-ID" altLang="en-US" sz="1600">
              <a:solidFill>
                <a:schemeClr val="bg1"/>
              </a:solidFill>
            </a:endParaRPr>
          </a:p>
          <a:p>
            <a:pPr algn="just"/>
            <a:r>
              <a:rPr lang="id-ID" altLang="en-US" sz="1600">
                <a:solidFill>
                  <a:schemeClr val="bg1"/>
                </a:solidFill>
              </a:rPr>
              <a:t>1. DeferredLoadException</a:t>
            </a:r>
            <a:endParaRPr lang="id-ID" altLang="en-US" sz="1600">
              <a:solidFill>
                <a:schemeClr val="bg1"/>
              </a:solidFill>
            </a:endParaRPr>
          </a:p>
          <a:p>
            <a:pPr algn="just"/>
            <a:r>
              <a:rPr lang="id-ID" altLang="en-US" sz="1600">
                <a:solidFill>
                  <a:schemeClr val="bg1"/>
                </a:solidFill>
              </a:rPr>
              <a:t>2. FormatException</a:t>
            </a:r>
            <a:endParaRPr lang="id-ID" altLang="en-US" sz="1600">
              <a:solidFill>
                <a:schemeClr val="bg1"/>
              </a:solidFill>
            </a:endParaRPr>
          </a:p>
          <a:p>
            <a:pPr algn="just"/>
            <a:r>
              <a:rPr lang="id-ID" altLang="en-US" sz="1600">
                <a:solidFill>
                  <a:schemeClr val="bg1"/>
                </a:solidFill>
              </a:rPr>
              <a:t>3. IntegerDivisionByZeroException</a:t>
            </a:r>
            <a:endParaRPr lang="id-ID" altLang="en-US" sz="1600">
              <a:solidFill>
                <a:schemeClr val="bg1"/>
              </a:solidFill>
            </a:endParaRPr>
          </a:p>
          <a:p>
            <a:pPr algn="just"/>
            <a:r>
              <a:rPr lang="id-ID" altLang="en-US" sz="1600">
                <a:solidFill>
                  <a:schemeClr val="bg1"/>
                </a:solidFill>
              </a:rPr>
              <a:t>4. IOException</a:t>
            </a:r>
            <a:endParaRPr lang="id-ID" altLang="en-US" sz="1600">
              <a:solidFill>
                <a:schemeClr val="bg1"/>
              </a:solidFill>
            </a:endParaRPr>
          </a:p>
          <a:p>
            <a:pPr algn="just"/>
            <a:r>
              <a:rPr lang="id-ID" altLang="en-US" sz="1600">
                <a:solidFill>
                  <a:schemeClr val="bg1"/>
                </a:solidFill>
              </a:rPr>
              <a:t>5. IsolateSpawnException</a:t>
            </a:r>
            <a:endParaRPr lang="id-ID" altLang="en-US" sz="1600">
              <a:solidFill>
                <a:schemeClr val="bg1"/>
              </a:solidFill>
            </a:endParaRPr>
          </a:p>
          <a:p>
            <a:pPr algn="just"/>
            <a:r>
              <a:rPr lang="id-ID" altLang="en-US" sz="1600">
                <a:solidFill>
                  <a:schemeClr val="bg1"/>
                </a:solidFill>
              </a:rPr>
              <a:t>6. Timeout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lebih detailnya dapat dilihat dokumentasi pada link berikut :</a:t>
            </a:r>
            <a:endParaRPr lang="id-ID" altLang="en-US" sz="1600">
              <a:solidFill>
                <a:schemeClr val="bg1"/>
              </a:solidFill>
            </a:endParaRPr>
          </a:p>
          <a:p>
            <a:pPr algn="just"/>
            <a:r>
              <a:rPr lang="id-ID" altLang="en-US" sz="1600">
                <a:solidFill>
                  <a:schemeClr val="bg1"/>
                </a:solidFill>
              </a:rPr>
              <a:t>https://api.dart.dev/stable/2.4.0/dart-core/Exception-class.html</a:t>
            </a:r>
            <a:endParaRPr lang="id-ID" altLang="en-US" sz="160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9013"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 : Try/On/Catch Block Code</a:t>
              </a:r>
              <a:endParaRPr lang="id-ID" altLang="en-US" b="1">
                <a:solidFill>
                  <a:srgbClr val="0C0C0C"/>
                </a:solidFill>
                <a:sym typeface="Arial" panose="020B0604020202020204"/>
              </a:endParaRPr>
            </a:p>
          </p:txBody>
        </p:sp>
      </p:grpSp>
      <p:sp>
        <p:nvSpPr>
          <p:cNvPr id="9" name="Text Box 8"/>
          <p:cNvSpPr txBox="1"/>
          <p:nvPr/>
        </p:nvSpPr>
        <p:spPr>
          <a:xfrm>
            <a:off x="175260" y="930275"/>
            <a:ext cx="8759825" cy="3846195"/>
          </a:xfrm>
          <a:prstGeom prst="rect">
            <a:avLst/>
          </a:prstGeom>
          <a:noFill/>
        </p:spPr>
        <p:txBody>
          <a:bodyPr wrap="square" rtlCol="0">
            <a:spAutoFit/>
          </a:bodyPr>
          <a:p>
            <a:pPr algn="just"/>
            <a:r>
              <a:rPr lang="id-ID" altLang="en-US" sz="1600">
                <a:solidFill>
                  <a:schemeClr val="bg1"/>
                </a:solidFill>
              </a:rPr>
              <a:t>Blok </a:t>
            </a:r>
            <a:r>
              <a:rPr lang="id-ID" altLang="en-US" sz="1600" u="sng">
                <a:solidFill>
                  <a:schemeClr val="bg1"/>
                </a:solidFill>
              </a:rPr>
              <a:t>try</a:t>
            </a:r>
            <a:r>
              <a:rPr lang="id-ID" altLang="en-US" sz="1600">
                <a:solidFill>
                  <a:schemeClr val="bg1"/>
                </a:solidFill>
              </a:rPr>
              <a:t> berisi kode yang mungkin menghasilkan pengecualian. Blok </a:t>
            </a:r>
            <a:r>
              <a:rPr lang="id-ID" altLang="en-US" sz="1600" u="sng">
                <a:solidFill>
                  <a:schemeClr val="bg1"/>
                </a:solidFill>
              </a:rPr>
              <a:t>on</a:t>
            </a:r>
            <a:r>
              <a:rPr lang="id-ID" altLang="en-US" sz="1600">
                <a:solidFill>
                  <a:schemeClr val="bg1"/>
                </a:solidFill>
              </a:rPr>
              <a:t> digunakan ketika jenis eksepsi perlu ditentukan. Blok </a:t>
            </a:r>
            <a:r>
              <a:rPr lang="id-ID" altLang="en-US" sz="1600" u="sng">
                <a:solidFill>
                  <a:schemeClr val="bg1"/>
                </a:solidFill>
              </a:rPr>
              <a:t>catch</a:t>
            </a:r>
            <a:r>
              <a:rPr lang="id-ID" altLang="en-US" sz="1600">
                <a:solidFill>
                  <a:schemeClr val="bg1"/>
                </a:solidFill>
              </a:rPr>
              <a:t> digunakan saat handler membutuhkan objek eksepsi.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Blok percobaan harus diikuti oleh satu blok </a:t>
            </a:r>
            <a:r>
              <a:rPr lang="id-ID" altLang="en-US" sz="1600" u="sng">
                <a:solidFill>
                  <a:schemeClr val="bg1"/>
                </a:solidFill>
              </a:rPr>
              <a:t>on</a:t>
            </a:r>
            <a:r>
              <a:rPr lang="id-ID" altLang="en-US" sz="1600">
                <a:solidFill>
                  <a:schemeClr val="bg1"/>
                </a:solidFill>
              </a:rPr>
              <a:t> / </a:t>
            </a:r>
            <a:r>
              <a:rPr lang="id-ID" altLang="en-US" sz="1600" u="sng">
                <a:solidFill>
                  <a:schemeClr val="bg1"/>
                </a:solidFill>
              </a:rPr>
              <a:t>catch</a:t>
            </a:r>
            <a:r>
              <a:rPr lang="id-ID" altLang="en-US" sz="1600">
                <a:solidFill>
                  <a:schemeClr val="bg1"/>
                </a:solidFill>
              </a:rPr>
              <a:t> atau satu blok </a:t>
            </a:r>
            <a:r>
              <a:rPr lang="id-ID" altLang="en-US" sz="1600" u="sng">
                <a:solidFill>
                  <a:schemeClr val="bg1"/>
                </a:solidFill>
              </a:rPr>
              <a:t>finally</a:t>
            </a:r>
            <a:r>
              <a:rPr lang="id-ID" altLang="en-US" sz="1600">
                <a:solidFill>
                  <a:schemeClr val="bg1"/>
                </a:solidFill>
              </a:rPr>
              <a:t>. Ketika pengecualian terjadi di blok </a:t>
            </a:r>
            <a:r>
              <a:rPr lang="id-ID" altLang="en-US" sz="1600" u="sng">
                <a:solidFill>
                  <a:schemeClr val="bg1"/>
                </a:solidFill>
              </a:rPr>
              <a:t>try</a:t>
            </a:r>
            <a:r>
              <a:rPr lang="id-ID" altLang="en-US" sz="1600">
                <a:solidFill>
                  <a:schemeClr val="bg1"/>
                </a:solidFill>
              </a:rPr>
              <a:t>, kontrol dipindahkan ke </a:t>
            </a:r>
            <a:r>
              <a:rPr lang="id-ID" altLang="en-US" sz="1600" u="sng">
                <a:solidFill>
                  <a:schemeClr val="bg1"/>
                </a:solidFill>
              </a:rPr>
              <a:t>catch</a:t>
            </a:r>
            <a:r>
              <a:rPr lang="id-ID" altLang="en-US" sz="1600">
                <a:solidFill>
                  <a:schemeClr val="bg1"/>
                </a:solidFill>
              </a:rPr>
              <a: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a:t>
            </a:r>
            <a:endParaRPr lang="id-ID" altLang="en-US" sz="1600">
              <a:solidFill>
                <a:schemeClr val="bg1"/>
              </a:solidFill>
            </a:endParaRPr>
          </a:p>
          <a:p>
            <a:pPr algn="just"/>
            <a:r>
              <a:rPr lang="id-ID" altLang="en-US" sz="1200">
                <a:solidFill>
                  <a:schemeClr val="bg1"/>
                </a:solidFill>
              </a:rPr>
              <a:t>try { </a:t>
            </a:r>
            <a:endParaRPr lang="id-ID" altLang="en-US" sz="1200">
              <a:solidFill>
                <a:schemeClr val="bg1"/>
              </a:solidFill>
            </a:endParaRPr>
          </a:p>
          <a:p>
            <a:pPr algn="just"/>
            <a:r>
              <a:rPr lang="id-ID" altLang="en-US" sz="1200">
                <a:solidFill>
                  <a:schemeClr val="bg1"/>
                </a:solidFill>
              </a:rPr>
              <a:t>   // kode yang mungsi berisi eksepsi </a:t>
            </a:r>
            <a:endParaRPr lang="id-ID" altLang="en-US" sz="1200">
              <a:solidFill>
                <a:schemeClr val="bg1"/>
              </a:solidFill>
            </a:endParaRPr>
          </a:p>
          <a:p>
            <a:pPr algn="just"/>
            <a:r>
              <a:rPr lang="id-ID" altLang="en-US" sz="1200">
                <a:solidFill>
                  <a:schemeClr val="bg1"/>
                </a:solidFill>
              </a:rPr>
              <a:t>}  </a:t>
            </a:r>
            <a:endParaRPr lang="id-ID" altLang="en-US" sz="1200">
              <a:solidFill>
                <a:schemeClr val="bg1"/>
              </a:solidFill>
            </a:endParaRPr>
          </a:p>
          <a:p>
            <a:pPr algn="just"/>
            <a:r>
              <a:rPr lang="id-ID" altLang="en-US" sz="1200">
                <a:solidFill>
                  <a:schemeClr val="bg1"/>
                </a:solidFill>
              </a:rPr>
              <a:t>on Exception1 { </a:t>
            </a:r>
            <a:endParaRPr lang="id-ID" altLang="en-US" sz="1200">
              <a:solidFill>
                <a:schemeClr val="bg1"/>
              </a:solidFill>
            </a:endParaRPr>
          </a:p>
          <a:p>
            <a:pPr algn="just"/>
            <a:r>
              <a:rPr lang="id-ID" altLang="en-US" sz="1200">
                <a:solidFill>
                  <a:schemeClr val="bg1"/>
                </a:solidFill>
              </a:rPr>
              <a:t>   // kode untuk mengendalikan eksepsi </a:t>
            </a:r>
            <a:endParaRPr lang="id-ID" altLang="en-US" sz="1200">
              <a:solidFill>
                <a:schemeClr val="bg1"/>
              </a:solidFill>
            </a:endParaRPr>
          </a:p>
          <a:p>
            <a:pPr algn="just"/>
            <a:r>
              <a:rPr lang="id-ID" altLang="en-US" sz="1200">
                <a:solidFill>
                  <a:schemeClr val="bg1"/>
                </a:solidFill>
              </a:rPr>
              <a:t>}  </a:t>
            </a:r>
            <a:endParaRPr lang="id-ID" altLang="en-US" sz="1200">
              <a:solidFill>
                <a:schemeClr val="bg1"/>
              </a:solidFill>
            </a:endParaRPr>
          </a:p>
          <a:p>
            <a:pPr algn="just"/>
            <a:r>
              <a:rPr lang="id-ID" altLang="en-US" sz="1200">
                <a:solidFill>
                  <a:schemeClr val="bg1"/>
                </a:solidFill>
              </a:rPr>
              <a:t>catch Exception2 { </a:t>
            </a:r>
            <a:endParaRPr lang="id-ID" altLang="en-US" sz="1200">
              <a:solidFill>
                <a:schemeClr val="bg1"/>
              </a:solidFill>
            </a:endParaRPr>
          </a:p>
          <a:p>
            <a:pPr algn="just"/>
            <a:r>
              <a:rPr lang="id-ID" altLang="en-US" sz="1200">
                <a:solidFill>
                  <a:schemeClr val="bg1"/>
                </a:solidFill>
              </a:rPr>
              <a:t>   // </a:t>
            </a:r>
            <a:r>
              <a:rPr lang="id-ID" altLang="en-US" sz="1200">
                <a:solidFill>
                  <a:schemeClr val="bg1"/>
                </a:solidFill>
                <a:sym typeface="+mn-ea"/>
              </a:rPr>
              <a:t>kode untuk mengendalikan eksepsi </a:t>
            </a:r>
            <a:r>
              <a:rPr lang="id-ID" altLang="en-US" sz="1200">
                <a:solidFill>
                  <a:schemeClr val="bg1"/>
                </a:solidFill>
              </a:rPr>
              <a:t> </a:t>
            </a:r>
            <a:endParaRPr lang="id-ID" altLang="en-US" sz="1200">
              <a:solidFill>
                <a:schemeClr val="bg1"/>
              </a:solidFill>
            </a:endParaRPr>
          </a:p>
          <a:p>
            <a:pPr algn="just"/>
            <a:r>
              <a:rPr lang="id-ID" altLang="en-US" sz="1200">
                <a:solidFill>
                  <a:schemeClr val="bg1"/>
                </a:solidFill>
              </a:rPr>
              <a:t>}  finally {</a:t>
            </a:r>
            <a:endParaRPr lang="id-ID" altLang="en-US" sz="1200">
              <a:solidFill>
                <a:schemeClr val="bg1"/>
              </a:solidFill>
            </a:endParaRPr>
          </a:p>
          <a:p>
            <a:pPr algn="just"/>
            <a:r>
              <a:rPr lang="id-ID" altLang="en-US" sz="1200">
                <a:solidFill>
                  <a:schemeClr val="bg1"/>
                </a:solidFill>
              </a:rPr>
              <a:t>   // kode yang harus dijalankan terlepas dari eksepsi.</a:t>
            </a:r>
            <a:endParaRPr lang="id-ID" altLang="en-US" sz="1200">
              <a:solidFill>
                <a:schemeClr val="bg1"/>
              </a:solidFill>
            </a:endParaRPr>
          </a:p>
          <a:p>
            <a:pPr algn="just"/>
            <a:r>
              <a:rPr lang="id-ID" altLang="en-US" sz="1200">
                <a:solidFill>
                  <a:schemeClr val="bg1"/>
                </a:solidFill>
              </a:rPr>
              <a:t>}</a:t>
            </a:r>
            <a:endParaRPr lang="id-ID" altLang="en-US" sz="120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 : on block</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3784600"/>
          </a:xfrm>
          <a:prstGeom prst="rect">
            <a:avLst/>
          </a:prstGeom>
          <a:noFill/>
        </p:spPr>
        <p:txBody>
          <a:bodyPr wrap="square" rtlCol="0">
            <a:spAutoFit/>
          </a:bodyPr>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Buat program pembagian dengan eksepsi pembagian dengan angka 0</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Ketika nilai b diubah menjadi angka 2, maka menghasil output sebagai berikut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5" name="Picture 4"/>
          <p:cNvPicPr>
            <a:picLocks noChangeAspect="1"/>
          </p:cNvPicPr>
          <p:nvPr/>
        </p:nvPicPr>
        <p:blipFill>
          <a:blip r:embed="rId1"/>
          <a:stretch>
            <a:fillRect/>
          </a:stretch>
        </p:blipFill>
        <p:spPr>
          <a:xfrm>
            <a:off x="277495" y="1516380"/>
            <a:ext cx="3943350" cy="2276475"/>
          </a:xfrm>
          <a:prstGeom prst="rect">
            <a:avLst/>
          </a:prstGeom>
        </p:spPr>
      </p:pic>
      <p:pic>
        <p:nvPicPr>
          <p:cNvPr id="10" name="Picture 9"/>
          <p:cNvPicPr>
            <a:picLocks noChangeAspect="1"/>
          </p:cNvPicPr>
          <p:nvPr/>
        </p:nvPicPr>
        <p:blipFill>
          <a:blip r:embed="rId2"/>
          <a:stretch>
            <a:fillRect/>
          </a:stretch>
        </p:blipFill>
        <p:spPr>
          <a:xfrm>
            <a:off x="261620" y="4293870"/>
            <a:ext cx="4229100" cy="4095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 : catch block</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4769485"/>
          </a:xfrm>
          <a:prstGeom prst="rect">
            <a:avLst/>
          </a:prstGeom>
          <a:noFill/>
        </p:spPr>
        <p:txBody>
          <a:bodyPr wrap="square" rtlCol="0">
            <a:spAutoFit/>
          </a:bodyPr>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sym typeface="+mn-ea"/>
              </a:rPr>
              <a:t>Buat program pembagian dengan eksepsi pembagian dengan angka 0.</a:t>
            </a:r>
            <a:endParaRPr lang="id-ID" altLang="en-US" sz="1600">
              <a:solidFill>
                <a:schemeClr val="bg1"/>
              </a:solidFill>
              <a:sym typeface="+mn-ea"/>
            </a:endParaRPr>
          </a:p>
          <a:p>
            <a:pPr algn="just"/>
            <a:endParaRPr lang="id-ID" altLang="en-US" sz="1600">
              <a:solidFill>
                <a:schemeClr val="bg1"/>
              </a:solidFill>
              <a:sym typeface="+mn-ea"/>
            </a:endParaRPr>
          </a:p>
          <a:p>
            <a:pPr algn="just"/>
            <a:endParaRPr lang="id-ID" altLang="en-US" sz="1600">
              <a:solidFill>
                <a:schemeClr val="bg1"/>
              </a:solidFill>
              <a:sym typeface="+mn-ea"/>
            </a:endParaRPr>
          </a:p>
          <a:p>
            <a:pPr algn="just"/>
            <a:endParaRPr lang="id-ID" altLang="en-US" sz="1600">
              <a:solidFill>
                <a:schemeClr val="bg1"/>
              </a:solidFill>
              <a:sym typeface="+mn-ea"/>
            </a:endParaRPr>
          </a:p>
          <a:p>
            <a:pPr algn="just"/>
            <a:endParaRPr lang="id-ID" altLang="en-US" sz="1600">
              <a:solidFill>
                <a:schemeClr val="bg1"/>
              </a:solidFill>
              <a:sym typeface="+mn-ea"/>
            </a:endParaRPr>
          </a:p>
          <a:p>
            <a:pPr algn="just"/>
            <a:endParaRPr lang="id-ID" altLang="en-US" sz="1600">
              <a:solidFill>
                <a:schemeClr val="bg1"/>
              </a:solidFill>
              <a:sym typeface="+mn-ea"/>
            </a:endParaRPr>
          </a:p>
          <a:p>
            <a:pPr algn="just"/>
            <a:endParaRPr lang="id-ID" altLang="en-US" sz="1600">
              <a:solidFill>
                <a:schemeClr val="bg1"/>
              </a:solidFill>
              <a:sym typeface="+mn-ea"/>
            </a:endParaRPr>
          </a:p>
          <a:p>
            <a:pPr algn="just"/>
            <a:endParaRPr lang="id-ID" altLang="en-US" sz="1600">
              <a:solidFill>
                <a:schemeClr val="bg1"/>
              </a:solidFill>
              <a:sym typeface="+mn-ea"/>
            </a:endParaRPr>
          </a:p>
          <a:p>
            <a:pPr algn="just"/>
            <a:endParaRPr lang="id-ID" altLang="en-US" sz="1600">
              <a:solidFill>
                <a:schemeClr val="bg1"/>
              </a:solidFill>
              <a:sym typeface="+mn-ea"/>
            </a:endParaRPr>
          </a:p>
          <a:p>
            <a:pPr algn="just"/>
            <a:endParaRPr lang="id-ID" altLang="en-US" sz="1600">
              <a:solidFill>
                <a:schemeClr val="bg1"/>
              </a:solidFill>
              <a:sym typeface="+mn-ea"/>
            </a:endParaRPr>
          </a:p>
          <a:p>
            <a:pPr algn="just"/>
            <a:endParaRPr lang="id-ID" altLang="en-US" sz="1600">
              <a:solidFill>
                <a:schemeClr val="bg1"/>
              </a:solidFill>
              <a:sym typeface="+mn-ea"/>
            </a:endParaRPr>
          </a:p>
          <a:p>
            <a:pPr algn="just"/>
            <a:r>
              <a:rPr lang="id-ID" altLang="en-US" sz="1600">
                <a:solidFill>
                  <a:schemeClr val="bg1"/>
                </a:solidFill>
                <a:sym typeface="+mn-ea"/>
              </a:rPr>
              <a:t>Berdasarkan program diatas, dapat kita liat perbedaan pengguna on dan catch, yaitu penggunaan on dimana object eksepsi yang akan terjadi telah diketahui terlebih dahulu, sedangkan catch tidak menentukan objek eksepsi melainkan memberi tahu objek eksepsi yang terjadi.</a:t>
            </a:r>
            <a:endParaRPr lang="id-ID" altLang="en-US" sz="1600">
              <a:solidFill>
                <a:schemeClr val="bg1"/>
              </a:solidFill>
              <a:sym typeface="+mn-ea"/>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47650" y="1527175"/>
            <a:ext cx="2552700" cy="2247900"/>
          </a:xfrm>
          <a:prstGeom prst="rect">
            <a:avLst/>
          </a:prstGeom>
        </p:spPr>
      </p:pic>
      <p:pic>
        <p:nvPicPr>
          <p:cNvPr id="6" name="Picture 5"/>
          <p:cNvPicPr>
            <a:picLocks noChangeAspect="1"/>
          </p:cNvPicPr>
          <p:nvPr/>
        </p:nvPicPr>
        <p:blipFill>
          <a:blip r:embed="rId2"/>
          <a:stretch>
            <a:fillRect/>
          </a:stretch>
        </p:blipFill>
        <p:spPr>
          <a:xfrm>
            <a:off x="3035935" y="3355975"/>
            <a:ext cx="4181475" cy="4191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 : on dan catch block</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829945"/>
          </a:xfrm>
          <a:prstGeom prst="rect">
            <a:avLst/>
          </a:prstGeom>
          <a:noFill/>
        </p:spPr>
        <p:txBody>
          <a:bodyPr wrap="square" rtlCol="0">
            <a:spAutoFit/>
          </a:bodyPr>
          <a:p>
            <a:pPr algn="just"/>
            <a:r>
              <a:rPr lang="id-ID" altLang="en-US" sz="1600">
                <a:solidFill>
                  <a:schemeClr val="bg1"/>
                </a:solidFill>
              </a:rPr>
              <a:t>Contoh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5" name="Picture 4"/>
          <p:cNvPicPr>
            <a:picLocks noChangeAspect="1"/>
          </p:cNvPicPr>
          <p:nvPr/>
        </p:nvPicPr>
        <p:blipFill>
          <a:blip r:embed="rId1"/>
          <a:stretch>
            <a:fillRect/>
          </a:stretch>
        </p:blipFill>
        <p:spPr>
          <a:xfrm>
            <a:off x="175260" y="1291590"/>
            <a:ext cx="3952875" cy="2219325"/>
          </a:xfrm>
          <a:prstGeom prst="rect">
            <a:avLst/>
          </a:prstGeom>
        </p:spPr>
      </p:pic>
      <p:pic>
        <p:nvPicPr>
          <p:cNvPr id="8" name="Picture 7"/>
          <p:cNvPicPr>
            <a:picLocks noChangeAspect="1"/>
          </p:cNvPicPr>
          <p:nvPr/>
        </p:nvPicPr>
        <p:blipFill>
          <a:blip r:embed="rId2"/>
          <a:stretch>
            <a:fillRect/>
          </a:stretch>
        </p:blipFill>
        <p:spPr>
          <a:xfrm>
            <a:off x="175260" y="3652520"/>
            <a:ext cx="3981450" cy="466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9531"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Variabel dan tipe data lanjutan : int dan double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1322070"/>
          </a:xfrm>
          <a:prstGeom prst="rect">
            <a:avLst/>
          </a:prstGeom>
          <a:noFill/>
        </p:spPr>
        <p:txBody>
          <a:bodyPr wrap="square" rtlCol="0">
            <a:spAutoFit/>
          </a:bodyPr>
          <a:p>
            <a:pPr algn="just"/>
            <a:r>
              <a:rPr lang="id-ID" altLang="en-US" sz="1600">
                <a:solidFill>
                  <a:schemeClr val="bg1"/>
                </a:solidFill>
              </a:rPr>
              <a:t>contoh 2 :</a:t>
            </a:r>
            <a:endParaRPr lang="id-ID" altLang="en-US" sz="1600">
              <a:solidFill>
                <a:schemeClr val="bg1"/>
              </a:solidFill>
            </a:endParaRPr>
          </a:p>
          <a:p>
            <a:pPr algn="just"/>
            <a:r>
              <a:rPr lang="id-ID" altLang="en-US" sz="1600">
                <a:solidFill>
                  <a:schemeClr val="bg1"/>
                </a:solidFill>
              </a:rPr>
              <a:t>Ketika menerima input dari konsol tentunya kita akan mendapatkan data string, kita dapat menggunakan parse untuk mengoperasikan angka-angka yang kita input.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304800" y="1894840"/>
            <a:ext cx="4591050" cy="2533650"/>
          </a:xfrm>
          <a:prstGeom prst="rect">
            <a:avLst/>
          </a:prstGeom>
        </p:spPr>
      </p:pic>
      <p:pic>
        <p:nvPicPr>
          <p:cNvPr id="5" name="Picture 4"/>
          <p:cNvPicPr>
            <a:picLocks noChangeAspect="1"/>
          </p:cNvPicPr>
          <p:nvPr/>
        </p:nvPicPr>
        <p:blipFill>
          <a:blip r:embed="rId2"/>
          <a:stretch>
            <a:fillRect/>
          </a:stretch>
        </p:blipFill>
        <p:spPr>
          <a:xfrm>
            <a:off x="4982210" y="3352165"/>
            <a:ext cx="3952875" cy="10763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 : finally block</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4030980"/>
          </a:xfrm>
          <a:prstGeom prst="rect">
            <a:avLst/>
          </a:prstGeom>
          <a:noFill/>
        </p:spPr>
        <p:txBody>
          <a:bodyPr wrap="square" rtlCol="0">
            <a:spAutoFit/>
          </a:bodyPr>
          <a:p>
            <a:pPr algn="just"/>
            <a:r>
              <a:rPr lang="id-ID" altLang="en-US" sz="1600">
                <a:solidFill>
                  <a:schemeClr val="bg1"/>
                </a:solidFill>
              </a:rPr>
              <a:t>Contoh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Ouput ketika b = 0			    output ketika b = 1</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43840" y="1252220"/>
            <a:ext cx="4010025" cy="2638425"/>
          </a:xfrm>
          <a:prstGeom prst="rect">
            <a:avLst/>
          </a:prstGeom>
        </p:spPr>
      </p:pic>
      <p:pic>
        <p:nvPicPr>
          <p:cNvPr id="5" name="Picture 4"/>
          <p:cNvPicPr>
            <a:picLocks noChangeAspect="1"/>
          </p:cNvPicPr>
          <p:nvPr/>
        </p:nvPicPr>
        <p:blipFill>
          <a:blip r:embed="rId2"/>
          <a:stretch>
            <a:fillRect/>
          </a:stretch>
        </p:blipFill>
        <p:spPr>
          <a:xfrm>
            <a:off x="243840" y="4397375"/>
            <a:ext cx="3552825" cy="447040"/>
          </a:xfrm>
          <a:prstGeom prst="rect">
            <a:avLst/>
          </a:prstGeom>
        </p:spPr>
      </p:pic>
      <p:pic>
        <p:nvPicPr>
          <p:cNvPr id="8" name="Picture 7"/>
          <p:cNvPicPr>
            <a:picLocks noChangeAspect="1"/>
          </p:cNvPicPr>
          <p:nvPr/>
        </p:nvPicPr>
        <p:blipFill>
          <a:blip r:embed="rId3"/>
          <a:stretch>
            <a:fillRect/>
          </a:stretch>
        </p:blipFill>
        <p:spPr>
          <a:xfrm>
            <a:off x="4150360" y="4397375"/>
            <a:ext cx="3461385" cy="4737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7305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b="1">
                  <a:solidFill>
                    <a:srgbClr val="0C0C0C"/>
                  </a:solidFill>
                  <a:sym typeface="Arial" panose="020B0604020202020204"/>
                </a:rPr>
                <a:t>Error and Exception Handling : custom exception</a:t>
              </a:r>
              <a:endParaRPr lang="id-ID" altLang="en-US" b="1">
                <a:solidFill>
                  <a:srgbClr val="0C0C0C"/>
                </a:solidFill>
                <a:sym typeface="Arial" panose="020B0604020202020204"/>
              </a:endParaRPr>
            </a:p>
          </p:txBody>
        </p:sp>
      </p:grpSp>
      <p:sp>
        <p:nvSpPr>
          <p:cNvPr id="9" name="Text Box 8"/>
          <p:cNvSpPr txBox="1"/>
          <p:nvPr/>
        </p:nvSpPr>
        <p:spPr>
          <a:xfrm>
            <a:off x="175260" y="918845"/>
            <a:ext cx="8759825" cy="2306955"/>
          </a:xfrm>
          <a:prstGeom prst="rect">
            <a:avLst/>
          </a:prstGeom>
          <a:noFill/>
        </p:spPr>
        <p:txBody>
          <a:bodyPr wrap="square" rtlCol="0">
            <a:spAutoFit/>
          </a:bodyPr>
          <a:p>
            <a:pPr algn="just"/>
            <a:r>
              <a:rPr lang="id-ID" altLang="en-US" sz="1600">
                <a:solidFill>
                  <a:schemeClr val="bg1"/>
                </a:solidFill>
              </a:rPr>
              <a:t>Selain menggunakan eksepsi bawaan dart. developer juga dapat membuat custom exception untuk kebutuhan program.</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a:t>
            </a:r>
            <a:endParaRPr lang="id-ID" altLang="en-US" sz="1600">
              <a:solidFill>
                <a:schemeClr val="bg1"/>
              </a:solidFill>
            </a:endParaRPr>
          </a:p>
          <a:p>
            <a:pPr algn="just"/>
            <a:r>
              <a:rPr lang="id-ID" altLang="en-US" sz="1600">
                <a:solidFill>
                  <a:schemeClr val="bg1"/>
                </a:solidFill>
              </a:rPr>
              <a:t>class nama_custom_exception implements Exception { </a:t>
            </a:r>
            <a:endParaRPr lang="id-ID" altLang="en-US" sz="1600">
              <a:solidFill>
                <a:schemeClr val="bg1"/>
              </a:solidFill>
            </a:endParaRPr>
          </a:p>
          <a:p>
            <a:pPr algn="just"/>
            <a:r>
              <a:rPr lang="id-ID" altLang="en-US" sz="1600">
                <a:solidFill>
                  <a:schemeClr val="bg1"/>
                </a:solidFill>
              </a:rPr>
              <a:t>   //kode bisa berisi constructors, variables and methods </a:t>
            </a:r>
            <a:endParaRPr lang="id-ID" altLang="en-US" sz="1600">
              <a:solidFill>
                <a:schemeClr val="bg1"/>
              </a:solidFill>
            </a:endParaRPr>
          </a:p>
          <a:p>
            <a:pPr algn="just"/>
            <a:r>
              <a:rPr lang="id-ID" altLang="en-US" sz="1600">
                <a:solidFill>
                  <a:schemeClr val="bg1"/>
                </a:solidFill>
              </a:rPr>
              <a:t>} 	contoh</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858645" y="2468245"/>
            <a:ext cx="3341370" cy="2531110"/>
          </a:xfrm>
          <a:prstGeom prst="rect">
            <a:avLst/>
          </a:prstGeom>
        </p:spPr>
      </p:pic>
      <p:pic>
        <p:nvPicPr>
          <p:cNvPr id="5" name="Picture 4"/>
          <p:cNvPicPr>
            <a:picLocks noChangeAspect="1"/>
          </p:cNvPicPr>
          <p:nvPr/>
        </p:nvPicPr>
        <p:blipFill>
          <a:blip r:embed="rId2"/>
          <a:stretch>
            <a:fillRect/>
          </a:stretch>
        </p:blipFill>
        <p:spPr>
          <a:xfrm>
            <a:off x="5335905" y="4497070"/>
            <a:ext cx="3334385" cy="50228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9478"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Variabel dan tipe data lanjutan : int dan double</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2061210"/>
          </a:xfrm>
          <a:prstGeom prst="rect">
            <a:avLst/>
          </a:prstGeom>
          <a:noFill/>
        </p:spPr>
        <p:txBody>
          <a:bodyPr wrap="square" rtlCol="0">
            <a:spAutoFit/>
          </a:bodyPr>
          <a:p>
            <a:pPr algn="just"/>
            <a:r>
              <a:rPr lang="id-ID" altLang="en-US" sz="1600">
                <a:solidFill>
                  <a:schemeClr val="bg1"/>
                </a:solidFill>
              </a:rPr>
              <a:t>Bagaimana mana jika tipe data yang diterima oleh program tidak ditentukan sejak awal ?</a:t>
            </a:r>
            <a:endParaRPr lang="id-ID" altLang="en-US" sz="1600">
              <a:solidFill>
                <a:schemeClr val="bg1"/>
              </a:solidFill>
            </a:endParaRPr>
          </a:p>
          <a:p>
            <a:pPr algn="just"/>
            <a:r>
              <a:rPr lang="id-ID" altLang="en-US" sz="1600">
                <a:solidFill>
                  <a:schemeClr val="bg1"/>
                </a:solidFill>
              </a:rPr>
              <a:t>Dalam artian angka pertama dan angka kedua mungkin saja menerima bilang double maupun integer.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adalah tipe data num. tipe data num dapat menerima nilai baik dengan tipe data integer atau double.</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226060" y="2417445"/>
            <a:ext cx="4524375" cy="2619375"/>
          </a:xfrm>
          <a:prstGeom prst="rect">
            <a:avLst/>
          </a:prstGeom>
        </p:spPr>
      </p:pic>
      <p:pic>
        <p:nvPicPr>
          <p:cNvPr id="5" name="Picture 4"/>
          <p:cNvPicPr>
            <a:picLocks noChangeAspect="1"/>
          </p:cNvPicPr>
          <p:nvPr/>
        </p:nvPicPr>
        <p:blipFill>
          <a:blip r:embed="rId2"/>
          <a:stretch>
            <a:fillRect/>
          </a:stretch>
        </p:blipFill>
        <p:spPr>
          <a:xfrm>
            <a:off x="4980940" y="4006215"/>
            <a:ext cx="3624580" cy="990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9353"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Variabel dan tipe data lanjutan : int dan double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3784600"/>
          </a:xfrm>
          <a:prstGeom prst="rect">
            <a:avLst/>
          </a:prstGeom>
          <a:noFill/>
        </p:spPr>
        <p:txBody>
          <a:bodyPr wrap="square" rtlCol="0">
            <a:spAutoFit/>
          </a:bodyPr>
          <a:p>
            <a:pPr algn="just"/>
            <a:r>
              <a:rPr lang="id-ID" altLang="en-US" sz="1600">
                <a:solidFill>
                  <a:schemeClr val="bg1"/>
                </a:solidFill>
              </a:rPr>
              <a:t>2. toInt dan toDouble</a:t>
            </a:r>
            <a:endParaRPr lang="id-ID" altLang="en-US" sz="1600">
              <a:solidFill>
                <a:schemeClr val="bg1"/>
              </a:solidFill>
            </a:endParaRPr>
          </a:p>
          <a:p>
            <a:pPr algn="just"/>
            <a:r>
              <a:rPr lang="id-ID" altLang="en-US" sz="1600">
                <a:solidFill>
                  <a:schemeClr val="bg1"/>
                </a:solidFill>
              </a:rPr>
              <a:t>toInt merupakan method untuk mengubah suatu bilangan menjadi bilangan integer</a:t>
            </a:r>
            <a:endParaRPr lang="id-ID" altLang="en-US" sz="1600">
              <a:solidFill>
                <a:schemeClr val="bg1"/>
              </a:solidFill>
            </a:endParaRPr>
          </a:p>
          <a:p>
            <a:pPr algn="just"/>
            <a:r>
              <a:rPr lang="id-ID" altLang="en-US" sz="1600">
                <a:solidFill>
                  <a:schemeClr val="bg1"/>
                </a:solidFill>
              </a:rPr>
              <a:t>toDouble merupakan method untuk mengubah suatu bilangan menjadi bilangan desimal</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dokumentasi lebih lengkap mengenai dapat dilihat pada link berikut :</a:t>
            </a:r>
            <a:endParaRPr lang="id-ID" altLang="en-US" sz="1600">
              <a:solidFill>
                <a:schemeClr val="bg1"/>
              </a:solidFill>
            </a:endParaRPr>
          </a:p>
          <a:p>
            <a:pPr algn="just"/>
            <a:r>
              <a:rPr lang="id-ID" altLang="en-US" sz="1600">
                <a:solidFill>
                  <a:schemeClr val="bg1"/>
                </a:solidFill>
              </a:rPr>
              <a:t>https://api.dart.dev/stable/2.10.5/dart-core/int-class.html </a:t>
            </a:r>
            <a:endParaRPr lang="id-ID" altLang="en-US" sz="1600">
              <a:solidFill>
                <a:schemeClr val="bg1"/>
              </a:solidFill>
            </a:endParaRPr>
          </a:p>
          <a:p>
            <a:pPr algn="just"/>
            <a:r>
              <a:rPr lang="id-ID" altLang="en-US" sz="1600">
                <a:solidFill>
                  <a:schemeClr val="bg1"/>
                </a:solidFill>
              </a:rPr>
              <a:t>https://api.dart.dev/stable/2.10.5/dart-core/double-class.html</a:t>
            </a:r>
            <a:endParaRPr lang="id-ID" altLang="en-US" sz="1600">
              <a:solidFill>
                <a:schemeClr val="bg1"/>
              </a:solidFill>
            </a:endParaRPr>
          </a:p>
          <a:p>
            <a:pPr algn="just"/>
            <a:r>
              <a:rPr lang="id-ID" altLang="en-US" sz="1600">
                <a:solidFill>
                  <a:schemeClr val="bg1"/>
                </a:solidFill>
              </a:rPr>
              <a:t> </a:t>
            </a:r>
            <a:endParaRPr lang="id-ID" altLang="en-US" sz="1600">
              <a:solidFill>
                <a:schemeClr val="bg1"/>
              </a:solidFill>
            </a:endParaRPr>
          </a:p>
          <a:p>
            <a:pPr algn="just"/>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275590" y="1724660"/>
            <a:ext cx="5353050" cy="1476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Variabel dan tipe data lanjutan : String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2306955"/>
          </a:xfrm>
          <a:prstGeom prst="rect">
            <a:avLst/>
          </a:prstGeom>
          <a:noFill/>
        </p:spPr>
        <p:txBody>
          <a:bodyPr wrap="square" rtlCol="0">
            <a:spAutoFit/>
          </a:bodyPr>
          <a:p>
            <a:pPr algn="just"/>
            <a:r>
              <a:rPr lang="id-ID" altLang="en-US" sz="1600">
                <a:solidFill>
                  <a:schemeClr val="bg1"/>
                </a:solidFill>
              </a:rPr>
              <a:t>String merupakan tipe data yang merepresentasikan sederetan karakter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a:t>
            </a:r>
            <a:endParaRPr lang="id-ID" altLang="en-US" sz="1600">
              <a:solidFill>
                <a:schemeClr val="bg1"/>
              </a:solidFill>
            </a:endParaRPr>
          </a:p>
          <a:p>
            <a:pPr algn="just"/>
            <a:r>
              <a:rPr lang="id-ID" altLang="en-US" sz="1600">
                <a:solidFill>
                  <a:schemeClr val="bg1"/>
                </a:solidFill>
              </a:rPr>
              <a:t>String str1 = 'penulisan single line'; </a:t>
            </a:r>
            <a:endParaRPr lang="id-ID" altLang="en-US" sz="1600">
              <a:solidFill>
                <a:schemeClr val="bg1"/>
              </a:solidFill>
            </a:endParaRPr>
          </a:p>
          <a:p>
            <a:pPr algn="just"/>
            <a:r>
              <a:rPr lang="id-ID" altLang="en-US" sz="1600">
                <a:solidFill>
                  <a:schemeClr val="bg1"/>
                </a:solidFill>
              </a:rPr>
              <a:t>String str2 = "</a:t>
            </a:r>
            <a:r>
              <a:rPr lang="id-ID" altLang="en-US" sz="1600">
                <a:solidFill>
                  <a:schemeClr val="bg1"/>
                </a:solidFill>
                <a:sym typeface="+mn-ea"/>
              </a:rPr>
              <a:t>penulisan single line</a:t>
            </a:r>
            <a:r>
              <a:rPr lang="id-ID" altLang="en-US" sz="1600">
                <a:solidFill>
                  <a:schemeClr val="bg1"/>
                </a:solidFill>
              </a:rPr>
              <a:t>"; </a:t>
            </a:r>
            <a:endParaRPr lang="id-ID" altLang="en-US" sz="1600">
              <a:solidFill>
                <a:schemeClr val="bg1"/>
              </a:solidFill>
            </a:endParaRPr>
          </a:p>
          <a:p>
            <a:pPr algn="just"/>
            <a:r>
              <a:rPr lang="id-ID" altLang="en-US" sz="1600">
                <a:solidFill>
                  <a:schemeClr val="bg1"/>
                </a:solidFill>
              </a:rPr>
              <a:t>String str3 = '''</a:t>
            </a:r>
            <a:r>
              <a:rPr lang="id-ID" altLang="en-US" sz="1600">
                <a:solidFill>
                  <a:schemeClr val="bg1"/>
                </a:solidFill>
                <a:sym typeface="+mn-ea"/>
              </a:rPr>
              <a:t>penulisan multiple line</a:t>
            </a:r>
            <a:r>
              <a:rPr lang="id-ID" altLang="en-US" sz="1600">
                <a:solidFill>
                  <a:schemeClr val="bg1"/>
                </a:solidFill>
              </a:rPr>
              <a:t>'''; </a:t>
            </a:r>
            <a:endParaRPr lang="id-ID" altLang="en-US" sz="1600">
              <a:solidFill>
                <a:schemeClr val="bg1"/>
              </a:solidFill>
            </a:endParaRPr>
          </a:p>
          <a:p>
            <a:pPr algn="just"/>
            <a:r>
              <a:rPr lang="id-ID" altLang="en-US" sz="1600">
                <a:solidFill>
                  <a:schemeClr val="bg1"/>
                </a:solidFill>
              </a:rPr>
              <a:t>String str4 = """</a:t>
            </a:r>
            <a:r>
              <a:rPr lang="id-ID" altLang="en-US" sz="1600">
                <a:solidFill>
                  <a:schemeClr val="bg1"/>
                </a:solidFill>
                <a:sym typeface="+mn-ea"/>
              </a:rPr>
              <a:t>penulisan multiple line</a:t>
            </a:r>
            <a:r>
              <a:rPr lang="id-ID" altLang="en-US" sz="1600">
                <a:solidFill>
                  <a:schemeClr val="bg1"/>
                </a:solidFill>
              </a:rPr>
              <a: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p:txBody>
      </p:sp>
      <p:pic>
        <p:nvPicPr>
          <p:cNvPr id="3" name="Picture 2"/>
          <p:cNvPicPr>
            <a:picLocks noChangeAspect="1"/>
          </p:cNvPicPr>
          <p:nvPr/>
        </p:nvPicPr>
        <p:blipFill>
          <a:blip r:embed="rId1"/>
          <a:srcRect r="28216" b="6794"/>
          <a:stretch>
            <a:fillRect/>
          </a:stretch>
        </p:blipFill>
        <p:spPr>
          <a:xfrm>
            <a:off x="290195" y="3143250"/>
            <a:ext cx="3429635" cy="1864360"/>
          </a:xfrm>
          <a:prstGeom prst="rect">
            <a:avLst/>
          </a:prstGeom>
        </p:spPr>
      </p:pic>
      <p:pic>
        <p:nvPicPr>
          <p:cNvPr id="5" name="Picture 4"/>
          <p:cNvPicPr>
            <a:picLocks noChangeAspect="1"/>
          </p:cNvPicPr>
          <p:nvPr/>
        </p:nvPicPr>
        <p:blipFill>
          <a:blip r:embed="rId2"/>
          <a:stretch>
            <a:fillRect/>
          </a:stretch>
        </p:blipFill>
        <p:spPr>
          <a:xfrm>
            <a:off x="3940175" y="4350385"/>
            <a:ext cx="2419350" cy="657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Variabel dan tipe data lanjutan : String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4030980"/>
          </a:xfrm>
          <a:prstGeom prst="rect">
            <a:avLst/>
          </a:prstGeom>
          <a:noFill/>
        </p:spPr>
        <p:txBody>
          <a:bodyPr wrap="square" rtlCol="0">
            <a:spAutoFit/>
          </a:bodyPr>
          <a:p>
            <a:pPr algn="just"/>
            <a:r>
              <a:rPr lang="id-ID" altLang="en-US" sz="1600">
                <a:solidFill>
                  <a:schemeClr val="bg1"/>
                </a:solidFill>
              </a:rPr>
              <a:t>String Interpolation, merupakan penggabungan/penambahan 2 atau lebih string.</a:t>
            </a:r>
            <a:endParaRPr lang="id-ID" altLang="en-US" sz="1600">
              <a:solidFill>
                <a:schemeClr val="bg1"/>
              </a:solidFill>
            </a:endParaRPr>
          </a:p>
          <a:p>
            <a:pPr algn="just"/>
            <a:r>
              <a:rPr lang="id-ID" altLang="en-US" sz="1600">
                <a:solidFill>
                  <a:schemeClr val="bg1"/>
                </a:solidFill>
              </a:rPr>
              <a:t>Contoh 1.</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2. </a:t>
            </a:r>
            <a:endParaRPr lang="id-ID" altLang="en-US" sz="1600">
              <a:solidFill>
                <a:schemeClr val="bg1"/>
              </a:solidFill>
            </a:endParaRPr>
          </a:p>
          <a:p>
            <a:pPr algn="just"/>
            <a:r>
              <a:rPr lang="id-ID" altLang="en-US" sz="1600">
                <a:solidFill>
                  <a:schemeClr val="bg1"/>
                </a:solidFill>
              </a:rPr>
              <a:t>kita bisa menggunakan “${}” untuk menggabungkan sebuah value dengan string secara langsung.</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 </a:t>
            </a:r>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276225" y="1548765"/>
            <a:ext cx="3400425" cy="1276350"/>
          </a:xfrm>
          <a:prstGeom prst="rect">
            <a:avLst/>
          </a:prstGeom>
        </p:spPr>
      </p:pic>
      <p:pic>
        <p:nvPicPr>
          <p:cNvPr id="5" name="Picture 4"/>
          <p:cNvPicPr>
            <a:picLocks noChangeAspect="1"/>
          </p:cNvPicPr>
          <p:nvPr/>
        </p:nvPicPr>
        <p:blipFill>
          <a:blip r:embed="rId2"/>
          <a:stretch>
            <a:fillRect/>
          </a:stretch>
        </p:blipFill>
        <p:spPr>
          <a:xfrm>
            <a:off x="276225" y="2973705"/>
            <a:ext cx="4000500" cy="533400"/>
          </a:xfrm>
          <a:prstGeom prst="rect">
            <a:avLst/>
          </a:prstGeom>
        </p:spPr>
      </p:pic>
      <p:pic>
        <p:nvPicPr>
          <p:cNvPr id="8" name="Picture 7"/>
          <p:cNvPicPr>
            <a:picLocks noChangeAspect="1"/>
          </p:cNvPicPr>
          <p:nvPr/>
        </p:nvPicPr>
        <p:blipFill>
          <a:blip r:embed="rId3"/>
          <a:stretch>
            <a:fillRect/>
          </a:stretch>
        </p:blipFill>
        <p:spPr>
          <a:xfrm>
            <a:off x="276225" y="4416425"/>
            <a:ext cx="3876675" cy="533400"/>
          </a:xfrm>
          <a:prstGeom prst="rect">
            <a:avLst/>
          </a:prstGeom>
        </p:spPr>
      </p:pic>
      <p:pic>
        <p:nvPicPr>
          <p:cNvPr id="12" name="Picture 11"/>
          <p:cNvPicPr>
            <a:picLocks noChangeAspect="1"/>
          </p:cNvPicPr>
          <p:nvPr/>
        </p:nvPicPr>
        <p:blipFill>
          <a:blip r:embed="rId4"/>
          <a:stretch>
            <a:fillRect/>
          </a:stretch>
        </p:blipFill>
        <p:spPr>
          <a:xfrm>
            <a:off x="4276725" y="4416425"/>
            <a:ext cx="4305300" cy="476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Variabel dan tipe data lanjutan : String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2553335"/>
          </a:xfrm>
          <a:prstGeom prst="rect">
            <a:avLst/>
          </a:prstGeom>
          <a:noFill/>
        </p:spPr>
        <p:txBody>
          <a:bodyPr wrap="square" rtlCol="0">
            <a:spAutoFit/>
          </a:bodyPr>
          <a:p>
            <a:pPr algn="just"/>
            <a:r>
              <a:rPr lang="id-ID" altLang="en-US" sz="1600">
                <a:solidFill>
                  <a:schemeClr val="bg1"/>
                </a:solidFill>
              </a:rPr>
              <a:t>Sama seperti int dan double, string pada dasarnya juga merupakan object yang memiliki method dan properti.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adalah method dan properti yang umum digunakan dalam pengembangan aplikasi</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trim</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split</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replaceAll</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subString</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toLowerCase</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toUpperCase</a:t>
            </a:r>
            <a:endParaRPr lang="id-ID" altLang="en-US" sz="160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19149</Words>
  <Application>WPS Presentation</Application>
  <PresentationFormat/>
  <Paragraphs>571</Paragraphs>
  <Slides>42</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42</vt:i4>
      </vt:variant>
    </vt:vector>
  </HeadingPairs>
  <TitlesOfParts>
    <vt:vector size="52"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75</cp:revision>
  <dcterms:created xsi:type="dcterms:W3CDTF">2021-03-01T18:24:00Z</dcterms:created>
  <dcterms:modified xsi:type="dcterms:W3CDTF">2021-03-30T07:50:39Z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