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70" r:id="rId7"/>
    <p:sldId id="274" r:id="rId8"/>
    <p:sldId id="275" r:id="rId9"/>
    <p:sldId id="276" r:id="rId10"/>
    <p:sldId id="277" r:id="rId11"/>
    <p:sldId id="278" r:id="rId12"/>
    <p:sldId id="279" r:id="rId13"/>
    <p:sldId id="280" r:id="rId14"/>
    <p:sldId id="281" r:id="rId15"/>
    <p:sldId id="282" r:id="rId16"/>
    <p:sldId id="260" r:id="rId17"/>
  </p:sldIdLst>
  <p:sldSz cx="9144000" cy="5143500"/>
  <p:notesSz cx="6858000" cy="9144000"/>
  <p:embeddedFontLst>
    <p:embeddedFont>
      <p:font typeface="Calibri" panose="020F0502020204030204"/>
      <p:regular r:id="rId21"/>
    </p:embeddedFont>
    <p:embeddedFont>
      <p:font typeface="Montserrat Medium" panose="0000050000000000000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5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4</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sz="1400" b="1">
                  <a:solidFill>
                    <a:srgbClr val="0C0C0C"/>
                  </a:solidFill>
                  <a:latin typeface="Arial" panose="020B0604020202020204"/>
                  <a:ea typeface="Arial" panose="020B0604020202020204"/>
                  <a:cs typeface="Arial" panose="020B0604020202020204"/>
                  <a:sym typeface="Arial" panose="020B0604020202020204"/>
                </a:rPr>
                <a:t>List</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5118100" cy="3291840"/>
          </a:xfrm>
          <a:prstGeom prst="rect">
            <a:avLst/>
          </a:prstGeom>
          <a:noFill/>
        </p:spPr>
        <p:txBody>
          <a:bodyPr wrap="square" rtlCol="0">
            <a:spAutoFit/>
          </a:bodyPr>
          <a:p>
            <a:pPr algn="just"/>
            <a:r>
              <a:rPr lang="en-US" altLang="id-ID" sz="1600">
                <a:solidFill>
                  <a:schemeClr val="bg1"/>
                </a:solidFill>
              </a:rPr>
              <a:t>Berikut ini adalah syntax growable list :</a:t>
            </a:r>
            <a:endParaRPr lang="en-US" altLang="id-ID" sz="1600">
              <a:solidFill>
                <a:schemeClr val="bg1"/>
              </a:solidFill>
            </a:endParaRPr>
          </a:p>
          <a:p>
            <a:pPr algn="just"/>
            <a:r>
              <a:rPr lang="en-US" altLang="id-ID" sz="1600">
                <a:solidFill>
                  <a:schemeClr val="bg1"/>
                </a:solidFill>
              </a:rPr>
              <a:t>List&lt;tipe_data&gt; nama_list = List&lt;tipe_data&gt;();</a:t>
            </a:r>
            <a:endParaRPr lang="en-US" altLang="id-ID" sz="1600">
              <a:solidFill>
                <a:schemeClr val="bg1"/>
              </a:solidFill>
            </a:endParaRPr>
          </a:p>
          <a:p>
            <a:pPr algn="just"/>
            <a:r>
              <a:rPr lang="en-US" altLang="id-ID" sz="1600">
                <a:solidFill>
                  <a:schemeClr val="bg1"/>
                </a:solidFill>
              </a:rPr>
              <a:t>atau</a:t>
            </a:r>
            <a:endParaRPr lang="en-US" altLang="id-ID" sz="1600">
              <a:solidFill>
                <a:schemeClr val="bg1"/>
              </a:solidFill>
            </a:endParaRPr>
          </a:p>
          <a:p>
            <a:pPr algn="just"/>
            <a:r>
              <a:rPr lang="en-US" altLang="id-ID" sz="1600">
                <a:solidFill>
                  <a:schemeClr val="bg1"/>
                </a:solidFill>
              </a:rPr>
              <a:t>List&lt;tipe_data&gt; nama_list = [ ]</a:t>
            </a:r>
            <a:endParaRPr lang="en-US" altLang="id-ID" sz="1600">
              <a:solidFill>
                <a:schemeClr val="bg1"/>
              </a:solidFill>
            </a:endParaRPr>
          </a:p>
          <a:p>
            <a:pPr algn="just"/>
            <a:endParaRPr lang="en-US" altLang="id-ID" sz="1600">
              <a:solidFill>
                <a:schemeClr val="bg1"/>
              </a:solidFill>
            </a:endParaRPr>
          </a:p>
          <a:p>
            <a:pPr marL="0" indent="0" algn="just">
              <a:buClr>
                <a:srgbClr val="FFFFFF"/>
              </a:buClr>
              <a:buFont typeface="Arial" panose="020B0604020202020204" pitchFamily="34" charset="0"/>
              <a:buNone/>
            </a:pPr>
            <a:r>
              <a:rPr lang="en-US" altLang="id-ID" sz="1600">
                <a:solidFill>
                  <a:schemeClr val="bg1"/>
                </a:solidFill>
                <a:sym typeface="+mn-ea"/>
              </a:rPr>
              <a:t>Berikut ini adalah syntax untuk inisialisasi nilai list :</a:t>
            </a:r>
            <a:endParaRPr lang="en-US" altLang="id-ID" sz="1600">
              <a:solidFill>
                <a:schemeClr val="bg1"/>
              </a:solidFill>
            </a:endParaRPr>
          </a:p>
          <a:p>
            <a:pPr marL="0" indent="0" algn="just">
              <a:buClr>
                <a:srgbClr val="FFFFFF"/>
              </a:buClr>
              <a:buFont typeface="Arial" panose="020B0604020202020204" pitchFamily="34" charset="0"/>
              <a:buNone/>
            </a:pPr>
            <a:r>
              <a:rPr lang="en-US" altLang="id-ID" sz="1600">
                <a:solidFill>
                  <a:schemeClr val="bg1"/>
                </a:solidFill>
                <a:sym typeface="+mn-ea"/>
              </a:rPr>
              <a:t>nama_list [index] = value;</a:t>
            </a:r>
            <a:endParaRPr lang="en-US" altLang="id-ID" sz="1600">
              <a:solidFill>
                <a:schemeClr val="bg1"/>
              </a:solidFill>
              <a:sym typeface="+mn-ea"/>
            </a:endParaRPr>
          </a:p>
          <a:p>
            <a:pPr marL="0" indent="0" algn="just">
              <a:buClr>
                <a:srgbClr val="FFFFFF"/>
              </a:buClr>
              <a:buFont typeface="Arial" panose="020B0604020202020204" pitchFamily="34" charset="0"/>
              <a:buNone/>
            </a:pPr>
            <a:endParaRPr lang="en-US" altLang="id-ID" sz="1600">
              <a:solidFill>
                <a:schemeClr val="bg1"/>
              </a:solidFill>
              <a:sym typeface="+mn-ea"/>
            </a:endParaRPr>
          </a:p>
          <a:p>
            <a:pPr marL="0" indent="0" algn="just">
              <a:buClr>
                <a:srgbClr val="FFFFFF"/>
              </a:buClr>
              <a:buFont typeface="Arial" panose="020B0604020202020204" pitchFamily="34" charset="0"/>
              <a:buNone/>
            </a:pPr>
            <a:r>
              <a:rPr lang="en-US" altLang="id-ID" sz="1600">
                <a:solidFill>
                  <a:schemeClr val="bg1"/>
                </a:solidFill>
                <a:sym typeface="+mn-ea"/>
              </a:rPr>
              <a:t>untuk menambah anggota liat dapat menggunakan methods </a:t>
            </a:r>
            <a:r>
              <a:rPr lang="en-US" altLang="id-ID" sz="1600">
                <a:solidFill>
                  <a:schemeClr val="accent4"/>
                </a:solidFill>
                <a:sym typeface="+mn-ea"/>
              </a:rPr>
              <a:t>add(value)</a:t>
            </a:r>
            <a:r>
              <a:rPr lang="en-US" altLang="id-ID" sz="1600">
                <a:solidFill>
                  <a:schemeClr val="bg1"/>
                </a:solidFill>
                <a:sym typeface="+mn-ea"/>
              </a:rPr>
              <a:t> dan menghapus anggota dapat menggunakan methods </a:t>
            </a:r>
            <a:r>
              <a:rPr lang="en-US" altLang="id-ID" sz="1600">
                <a:solidFill>
                  <a:schemeClr val="accent4"/>
                </a:solidFill>
                <a:sym typeface="+mn-ea"/>
              </a:rPr>
              <a:t>remove(value)</a:t>
            </a:r>
            <a:r>
              <a:rPr lang="en-US" altLang="id-ID" sz="1600">
                <a:solidFill>
                  <a:schemeClr val="bg1"/>
                </a:solidFill>
                <a:sym typeface="+mn-ea"/>
              </a:rPr>
              <a:t>.</a:t>
            </a:r>
            <a:endParaRPr lang="en-US" altLang="id-ID" sz="1600">
              <a:solidFill>
                <a:schemeClr val="bg1"/>
              </a:solidFill>
            </a:endParaRPr>
          </a:p>
          <a:p>
            <a:pPr algn="just"/>
            <a:endParaRPr lang="en-US" altLang="id-ID" sz="1600">
              <a:solidFill>
                <a:schemeClr val="bg1"/>
              </a:solidFill>
            </a:endParaRPr>
          </a:p>
          <a:p>
            <a:pPr algn="just"/>
            <a:endParaRPr lang="en-US" altLang="id-ID" sz="1600">
              <a:solidFill>
                <a:schemeClr val="bg1"/>
              </a:solidFill>
            </a:endParaRPr>
          </a:p>
        </p:txBody>
      </p:sp>
      <p:pic>
        <p:nvPicPr>
          <p:cNvPr id="10" name="Picture 9"/>
          <p:cNvPicPr>
            <a:picLocks noChangeAspect="1"/>
          </p:cNvPicPr>
          <p:nvPr/>
        </p:nvPicPr>
        <p:blipFill>
          <a:blip r:embed="rId1"/>
          <a:srcRect r="27118"/>
          <a:stretch>
            <a:fillRect/>
          </a:stretch>
        </p:blipFill>
        <p:spPr>
          <a:xfrm>
            <a:off x="5546725" y="918845"/>
            <a:ext cx="2643505" cy="1974850"/>
          </a:xfrm>
          <a:prstGeom prst="rect">
            <a:avLst/>
          </a:prstGeom>
        </p:spPr>
      </p:pic>
      <p:pic>
        <p:nvPicPr>
          <p:cNvPr id="13" name="Picture 12"/>
          <p:cNvPicPr>
            <a:picLocks noChangeAspect="1"/>
          </p:cNvPicPr>
          <p:nvPr/>
        </p:nvPicPr>
        <p:blipFill>
          <a:blip r:embed="rId2"/>
          <a:stretch>
            <a:fillRect/>
          </a:stretch>
        </p:blipFill>
        <p:spPr>
          <a:xfrm>
            <a:off x="5546090" y="3067050"/>
            <a:ext cx="2644140" cy="1839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sz="1400" b="1">
                  <a:solidFill>
                    <a:srgbClr val="0C0C0C"/>
                  </a:solidFill>
                  <a:latin typeface="Arial" panose="020B0604020202020204"/>
                  <a:ea typeface="Arial" panose="020B0604020202020204"/>
                  <a:cs typeface="Arial" panose="020B0604020202020204"/>
                  <a:sym typeface="Arial" panose="020B0604020202020204"/>
                </a:rPr>
                <a:t>Sets</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1814830"/>
          </a:xfrm>
          <a:prstGeom prst="rect">
            <a:avLst/>
          </a:prstGeom>
          <a:noFill/>
        </p:spPr>
        <p:txBody>
          <a:bodyPr wrap="square" rtlCol="0">
            <a:spAutoFit/>
          </a:bodyPr>
          <a:p>
            <a:pPr algn="just"/>
            <a:r>
              <a:rPr lang="en-US" altLang="id-ID" sz="1600">
                <a:solidFill>
                  <a:schemeClr val="bg1"/>
                </a:solidFill>
              </a:rPr>
              <a:t>Sets merupakan se</a:t>
            </a:r>
            <a:r>
              <a:rPr lang="en-US" sz="1600">
                <a:solidFill>
                  <a:schemeClr val="bg1"/>
                </a:solidFill>
              </a:rPr>
              <a:t>kumpulan object sejenis yang unik.</a:t>
            </a:r>
            <a:endParaRPr lang="en-US" sz="1600">
              <a:solidFill>
                <a:schemeClr val="bg1"/>
              </a:solidFill>
            </a:endParaRPr>
          </a:p>
          <a:p>
            <a:pPr algn="just"/>
            <a:endParaRPr lang="id-ID" altLang="en-US" sz="1600">
              <a:solidFill>
                <a:schemeClr val="bg1"/>
              </a:solidFill>
            </a:endParaRPr>
          </a:p>
          <a:p>
            <a:pPr algn="just"/>
            <a:r>
              <a:rPr lang="en-US" altLang="id-ID" sz="1600">
                <a:solidFill>
                  <a:schemeClr val="bg1"/>
                </a:solidFill>
              </a:rPr>
              <a:t>syntax :</a:t>
            </a:r>
            <a:endParaRPr lang="en-US" altLang="id-ID" sz="1600">
              <a:solidFill>
                <a:schemeClr val="bg1"/>
              </a:solidFill>
            </a:endParaRPr>
          </a:p>
          <a:p>
            <a:pPr algn="just"/>
            <a:r>
              <a:rPr lang="en-US" altLang="id-ID" sz="1600">
                <a:solidFill>
                  <a:schemeClr val="bg1"/>
                </a:solidFill>
              </a:rPr>
              <a:t>Set&lt;tipe_data&gt; nama_set = Set&lt;tipe_data&gt;();</a:t>
            </a:r>
            <a:endParaRPr lang="en-US" altLang="id-ID" sz="1600">
              <a:solidFill>
                <a:schemeClr val="bg1"/>
              </a:solidFill>
            </a:endParaRPr>
          </a:p>
          <a:p>
            <a:pPr algn="just"/>
            <a:endParaRPr lang="en-US" altLang="id-ID"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2129790"/>
            <a:ext cx="5438775" cy="2105025"/>
          </a:xfrm>
          <a:prstGeom prst="rect">
            <a:avLst/>
          </a:prstGeom>
        </p:spPr>
      </p:pic>
      <p:pic>
        <p:nvPicPr>
          <p:cNvPr id="6" name="Picture 5"/>
          <p:cNvPicPr>
            <a:picLocks noChangeAspect="1"/>
          </p:cNvPicPr>
          <p:nvPr/>
        </p:nvPicPr>
        <p:blipFill>
          <a:blip r:embed="rId2"/>
          <a:stretch>
            <a:fillRect/>
          </a:stretch>
        </p:blipFill>
        <p:spPr>
          <a:xfrm>
            <a:off x="175260" y="4366895"/>
            <a:ext cx="4095750" cy="647700"/>
          </a:xfrm>
          <a:prstGeom prst="rect">
            <a:avLst/>
          </a:prstGeom>
        </p:spPr>
      </p:pic>
      <p:sp>
        <p:nvSpPr>
          <p:cNvPr id="13" name="Text Box 12"/>
          <p:cNvSpPr txBox="1"/>
          <p:nvPr/>
        </p:nvSpPr>
        <p:spPr>
          <a:xfrm>
            <a:off x="5680075" y="2129790"/>
            <a:ext cx="2897505" cy="2553335"/>
          </a:xfrm>
          <a:prstGeom prst="rect">
            <a:avLst/>
          </a:prstGeom>
          <a:noFill/>
        </p:spPr>
        <p:txBody>
          <a:bodyPr wrap="square" rtlCol="0">
            <a:spAutoFit/>
          </a:bodyPr>
          <a:p>
            <a:pPr algn="just"/>
            <a:r>
              <a:rPr lang="en-US" sz="1600">
                <a:solidFill>
                  <a:schemeClr val="bg1"/>
                </a:solidFill>
              </a:rPr>
              <a:t>Pada program disamping dapat dilihat bahwa nilai 20 ditambahkan sebanyak 2 kali. Namun output hanya menulis nilai 20 sebanyak 1 kali. Hal tersebut disebabkan oleh set yang memiliki nilai unik sehingga jika ada nilai yang sama yang ditambahkan akan dihapus.</a:t>
            </a:r>
            <a:endParaRPr lang="en-US" sz="1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sz="1400" b="1">
                  <a:solidFill>
                    <a:srgbClr val="0C0C0C"/>
                  </a:solidFill>
                  <a:latin typeface="Arial" panose="020B0604020202020204"/>
                  <a:ea typeface="Arial" panose="020B0604020202020204"/>
                  <a:cs typeface="Arial" panose="020B0604020202020204"/>
                  <a:sym typeface="Arial" panose="020B0604020202020204"/>
                </a:rPr>
                <a:t>maps</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8759190" cy="1322070"/>
          </a:xfrm>
          <a:prstGeom prst="rect">
            <a:avLst/>
          </a:prstGeom>
          <a:noFill/>
        </p:spPr>
        <p:txBody>
          <a:bodyPr wrap="square" rtlCol="0">
            <a:spAutoFit/>
          </a:bodyPr>
          <a:p>
            <a:pPr algn="just"/>
            <a:r>
              <a:rPr lang="id-ID" altLang="en-US" sz="1600">
                <a:solidFill>
                  <a:schemeClr val="bg1"/>
                </a:solidFill>
              </a:rPr>
              <a:t>Map merupakan sekumpulan object yang dimana setiap object dalam kumpulan tersebut miliki kunci (key) yang unik. </a:t>
            </a:r>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deklarasi : Map &lt;Key_type, value_type&gt; nama_map = {key1 : value1, key2 :value2, dst}</a:t>
            </a:r>
            <a:endParaRPr lang="id-ID" altLang="en-US" sz="1600">
              <a:solidFill>
                <a:schemeClr val="bg1"/>
              </a:solidFill>
            </a:endParaRPr>
          </a:p>
          <a:p>
            <a:pPr algn="just"/>
            <a:r>
              <a:rPr lang="id-ID" altLang="en-US" sz="1600">
                <a:solidFill>
                  <a:schemeClr val="bg1"/>
                </a:solidFill>
              </a:rPr>
              <a:t>Inisiasi : nama_map[ key ] = value</a:t>
            </a:r>
            <a:endParaRPr lang="id-ID" altLang="en-US" sz="1600">
              <a:solidFill>
                <a:schemeClr val="bg1"/>
              </a:solidFill>
            </a:endParaRPr>
          </a:p>
        </p:txBody>
      </p:sp>
      <p:pic>
        <p:nvPicPr>
          <p:cNvPr id="1" name="Picture 0"/>
          <p:cNvPicPr>
            <a:picLocks noChangeAspect="1"/>
          </p:cNvPicPr>
          <p:nvPr/>
        </p:nvPicPr>
        <p:blipFill>
          <a:blip r:embed="rId1"/>
          <a:srcRect r="19431"/>
          <a:stretch>
            <a:fillRect/>
          </a:stretch>
        </p:blipFill>
        <p:spPr>
          <a:xfrm>
            <a:off x="281940" y="2240915"/>
            <a:ext cx="3740785" cy="2258060"/>
          </a:xfrm>
          <a:prstGeom prst="rect">
            <a:avLst/>
          </a:prstGeom>
        </p:spPr>
      </p:pic>
      <p:pic>
        <p:nvPicPr>
          <p:cNvPr id="6" name="Picture 5"/>
          <p:cNvPicPr>
            <a:picLocks noChangeAspect="1"/>
          </p:cNvPicPr>
          <p:nvPr/>
        </p:nvPicPr>
        <p:blipFill>
          <a:blip r:embed="rId2"/>
          <a:stretch>
            <a:fillRect/>
          </a:stretch>
        </p:blipFill>
        <p:spPr>
          <a:xfrm>
            <a:off x="281940" y="4593590"/>
            <a:ext cx="4029075" cy="495300"/>
          </a:xfrm>
          <a:prstGeom prst="rect">
            <a:avLst/>
          </a:prstGeom>
        </p:spPr>
      </p:pic>
      <p:sp>
        <p:nvSpPr>
          <p:cNvPr id="10" name="Text Box 9"/>
          <p:cNvSpPr txBox="1"/>
          <p:nvPr/>
        </p:nvSpPr>
        <p:spPr>
          <a:xfrm>
            <a:off x="4311015" y="3422650"/>
            <a:ext cx="3848735" cy="1076325"/>
          </a:xfrm>
          <a:prstGeom prst="rect">
            <a:avLst/>
          </a:prstGeom>
          <a:noFill/>
        </p:spPr>
        <p:txBody>
          <a:bodyPr wrap="square" rtlCol="0">
            <a:spAutoFit/>
          </a:bodyPr>
          <a:p>
            <a:pPr algn="just"/>
            <a:r>
              <a:rPr lang="id-ID" altLang="en-US" sz="1600">
                <a:solidFill>
                  <a:schemeClr val="bg1"/>
                </a:solidFill>
              </a:rPr>
              <a:t>Pada program disamping dapat dilihat bahwa variabel nama diberi nilai dengan mengakses salah satu data maps dengan key “nama”. </a:t>
            </a:r>
            <a:endParaRPr lang="id-ID" altLang="en-US" sz="1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Generics</a:t>
            </a: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Lists</a:t>
            </a: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Sets</a:t>
            </a:r>
            <a:endParaRPr lang="id-ID" altLang="en-US"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a:p>
            <a:pPr marL="342900" marR="0" lvl="0" indent="-254000" algn="l" rtl="0">
              <a:lnSpc>
                <a:spcPct val="250000"/>
              </a:lnSpc>
              <a:spcBef>
                <a:spcPts val="0"/>
              </a:spcBef>
              <a:spcAft>
                <a:spcPts val="0"/>
              </a:spcAft>
              <a:buClr>
                <a:schemeClr val="lt1"/>
              </a:buClr>
              <a:buSzPts val="1400"/>
              <a:buFont typeface="Montserrat Medium" panose="00000500000000000000"/>
              <a:buChar char="●"/>
            </a:pPr>
            <a:r>
              <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rPr>
              <a:t>Maps</a:t>
            </a:r>
            <a:endParaRPr lang="id-ID"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Generics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2306955"/>
          </a:xfrm>
          <a:prstGeom prst="rect">
            <a:avLst/>
          </a:prstGeom>
          <a:noFill/>
        </p:spPr>
        <p:txBody>
          <a:bodyPr wrap="square" rtlCol="0">
            <a:spAutoFit/>
          </a:bodyPr>
          <a:p>
            <a:pPr algn="just"/>
            <a:r>
              <a:rPr lang="id-ID" altLang="en-US" sz="1600">
                <a:solidFill>
                  <a:schemeClr val="bg1"/>
                </a:solidFill>
              </a:rPr>
              <a:t>Dalam membuat sebuah aplikasi, terkadang kita memerlukan banyak class atau method yang serupa namun diperuntukkan untuk berbagai tipe/class. Hal ini dapat menyebabkan kita membuat banyak sekali kodingan yang tidak perlu dan akhirnya repot dalam mengembangkan atau me-maintain kodingan kita tersebut.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a:t>
            </a:r>
            <a:endParaRPr lang="id-ID" altLang="en-US" sz="1600">
              <a:solidFill>
                <a:schemeClr val="bg1"/>
              </a:solidFill>
            </a:endParaRPr>
          </a:p>
          <a:p>
            <a:pPr algn="just"/>
            <a:r>
              <a:rPr lang="id-ID" altLang="en-US" sz="1600">
                <a:solidFill>
                  <a:schemeClr val="bg1"/>
                </a:solidFill>
              </a:rPr>
              <a:t>Data yang diterima response API,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Generic Type (T) dapat menyelesaikan masalah tersebut.</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Generics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2306955"/>
          </a:xfrm>
          <a:prstGeom prst="rect">
            <a:avLst/>
          </a:prstGeom>
          <a:noFill/>
        </p:spPr>
        <p:txBody>
          <a:bodyPr wrap="square" rtlCol="0">
            <a:spAutoFit/>
          </a:bodyPr>
          <a:p>
            <a:pPr algn="just"/>
            <a:r>
              <a:rPr lang="id-ID" altLang="en-US" sz="1600">
                <a:solidFill>
                  <a:schemeClr val="bg1"/>
                </a:solidFill>
              </a:rPr>
              <a:t>Contoh 1.</a:t>
            </a:r>
            <a:endParaRPr lang="id-ID" altLang="en-US" sz="1600">
              <a:solidFill>
                <a:schemeClr val="bg1"/>
              </a:solidFill>
            </a:endParaRPr>
          </a:p>
          <a:p>
            <a:pPr algn="just"/>
            <a:r>
              <a:rPr lang="id-ID" altLang="en-US" sz="1600">
                <a:solidFill>
                  <a:schemeClr val="bg1"/>
                </a:solidFill>
              </a:rPr>
              <a:t>Buat program yang dapat mengakses data string dengan suatu password. Data akan ditampilkan jika password benar.</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Bagaimana jika data yang</a:t>
            </a:r>
            <a:endParaRPr lang="id-ID" altLang="en-US" sz="1600">
              <a:solidFill>
                <a:schemeClr val="bg1"/>
              </a:solidFill>
            </a:endParaRPr>
          </a:p>
          <a:p>
            <a:pPr algn="just"/>
            <a:r>
              <a:rPr lang="id-ID" altLang="en-US" sz="1600">
                <a:solidFill>
                  <a:schemeClr val="bg1"/>
                </a:solidFill>
              </a:rPr>
              <a:t>akan diaskses adalah integer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361055" y="1524000"/>
            <a:ext cx="4919980" cy="2978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Generics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583565"/>
          </a:xfrm>
          <a:prstGeom prst="rect">
            <a:avLst/>
          </a:prstGeom>
          <a:noFill/>
        </p:spPr>
        <p:txBody>
          <a:bodyPr wrap="square" rtlCol="0">
            <a:spAutoFit/>
          </a:bodyPr>
          <a:p>
            <a:pPr algn="just"/>
            <a:r>
              <a:rPr lang="id-ID" altLang="en-US" sz="1600">
                <a:solidFill>
                  <a:schemeClr val="bg1"/>
                </a:solidFill>
              </a:rPr>
              <a:t>Contoh 1.</a:t>
            </a:r>
            <a:endParaRPr lang="id-ID" altLang="en-US" sz="1600">
              <a:solidFill>
                <a:schemeClr val="bg1"/>
              </a:solidFill>
            </a:endParaRPr>
          </a:p>
          <a:p>
            <a:pPr algn="just"/>
            <a:r>
              <a:rPr lang="id-ID" altLang="en-US" sz="1600">
                <a:solidFill>
                  <a:schemeClr val="bg1"/>
                </a:solidFill>
              </a:rPr>
              <a:t>Jika data yang diakses adalah integer           	Jikada yang diakses adalah object ?</a:t>
            </a:r>
            <a:endParaRPr lang="id-ID" altLang="en-US" sz="1600">
              <a:solidFill>
                <a:schemeClr val="bg1"/>
              </a:solidFill>
            </a:endParaRPr>
          </a:p>
        </p:txBody>
      </p:sp>
      <p:pic>
        <p:nvPicPr>
          <p:cNvPr id="10" name="Picture 9"/>
          <p:cNvPicPr>
            <a:picLocks noChangeAspect="1"/>
          </p:cNvPicPr>
          <p:nvPr/>
        </p:nvPicPr>
        <p:blipFill>
          <a:blip r:embed="rId1"/>
          <a:stretch>
            <a:fillRect/>
          </a:stretch>
        </p:blipFill>
        <p:spPr>
          <a:xfrm>
            <a:off x="254635" y="1552575"/>
            <a:ext cx="4170045" cy="2734945"/>
          </a:xfrm>
          <a:prstGeom prst="rect">
            <a:avLst/>
          </a:prstGeom>
        </p:spPr>
      </p:pic>
      <p:pic>
        <p:nvPicPr>
          <p:cNvPr id="13" name="Picture 12"/>
          <p:cNvPicPr>
            <a:picLocks noChangeAspect="1"/>
          </p:cNvPicPr>
          <p:nvPr/>
        </p:nvPicPr>
        <p:blipFill>
          <a:blip r:embed="rId2"/>
          <a:srcRect r="21038"/>
          <a:stretch>
            <a:fillRect/>
          </a:stretch>
        </p:blipFill>
        <p:spPr>
          <a:xfrm>
            <a:off x="4799330" y="1502410"/>
            <a:ext cx="3701415" cy="3622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Generics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2306955"/>
          </a:xfrm>
          <a:prstGeom prst="rect">
            <a:avLst/>
          </a:prstGeom>
          <a:noFill/>
        </p:spPr>
        <p:txBody>
          <a:bodyPr wrap="square" rtlCol="0">
            <a:spAutoFit/>
          </a:bodyPr>
          <a:p>
            <a:pPr algn="just"/>
            <a:r>
              <a:rPr lang="id-ID" altLang="en-US" sz="1600">
                <a:solidFill>
                  <a:schemeClr val="bg1"/>
                </a:solidFill>
              </a:rPr>
              <a:t>Bagaimana jika data yang harus diamankan sangat banyak, tentunya akan sangat menyusahkan developer jika harus mengimplementasikan kelas pada setiap data yang akan digunakan.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Hal tersebut dapat diselesaikan dengan generic type &lt;T&gt;.</a:t>
            </a:r>
            <a:endParaRPr lang="id-ID" altLang="en-US" sz="1600">
              <a:solidFill>
                <a:schemeClr val="bg1"/>
              </a:solidFill>
            </a:endParaRPr>
          </a:p>
          <a:p>
            <a:pPr algn="just"/>
            <a:r>
              <a:rPr lang="id-ID" altLang="en-US" sz="1600">
                <a:solidFill>
                  <a:schemeClr val="bg1"/>
                </a:solidFill>
              </a:rPr>
              <a:t>Syntax :</a:t>
            </a:r>
            <a:endParaRPr lang="id-ID" altLang="en-US" sz="1600">
              <a:solidFill>
                <a:schemeClr val="bg1"/>
              </a:solidFill>
            </a:endParaRPr>
          </a:p>
          <a:p>
            <a:pPr algn="just"/>
            <a:r>
              <a:rPr lang="id-ID" altLang="en-US" sz="1600">
                <a:solidFill>
                  <a:schemeClr val="bg1"/>
                </a:solidFill>
              </a:rPr>
              <a:t>class Nama_kelas &lt;T&gt;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t>
            </a:r>
            <a:endParaRPr lang="id-ID" altLang="en-US" sz="16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Generics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583565"/>
          </a:xfrm>
          <a:prstGeom prst="rect">
            <a:avLst/>
          </a:prstGeom>
          <a:noFill/>
        </p:spPr>
        <p:txBody>
          <a:bodyPr wrap="square" rtlCol="0">
            <a:spAutoFit/>
          </a:bodyPr>
          <a:p>
            <a:pPr algn="just"/>
            <a:r>
              <a:rPr lang="id-ID" altLang="en-US" sz="1600">
                <a:solidFill>
                  <a:schemeClr val="bg1"/>
                </a:solidFill>
              </a:rPr>
              <a:t>Solusi penyelesaian pada masalah sebelumnya.</a:t>
            </a:r>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1276985"/>
            <a:ext cx="3627755" cy="3684270"/>
          </a:xfrm>
          <a:prstGeom prst="rect">
            <a:avLst/>
          </a:prstGeom>
        </p:spPr>
      </p:pic>
      <p:sp>
        <p:nvSpPr>
          <p:cNvPr id="5" name="Text Box 4"/>
          <p:cNvSpPr txBox="1"/>
          <p:nvPr/>
        </p:nvSpPr>
        <p:spPr>
          <a:xfrm>
            <a:off x="4030345" y="1276985"/>
            <a:ext cx="4262120" cy="1814830"/>
          </a:xfrm>
          <a:prstGeom prst="rect">
            <a:avLst/>
          </a:prstGeom>
          <a:noFill/>
        </p:spPr>
        <p:txBody>
          <a:bodyPr wrap="square" rtlCol="0">
            <a:spAutoFit/>
          </a:bodyPr>
          <a:p>
            <a:pPr algn="just"/>
            <a:r>
              <a:rPr lang="en-US" altLang="id-ID" sz="1600">
                <a:solidFill>
                  <a:schemeClr val="bg1"/>
                </a:solidFill>
              </a:rPr>
              <a:t>Dengan desain kelas DataSecurity seperti disamping maka kelas DataSecurity dapat menerima tipe data apa saja. Contoh pada program disamping kelas DataSecurity dapat menerima tipe data String, int, dan object Pegawai. Berikut adalah output dari program disamping :</a:t>
            </a:r>
            <a:endParaRPr lang="en-US" altLang="id-ID" sz="1600">
              <a:solidFill>
                <a:schemeClr val="bg1"/>
              </a:solidFill>
            </a:endParaRPr>
          </a:p>
        </p:txBody>
      </p:sp>
      <p:pic>
        <p:nvPicPr>
          <p:cNvPr id="6" name="Picture 5"/>
          <p:cNvPicPr>
            <a:picLocks noChangeAspect="1"/>
          </p:cNvPicPr>
          <p:nvPr/>
        </p:nvPicPr>
        <p:blipFill>
          <a:blip r:embed="rId2"/>
          <a:stretch>
            <a:fillRect/>
          </a:stretch>
        </p:blipFill>
        <p:spPr>
          <a:xfrm>
            <a:off x="4030345" y="3091815"/>
            <a:ext cx="2190750" cy="790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sz="1400" b="1">
                  <a:solidFill>
                    <a:srgbClr val="0C0C0C"/>
                  </a:solidFill>
                  <a:latin typeface="Arial" panose="020B0604020202020204"/>
                  <a:ea typeface="Arial" panose="020B0604020202020204"/>
                  <a:cs typeface="Arial" panose="020B0604020202020204"/>
                  <a:sym typeface="Arial" panose="020B0604020202020204"/>
                </a:rPr>
                <a:t>Lists</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4276725"/>
          </a:xfrm>
          <a:prstGeom prst="rect">
            <a:avLst/>
          </a:prstGeom>
          <a:noFill/>
        </p:spPr>
        <p:txBody>
          <a:bodyPr wrap="square" rtlCol="0">
            <a:spAutoFit/>
          </a:bodyPr>
          <a:p>
            <a:pPr algn="just"/>
            <a:r>
              <a:rPr lang="en-US" altLang="id-ID" sz="1600">
                <a:solidFill>
                  <a:schemeClr val="bg1"/>
                </a:solidFill>
              </a:rPr>
              <a:t>List adalah </a:t>
            </a:r>
            <a:r>
              <a:rPr lang="id-ID" altLang="en-US" sz="1600">
                <a:solidFill>
                  <a:schemeClr val="bg1"/>
                </a:solidFill>
              </a:rPr>
              <a:t>sekelompok objek yang diurutkan. Library dart: core menyediakan kelas List yang memungkinkan pembuatan dan manipulasi </a:t>
            </a:r>
            <a:r>
              <a:rPr lang="en-US" altLang="id-ID" sz="1600">
                <a:solidFill>
                  <a:schemeClr val="bg1"/>
                </a:solidFill>
              </a:rPr>
              <a:t>isi dari list tersebut</a:t>
            </a:r>
            <a:r>
              <a:rPr lang="id-ID" altLang="en-US" sz="1600">
                <a:solidFill>
                  <a:schemeClr val="bg1"/>
                </a:solidFill>
              </a:rPr>
              <a:t>.</a:t>
            </a:r>
            <a:r>
              <a:rPr lang="en-US" altLang="id-ID" sz="1600">
                <a:solidFill>
                  <a:schemeClr val="bg1"/>
                </a:solidFill>
              </a:rPr>
              <a:t> Index merupakan pengidentifikasi urutan pada list. Index dihitung dari 0.</a:t>
            </a:r>
            <a:endParaRPr lang="en-US" altLang="id-ID" sz="1600">
              <a:solidFill>
                <a:schemeClr val="bg1"/>
              </a:solidFill>
            </a:endParaRPr>
          </a:p>
          <a:p>
            <a:pPr algn="just"/>
            <a:r>
              <a:rPr lang="en-US" altLang="id-ID" sz="1600">
                <a:solidFill>
                  <a:schemeClr val="bg1"/>
                </a:solidFill>
              </a:rPr>
              <a:t>Contoh. [senin, selasa, rabu, kamis, jumat, sabtu, minggu]</a:t>
            </a:r>
            <a:endParaRPr lang="en-US" altLang="id-ID" sz="1600">
              <a:solidFill>
                <a:schemeClr val="bg1"/>
              </a:solidFill>
            </a:endParaRPr>
          </a:p>
          <a:p>
            <a:pPr algn="just"/>
            <a:r>
              <a:rPr lang="en-US" altLang="id-ID" sz="1600">
                <a:solidFill>
                  <a:schemeClr val="bg1"/>
                </a:solidFill>
              </a:rPr>
              <a:t>index ke-0 adalah senin</a:t>
            </a:r>
            <a:endParaRPr lang="en-US" altLang="id-ID" sz="1600">
              <a:solidFill>
                <a:schemeClr val="bg1"/>
              </a:solidFill>
            </a:endParaRPr>
          </a:p>
          <a:p>
            <a:pPr algn="just"/>
            <a:r>
              <a:rPr lang="en-US" altLang="id-ID" sz="1600">
                <a:solidFill>
                  <a:schemeClr val="bg1"/>
                </a:solidFill>
              </a:rPr>
              <a:t>index ke-1 adalah selasa, dst</a:t>
            </a:r>
            <a:endParaRPr lang="en-US" altLang="id-ID" sz="1600">
              <a:solidFill>
                <a:schemeClr val="bg1"/>
              </a:solidFill>
            </a:endParaRPr>
          </a:p>
          <a:p>
            <a:pPr algn="just"/>
            <a:endParaRPr lang="id-ID" altLang="en-US" sz="1600">
              <a:solidFill>
                <a:schemeClr val="bg1"/>
              </a:solidFill>
            </a:endParaRPr>
          </a:p>
          <a:p>
            <a:pPr algn="just"/>
            <a:r>
              <a:rPr lang="en-US" altLang="id-ID" sz="1600">
                <a:solidFill>
                  <a:schemeClr val="bg1"/>
                </a:solidFill>
              </a:rPr>
              <a:t>List terbagi menjadi 2 :</a:t>
            </a:r>
            <a:endParaRPr lang="en-US" altLang="id-ID" sz="1600">
              <a:solidFill>
                <a:schemeClr val="bg1"/>
              </a:solidFill>
            </a:endParaRPr>
          </a:p>
          <a:p>
            <a:pPr marL="285750" indent="-285750" algn="just">
              <a:buClr>
                <a:srgbClr val="FFFFFF"/>
              </a:buClr>
              <a:buFont typeface="Arial" panose="020B0604020202020204" pitchFamily="34" charset="0"/>
              <a:buChar char="•"/>
            </a:pPr>
            <a:r>
              <a:rPr lang="en-US" altLang="id-ID" sz="1600">
                <a:solidFill>
                  <a:schemeClr val="bg1"/>
                </a:solidFill>
              </a:rPr>
              <a:t>Fix Length (panjang/jumlah anggota list sudah tetap)</a:t>
            </a:r>
            <a:endParaRPr lang="en-US" altLang="id-ID" sz="1600">
              <a:solidFill>
                <a:schemeClr val="bg1"/>
              </a:solidFill>
            </a:endParaRPr>
          </a:p>
          <a:p>
            <a:pPr marL="285750" indent="-285750" algn="just">
              <a:buClr>
                <a:srgbClr val="FFFFFF"/>
              </a:buClr>
              <a:buFont typeface="Arial" panose="020B0604020202020204" pitchFamily="34" charset="0"/>
              <a:buChar char="•"/>
            </a:pPr>
            <a:r>
              <a:rPr lang="en-US" altLang="id-ID" sz="1600">
                <a:solidFill>
                  <a:schemeClr val="bg1"/>
                </a:solidFill>
              </a:rPr>
              <a:t>Growable (</a:t>
            </a:r>
            <a:r>
              <a:rPr lang="en-US" altLang="id-ID" sz="1600">
                <a:solidFill>
                  <a:schemeClr val="bg1"/>
                </a:solidFill>
                <a:sym typeface="+mn-ea"/>
              </a:rPr>
              <a:t>panjang/jumlah anggota list dapat berubah)</a:t>
            </a:r>
            <a:endParaRPr lang="en-US" altLang="id-ID" sz="1600">
              <a:solidFill>
                <a:schemeClr val="bg1"/>
              </a:solidFill>
              <a:sym typeface="+mn-ea"/>
            </a:endParaRPr>
          </a:p>
          <a:p>
            <a:pPr marL="0" indent="0" algn="just">
              <a:buClr>
                <a:srgbClr val="FFFFFF"/>
              </a:buClr>
              <a:buFont typeface="Arial" panose="020B0604020202020204" pitchFamily="34" charset="0"/>
              <a:buNone/>
            </a:pPr>
            <a:endParaRPr lang="en-US" altLang="id-ID" sz="1600">
              <a:solidFill>
                <a:schemeClr val="bg1"/>
              </a:solidFill>
            </a:endParaRPr>
          </a:p>
          <a:p>
            <a:pPr marL="0" indent="0" algn="just">
              <a:buClr>
                <a:srgbClr val="FFFFFF"/>
              </a:buClr>
              <a:buFont typeface="Arial" panose="020B0604020202020204" pitchFamily="34" charset="0"/>
              <a:buNone/>
            </a:pPr>
            <a:r>
              <a:rPr lang="en-US" altLang="id-ID" sz="1600">
                <a:solidFill>
                  <a:schemeClr val="bg1"/>
                </a:solidFill>
              </a:rPr>
              <a:t>Berikut ini adalah syntax pembutan Fix Length List :</a:t>
            </a:r>
            <a:endParaRPr lang="en-US" altLang="id-ID" sz="1600">
              <a:solidFill>
                <a:schemeClr val="bg1"/>
              </a:solidFill>
            </a:endParaRPr>
          </a:p>
          <a:p>
            <a:pPr marL="0" indent="0" algn="just">
              <a:buClr>
                <a:srgbClr val="FFFFFF"/>
              </a:buClr>
              <a:buFont typeface="Arial" panose="020B0604020202020204" pitchFamily="34" charset="0"/>
              <a:buNone/>
            </a:pPr>
            <a:r>
              <a:rPr lang="en-US" altLang="id-ID" sz="1600">
                <a:solidFill>
                  <a:schemeClr val="bg1"/>
                </a:solidFill>
              </a:rPr>
              <a:t>List&lt;tipe_data&gt; nama_list = List&lt;tipe_data&gt;(panjang_list);</a:t>
            </a:r>
            <a:endParaRPr lang="en-US" altLang="id-ID" sz="1600">
              <a:solidFill>
                <a:schemeClr val="bg1"/>
              </a:solidFill>
            </a:endParaRPr>
          </a:p>
          <a:p>
            <a:pPr marL="0" indent="0" algn="just">
              <a:buClr>
                <a:srgbClr val="FFFFFF"/>
              </a:buClr>
              <a:buFont typeface="Arial" panose="020B0604020202020204" pitchFamily="34" charset="0"/>
              <a:buNone/>
            </a:pPr>
            <a:endParaRPr lang="en-US" altLang="id-ID" sz="1600">
              <a:solidFill>
                <a:schemeClr val="bg1"/>
              </a:solidFill>
            </a:endParaRPr>
          </a:p>
          <a:p>
            <a:pPr marL="0" indent="0" algn="just">
              <a:buClr>
                <a:srgbClr val="FFFFFF"/>
              </a:buClr>
              <a:buFont typeface="Arial" panose="020B0604020202020204" pitchFamily="34" charset="0"/>
              <a:buNone/>
            </a:pPr>
            <a:r>
              <a:rPr lang="en-US" altLang="id-ID" sz="1600">
                <a:solidFill>
                  <a:schemeClr val="bg1"/>
                </a:solidFill>
              </a:rPr>
              <a:t>Berikut ini adalah syntax untuk inisialisasi nilai list :</a:t>
            </a:r>
            <a:endParaRPr lang="en-US" altLang="id-ID" sz="1600">
              <a:solidFill>
                <a:schemeClr val="bg1"/>
              </a:solidFill>
            </a:endParaRPr>
          </a:p>
          <a:p>
            <a:pPr marL="0" indent="0" algn="just">
              <a:buClr>
                <a:srgbClr val="FFFFFF"/>
              </a:buClr>
              <a:buFont typeface="Arial" panose="020B0604020202020204" pitchFamily="34" charset="0"/>
              <a:buNone/>
            </a:pPr>
            <a:r>
              <a:rPr lang="en-US" altLang="id-ID" sz="1600">
                <a:solidFill>
                  <a:schemeClr val="bg1"/>
                </a:solidFill>
              </a:rPr>
              <a:t>nama_list [index] = value;</a:t>
            </a:r>
            <a:endParaRPr lang="en-US" altLang="id-ID" sz="1600">
              <a:solidFill>
                <a:schemeClr val="bg1"/>
              </a:solidFill>
            </a:endParaRPr>
          </a:p>
          <a:p>
            <a:pPr marL="0" indent="0" algn="just">
              <a:buClr>
                <a:srgbClr val="FFFFFF"/>
              </a:buClr>
              <a:buFont typeface="Arial" panose="020B0604020202020204" pitchFamily="34" charset="0"/>
              <a:buNone/>
            </a:pPr>
            <a:endParaRPr lang="en-US" altLang="id-ID" sz="1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2" name="Group 1"/>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0000500000000000000"/>
                <a:buNone/>
              </a:pPr>
              <a:endParaRPr sz="1400">
                <a:solidFill>
                  <a:schemeClr val="lt1"/>
                </a:solidFill>
                <a:latin typeface="Montserrat Medium" panose="00000500000000000000"/>
                <a:ea typeface="Montserrat Medium" panose="00000500000000000000"/>
                <a:cs typeface="Montserrat Medium" panose="00000500000000000000"/>
                <a:sym typeface="Montserrat Medium" panose="00000500000000000000"/>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altLang="id-ID" sz="1400" b="1">
                  <a:solidFill>
                    <a:srgbClr val="0C0C0C"/>
                  </a:solidFill>
                  <a:latin typeface="Arial" panose="020B0604020202020204"/>
                  <a:ea typeface="Arial" panose="020B0604020202020204"/>
                  <a:cs typeface="Arial" panose="020B0604020202020204"/>
                  <a:sym typeface="Arial" panose="020B0604020202020204"/>
                </a:rPr>
                <a:t>List</a:t>
              </a:r>
              <a:endParaRPr lang="en-US" alt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9" name="Text Box 8"/>
          <p:cNvSpPr txBox="1"/>
          <p:nvPr/>
        </p:nvSpPr>
        <p:spPr>
          <a:xfrm>
            <a:off x="175260" y="918845"/>
            <a:ext cx="7961630" cy="337185"/>
          </a:xfrm>
          <a:prstGeom prst="rect">
            <a:avLst/>
          </a:prstGeom>
          <a:noFill/>
        </p:spPr>
        <p:txBody>
          <a:bodyPr wrap="square" rtlCol="0">
            <a:spAutoFit/>
          </a:bodyPr>
          <a:p>
            <a:pPr algn="just"/>
            <a:r>
              <a:rPr lang="en-US" altLang="id-ID" sz="1600">
                <a:solidFill>
                  <a:schemeClr val="bg1"/>
                </a:solidFill>
              </a:rPr>
              <a:t>Contoh implementasi List</a:t>
            </a:r>
            <a:endParaRPr lang="en-US" altLang="id-ID" sz="1600">
              <a:solidFill>
                <a:schemeClr val="bg1"/>
              </a:solidFill>
            </a:endParaRPr>
          </a:p>
        </p:txBody>
      </p:sp>
      <p:pic>
        <p:nvPicPr>
          <p:cNvPr id="1" name="Picture 0"/>
          <p:cNvPicPr>
            <a:picLocks noChangeAspect="1"/>
          </p:cNvPicPr>
          <p:nvPr/>
        </p:nvPicPr>
        <p:blipFill>
          <a:blip r:embed="rId1"/>
          <a:stretch>
            <a:fillRect/>
          </a:stretch>
        </p:blipFill>
        <p:spPr>
          <a:xfrm>
            <a:off x="247015" y="1286510"/>
            <a:ext cx="4095750" cy="2352675"/>
          </a:xfrm>
          <a:prstGeom prst="rect">
            <a:avLst/>
          </a:prstGeom>
        </p:spPr>
      </p:pic>
      <p:pic>
        <p:nvPicPr>
          <p:cNvPr id="6" name="Picture 5"/>
          <p:cNvPicPr>
            <a:picLocks noChangeAspect="1"/>
          </p:cNvPicPr>
          <p:nvPr/>
        </p:nvPicPr>
        <p:blipFill>
          <a:blip r:embed="rId2"/>
          <a:stretch>
            <a:fillRect/>
          </a:stretch>
        </p:blipFill>
        <p:spPr>
          <a:xfrm>
            <a:off x="247015" y="3945890"/>
            <a:ext cx="3990975" cy="6477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9643</Words>
  <Application>WPS Presentation</Application>
  <PresentationFormat/>
  <Paragraphs>135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23</cp:revision>
  <dcterms:created xsi:type="dcterms:W3CDTF">2021-03-01T18:24:00Z</dcterms:created>
  <dcterms:modified xsi:type="dcterms:W3CDTF">2021-03-31T14:41:58Z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