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6" r:id="rId8"/>
    <p:sldId id="267" r:id="rId9"/>
    <p:sldId id="268" r:id="rId10"/>
    <p:sldId id="269" r:id="rId11"/>
    <p:sldId id="270" r:id="rId12"/>
    <p:sldId id="271" r:id="rId13"/>
    <p:sldId id="272" r:id="rId14"/>
    <p:sldId id="273" r:id="rId15"/>
    <p:sldId id="274" r:id="rId16"/>
    <p:sldId id="275" r:id="rId17"/>
    <p:sldId id="277" r:id="rId18"/>
    <p:sldId id="280" r:id="rId19"/>
    <p:sldId id="282" r:id="rId20"/>
    <p:sldId id="283" r:id="rId21"/>
    <p:sldId id="284" r:id="rId22"/>
    <p:sldId id="285" r:id="rId23"/>
    <p:sldId id="286" r:id="rId24"/>
    <p:sldId id="287" r:id="rId25"/>
    <p:sldId id="288" r:id="rId26"/>
    <p:sldId id="289" r:id="rId27"/>
    <p:sldId id="290" r:id="rId28"/>
    <p:sldId id="291" r:id="rId29"/>
    <p:sldId id="292" r:id="rId30"/>
    <p:sldId id="294" r:id="rId31"/>
    <p:sldId id="295" r:id="rId32"/>
    <p:sldId id="297" r:id="rId33"/>
    <p:sldId id="298" r:id="rId34"/>
    <p:sldId id="299" r:id="rId35"/>
    <p:sldId id="260" r:id="rId36"/>
  </p:sldIdLst>
  <p:sldSz cx="9144000" cy="5143500"/>
  <p:notesSz cx="6858000" cy="9144000"/>
  <p:embeddedFontLst>
    <p:embeddedFont>
      <p:font typeface="Calibri" panose="020F0502020204030204"/>
      <p:regular r:id="rId40"/>
    </p:embeddedFont>
    <p:embeddedFont>
      <p:font typeface="Montserrat Medium" panose="0000050000000000000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829945"/>
          </a:xfrm>
          <a:prstGeom prst="rect">
            <a:avLst/>
          </a:prstGeom>
          <a:noFill/>
        </p:spPr>
        <p:txBody>
          <a:bodyPr wrap="square" rtlCol="0">
            <a:spAutoFit/>
          </a:bodyPr>
          <a:p>
            <a:pPr algn="just"/>
            <a:r>
              <a:rPr lang="id-ID" altLang="en-US" sz="1600">
                <a:solidFill>
                  <a:schemeClr val="bg1"/>
                </a:solidFill>
              </a:rPr>
              <a:t>Silahkan pilih setup </a:t>
            </a:r>
            <a:r>
              <a:rPr lang="id-ID" altLang="en-US" sz="1600">
                <a:solidFill>
                  <a:schemeClr val="accent4"/>
                </a:solidFill>
              </a:rPr>
              <a:t>standart</a:t>
            </a:r>
            <a:r>
              <a:rPr lang="id-ID" altLang="en-US" sz="1600">
                <a:solidFill>
                  <a:schemeClr val="bg1"/>
                </a:solidFill>
              </a:rPr>
              <a:t>. Klik Next.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73685" y="1283970"/>
            <a:ext cx="5080635" cy="3708400"/>
          </a:xfrm>
          <a:prstGeom prst="rect">
            <a:avLst/>
          </a:prstGeom>
        </p:spPr>
      </p:pic>
      <p:sp>
        <p:nvSpPr>
          <p:cNvPr id="6" name="Left Arrow 5"/>
          <p:cNvSpPr/>
          <p:nvPr/>
        </p:nvSpPr>
        <p:spPr>
          <a:xfrm>
            <a:off x="1155065" y="2503170"/>
            <a:ext cx="408305" cy="1358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Android Studio</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583565"/>
          </a:xfrm>
          <a:prstGeom prst="rect">
            <a:avLst/>
          </a:prstGeom>
          <a:noFill/>
        </p:spPr>
        <p:txBody>
          <a:bodyPr wrap="square" rtlCol="0">
            <a:spAutoFit/>
          </a:bodyPr>
          <a:p>
            <a:pPr algn="just"/>
            <a:r>
              <a:rPr lang="id-ID" altLang="en-US" sz="1600">
                <a:solidFill>
                  <a:schemeClr val="bg1"/>
                </a:solidFill>
              </a:rPr>
              <a:t>Silahkan pilih tema tampilan aplikasi android studio.</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09550" y="1273810"/>
            <a:ext cx="4935855" cy="3667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Android Studio</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3291840"/>
          </a:xfrm>
          <a:prstGeom prst="rect">
            <a:avLst/>
          </a:prstGeom>
          <a:noFill/>
        </p:spPr>
        <p:txBody>
          <a:bodyPr wrap="square" rtlCol="0">
            <a:spAutoFit/>
          </a:bodyPr>
          <a:p>
            <a:pPr algn="just"/>
            <a:r>
              <a:rPr lang="id-ID" altLang="en-US" sz="1600">
                <a:solidFill>
                  <a:schemeClr val="bg1"/>
                </a:solidFill>
              </a:rPr>
              <a:t>Silahkan klik finish dan tunggu proses hingga selesai.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Penting : sekali lagi pastikan laptop/komputer anda telah terhubung dengan internet.</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85750" y="1303655"/>
            <a:ext cx="3437890" cy="2457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Android Studio</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4276725"/>
          </a:xfrm>
          <a:prstGeom prst="rect">
            <a:avLst/>
          </a:prstGeom>
          <a:noFill/>
        </p:spPr>
        <p:txBody>
          <a:bodyPr wrap="square" rtlCol="0">
            <a:spAutoFit/>
          </a:bodyPr>
          <a:p>
            <a:pPr algn="just"/>
            <a:r>
              <a:rPr lang="id-ID" altLang="en-US" sz="1600">
                <a:solidFill>
                  <a:schemeClr val="bg1"/>
                </a:solidFill>
              </a:rPr>
              <a:t>Setelah seluruh proses selesai. Silahkan buka aplikasi android studio dan akan muncul tampilan seperti dibawah ini.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Klik Configure, yang ditunjuk oleh panah biru.</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55905" y="1510030"/>
            <a:ext cx="3903345" cy="2875915"/>
          </a:xfrm>
          <a:prstGeom prst="rect">
            <a:avLst/>
          </a:prstGeom>
        </p:spPr>
      </p:pic>
      <p:sp>
        <p:nvSpPr>
          <p:cNvPr id="6" name="Left Arrow 5"/>
          <p:cNvSpPr/>
          <p:nvPr/>
        </p:nvSpPr>
        <p:spPr>
          <a:xfrm rot="16560000">
            <a:off x="3025140" y="3775710"/>
            <a:ext cx="555625" cy="170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Android Studio</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2306955"/>
          </a:xfrm>
          <a:prstGeom prst="rect">
            <a:avLst/>
          </a:prstGeom>
          <a:noFill/>
        </p:spPr>
        <p:txBody>
          <a:bodyPr wrap="square" rtlCol="0">
            <a:spAutoFit/>
          </a:bodyPr>
          <a:p>
            <a:pPr algn="just"/>
            <a:r>
              <a:rPr lang="id-ID" altLang="en-US" sz="1600">
                <a:solidFill>
                  <a:schemeClr val="bg1"/>
                </a:solidFill>
              </a:rPr>
              <a:t>Kemudian pilih plugin dan ketik flutter pada bagian search.</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Klik tulisan flutter, dan klik install pada sudu</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183515" y="1355090"/>
            <a:ext cx="7639050" cy="1504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VS Code</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2306955"/>
          </a:xfrm>
          <a:prstGeom prst="rect">
            <a:avLst/>
          </a:prstGeom>
          <a:noFill/>
        </p:spPr>
        <p:txBody>
          <a:bodyPr wrap="square" rtlCol="0">
            <a:spAutoFit/>
          </a:bodyPr>
          <a:p>
            <a:pPr algn="just"/>
            <a:r>
              <a:rPr lang="id-ID" altLang="en-US" sz="1600">
                <a:solidFill>
                  <a:schemeClr val="bg1"/>
                </a:solidFill>
              </a:rPr>
              <a:t>Setelah melakukan setup dan konfigurasi pada android studio. silahkan lakukan langkah berikut jika ingin pengembangan aplikasi di VS Code.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IDE VS Code adalah rekomendasi karna lebih ringan untuk digunakan.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klik logo extension disamping kiri.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Ketikkan flutter pada kolom search. Kemudian pilih dan install.</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4410075" y="2094230"/>
            <a:ext cx="504825" cy="523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Flutter</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3538220"/>
          </a:xfrm>
          <a:prstGeom prst="rect">
            <a:avLst/>
          </a:prstGeom>
          <a:noFill/>
        </p:spPr>
        <p:txBody>
          <a:bodyPr wrap="square" rtlCol="0">
            <a:spAutoFit/>
          </a:bodyPr>
          <a:p>
            <a:pPr algn="just"/>
            <a:r>
              <a:rPr lang="id-ID" altLang="en-US" sz="1600">
                <a:solidFill>
                  <a:schemeClr val="bg1"/>
                </a:solidFill>
              </a:rPr>
              <a:t>Silahkan download SDK Flutter pada link berikut :</a:t>
            </a:r>
            <a:endParaRPr lang="id-ID" altLang="en-US" sz="1600">
              <a:solidFill>
                <a:schemeClr val="bg1"/>
              </a:solidFill>
            </a:endParaRPr>
          </a:p>
          <a:p>
            <a:pPr algn="just"/>
            <a:r>
              <a:rPr lang="id-ID" altLang="en-US" sz="1600">
                <a:solidFill>
                  <a:schemeClr val="bg1"/>
                </a:solidFill>
              </a:rPr>
              <a:t>https://flutter.dev/docs/get-started/install/windows</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Kemudian silahkan klik tombol biru seperti gambar diatas untuk mendownload SDK Flutter.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Kemudian silahkan extract file yang telah didownload pada lokasi yang diinginkan.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mempermudah pembelajaran silahkan buat lokasi file dengan seragam sebagai berikut :</a:t>
            </a:r>
            <a:endParaRPr lang="id-ID" altLang="en-US" sz="1600">
              <a:solidFill>
                <a:schemeClr val="bg1"/>
              </a:solidFill>
            </a:endParaRPr>
          </a:p>
          <a:p>
            <a:pPr algn="just"/>
            <a:r>
              <a:rPr lang="id-ID" altLang="en-US" sz="1600">
                <a:solidFill>
                  <a:schemeClr val="bg1"/>
                </a:solidFill>
              </a:rPr>
              <a:t>C:\src\flutter</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83210" y="1609725"/>
            <a:ext cx="2867025" cy="609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Flutter</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4769485"/>
          </a:xfrm>
          <a:prstGeom prst="rect">
            <a:avLst/>
          </a:prstGeom>
          <a:noFill/>
        </p:spPr>
        <p:txBody>
          <a:bodyPr wrap="square" rtlCol="0">
            <a:spAutoFit/>
          </a:bodyPr>
          <a:p>
            <a:pPr algn="just"/>
            <a:r>
              <a:rPr lang="id-ID" altLang="en-US" sz="1600">
                <a:solidFill>
                  <a:schemeClr val="bg1"/>
                </a:solidFill>
              </a:rPr>
              <a:t>Kemudian klik tombol windows pada sudut kiri bawah layar komputer anda</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ketikkan dan pilih edit the system environment variables</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7" name="Picture 6"/>
          <p:cNvPicPr>
            <a:picLocks noChangeAspect="1"/>
          </p:cNvPicPr>
          <p:nvPr/>
        </p:nvPicPr>
        <p:blipFill>
          <a:blip r:embed="rId1"/>
          <a:stretch>
            <a:fillRect/>
          </a:stretch>
        </p:blipFill>
        <p:spPr>
          <a:xfrm>
            <a:off x="265430" y="1190625"/>
            <a:ext cx="5497195" cy="3090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Flutter</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4150" y="918845"/>
            <a:ext cx="8776335" cy="829945"/>
          </a:xfrm>
          <a:prstGeom prst="rect">
            <a:avLst/>
          </a:prstGeom>
          <a:noFill/>
        </p:spPr>
        <p:txBody>
          <a:bodyPr wrap="square" rtlCol="0">
            <a:spAutoFit/>
          </a:bodyPr>
          <a:p>
            <a:pPr algn="just"/>
            <a:r>
              <a:rPr lang="id-ID" altLang="en-US" sz="1600">
                <a:solidFill>
                  <a:schemeClr val="bg1"/>
                </a:solidFill>
              </a:rPr>
              <a:t>Kemudian Klik Environment variable.</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4047490" y="918845"/>
            <a:ext cx="3427730" cy="3953510"/>
          </a:xfrm>
          <a:prstGeom prst="rect">
            <a:avLst/>
          </a:prstGeom>
        </p:spPr>
      </p:pic>
      <p:sp>
        <p:nvSpPr>
          <p:cNvPr id="6" name="Left Arrow 5"/>
          <p:cNvSpPr/>
          <p:nvPr/>
        </p:nvSpPr>
        <p:spPr>
          <a:xfrm rot="10800000">
            <a:off x="5461000" y="4123690"/>
            <a:ext cx="622935" cy="180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Flutter</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5015865"/>
          </a:xfrm>
          <a:prstGeom prst="rect">
            <a:avLst/>
          </a:prstGeom>
          <a:noFill/>
        </p:spPr>
        <p:txBody>
          <a:bodyPr wrap="square" rtlCol="0">
            <a:spAutoFit/>
          </a:bodyPr>
          <a:p>
            <a:pPr algn="just"/>
            <a:r>
              <a:rPr lang="id-ID" altLang="en-US" sz="1600">
                <a:solidFill>
                  <a:schemeClr val="bg1"/>
                </a:solidFill>
              </a:rPr>
              <a:t>Kemudian klik baris path dan klik tombol edit.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akan muncul tampilan seperti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Kemudian klik tombol new, dan isi dengan alamat </a:t>
            </a:r>
            <a:r>
              <a:rPr lang="id-ID" altLang="en-US" sz="1600">
                <a:solidFill>
                  <a:schemeClr val="bg1"/>
                </a:solidFill>
                <a:sym typeface="+mn-ea"/>
              </a:rPr>
              <a:t>C:\src\flutter\bin</a:t>
            </a:r>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7" name="Picture 6"/>
          <p:cNvPicPr>
            <a:picLocks noChangeAspect="1"/>
          </p:cNvPicPr>
          <p:nvPr/>
        </p:nvPicPr>
        <p:blipFill>
          <a:blip r:embed="rId1"/>
          <a:stretch>
            <a:fillRect/>
          </a:stretch>
        </p:blipFill>
        <p:spPr>
          <a:xfrm>
            <a:off x="246380" y="1313815"/>
            <a:ext cx="5133975" cy="276225"/>
          </a:xfrm>
          <a:prstGeom prst="rect">
            <a:avLst/>
          </a:prstGeom>
        </p:spPr>
      </p:pic>
      <p:pic>
        <p:nvPicPr>
          <p:cNvPr id="13" name="Picture 12"/>
          <p:cNvPicPr>
            <a:picLocks noChangeAspect="1"/>
          </p:cNvPicPr>
          <p:nvPr/>
        </p:nvPicPr>
        <p:blipFill>
          <a:blip r:embed="rId2"/>
          <a:stretch>
            <a:fillRect/>
          </a:stretch>
        </p:blipFill>
        <p:spPr>
          <a:xfrm>
            <a:off x="325755" y="1995170"/>
            <a:ext cx="3168015" cy="25984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Pengenalan Flutter</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Instalasi Flutter &amp; Android Studio</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Setup dan konfigurasi</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My First App</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Widget Catalog</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Flutter</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4030980"/>
          </a:xfrm>
          <a:prstGeom prst="rect">
            <a:avLst/>
          </a:prstGeom>
          <a:noFill/>
        </p:spPr>
        <p:txBody>
          <a:bodyPr wrap="square" rtlCol="0">
            <a:spAutoFit/>
          </a:bodyPr>
          <a:p>
            <a:pPr algn="just"/>
            <a:r>
              <a:rPr lang="id-ID" altLang="en-US" sz="1600">
                <a:solidFill>
                  <a:schemeClr val="bg1"/>
                </a:solidFill>
              </a:rPr>
              <a:t>setelah melakukan konfigurasi dan setup flutter, silahkan buka command prompt atau cmd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lalu ketik : flutter doctor</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perintah tersebut akan melakukan pengecekkan terhadap aplikasi yang terfigurasi, versi flutter, android licence dan connected device.</a:t>
            </a:r>
            <a:endParaRPr lang="id-ID" altLang="en-US" sz="1600">
              <a:solidFill>
                <a:schemeClr val="bg1"/>
              </a:solidFill>
            </a:endParaRPr>
          </a:p>
          <a:p>
            <a:pPr algn="just"/>
            <a:endParaRPr lang="id-ID" altLang="en-US" sz="1600">
              <a:solidFill>
                <a:schemeClr val="bg1"/>
              </a:solidFill>
            </a:endParaRPr>
          </a:p>
        </p:txBody>
      </p:sp>
      <p:pic>
        <p:nvPicPr>
          <p:cNvPr id="6" name="Picture 5"/>
          <p:cNvPicPr>
            <a:picLocks noChangeAspect="1"/>
          </p:cNvPicPr>
          <p:nvPr/>
        </p:nvPicPr>
        <p:blipFill>
          <a:blip r:embed="rId1"/>
          <a:stretch>
            <a:fillRect/>
          </a:stretch>
        </p:blipFill>
        <p:spPr>
          <a:xfrm>
            <a:off x="393700" y="1891665"/>
            <a:ext cx="6153150" cy="1971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Setup dan Konfigurasi : Flutter</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2553335"/>
          </a:xfrm>
          <a:prstGeom prst="rect">
            <a:avLst/>
          </a:prstGeom>
          <a:noFill/>
        </p:spPr>
        <p:txBody>
          <a:bodyPr wrap="square" rtlCol="0">
            <a:spAutoFit/>
          </a:bodyPr>
          <a:p>
            <a:pPr algn="just"/>
            <a:r>
              <a:rPr lang="id-ID" altLang="en-US" sz="1600">
                <a:solidFill>
                  <a:schemeClr val="bg1"/>
                </a:solidFill>
              </a:rPr>
              <a:t>Pada bagian awal tentunya akan mendapatkan masalah dibagian android licence ketika di cek menggunakan flutter doctor. Hal tersebut terjadi karna pengembangang belum menerima licence dari android.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Hal tersebut dapat diselesaikan dengan mengetik perintah berikut pada cmd :</a:t>
            </a:r>
            <a:endParaRPr lang="id-ID" altLang="en-US" sz="1600">
              <a:solidFill>
                <a:schemeClr val="bg1"/>
              </a:solidFill>
            </a:endParaRPr>
          </a:p>
          <a:p>
            <a:pPr algn="just"/>
            <a:r>
              <a:rPr lang="id-ID" altLang="en-US" sz="1600">
                <a:solidFill>
                  <a:schemeClr val="bg1"/>
                </a:solidFill>
              </a:rPr>
              <a:t>flutter doctor --android-licenses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kemudian ketik y untuk menerima setiap license androidnya.</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3538220"/>
          </a:xfrm>
          <a:prstGeom prst="rect">
            <a:avLst/>
          </a:prstGeom>
          <a:noFill/>
        </p:spPr>
        <p:txBody>
          <a:bodyPr wrap="square" rtlCol="0">
            <a:spAutoFit/>
          </a:bodyPr>
          <a:p>
            <a:pPr algn="just"/>
            <a:r>
              <a:rPr lang="id-ID" altLang="en-US" sz="1600">
                <a:solidFill>
                  <a:schemeClr val="bg1"/>
                </a:solidFill>
              </a:rPr>
              <a:t>Untuk setelah berhasil melakukan setup dan konfigurasi, silahkan membuka VS Code untuk membuat project flutter.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ketik </a:t>
            </a:r>
            <a:r>
              <a:rPr lang="id-ID" altLang="en-US" sz="1600">
                <a:solidFill>
                  <a:schemeClr val="accent4"/>
                </a:solidFill>
              </a:rPr>
              <a:t>Ctrl + SHIFT + P</a:t>
            </a:r>
            <a:r>
              <a:rPr lang="id-ID" altLang="en-US" sz="1600">
                <a:solidFill>
                  <a:schemeClr val="bg1"/>
                </a:solidFill>
              </a:rPr>
              <a:t>,</a:t>
            </a:r>
            <a:endParaRPr lang="id-ID" altLang="en-US" sz="1600">
              <a:solidFill>
                <a:schemeClr val="bg1"/>
              </a:solidFill>
            </a:endParaRPr>
          </a:p>
          <a:p>
            <a:pPr algn="just"/>
            <a:r>
              <a:rPr lang="id-ID" altLang="en-US" sz="1600">
                <a:solidFill>
                  <a:schemeClr val="bg1"/>
                </a:solidFill>
              </a:rPr>
              <a:t>Kemudian ketik Flutter dan pilih </a:t>
            </a:r>
            <a:r>
              <a:rPr lang="id-ID" altLang="en-US" sz="1600">
                <a:solidFill>
                  <a:schemeClr val="accent4"/>
                </a:solidFill>
              </a:rPr>
              <a:t>Flutter : New Application Project</a:t>
            </a:r>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a:p>
            <a:pPr algn="just"/>
            <a:r>
              <a:rPr lang="id-ID" altLang="en-US" sz="1600">
                <a:solidFill>
                  <a:schemeClr val="bg1"/>
                </a:solidFill>
              </a:rPr>
              <a:t>Setelah itu silahkan pilih direktori penyimpanan project</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72415" y="2186940"/>
            <a:ext cx="4238625" cy="1571625"/>
          </a:xfrm>
          <a:prstGeom prst="rect">
            <a:avLst/>
          </a:prstGeom>
        </p:spPr>
      </p:pic>
      <p:sp>
        <p:nvSpPr>
          <p:cNvPr id="6" name="Left Arrow 5"/>
          <p:cNvSpPr/>
          <p:nvPr/>
        </p:nvSpPr>
        <p:spPr>
          <a:xfrm>
            <a:off x="1891665" y="2548255"/>
            <a:ext cx="713740" cy="1587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4276725"/>
          </a:xfrm>
          <a:prstGeom prst="rect">
            <a:avLst/>
          </a:prstGeom>
          <a:noFill/>
        </p:spPr>
        <p:txBody>
          <a:bodyPr wrap="square" rtlCol="0">
            <a:spAutoFit/>
          </a:bodyPr>
          <a:p>
            <a:pPr algn="just"/>
            <a:r>
              <a:rPr lang="id-ID" altLang="en-US" sz="1600">
                <a:solidFill>
                  <a:schemeClr val="bg1"/>
                </a:solidFill>
              </a:rPr>
              <a:t>Setelah memilih direktori, silahkan ketik nama project anda pada kolom input yang tersedia.</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Tekan Enter, VS Code akan memproses pembuatan project.</a:t>
            </a:r>
            <a:endParaRPr lang="id-ID" altLang="en-US" sz="1600">
              <a:solidFill>
                <a:schemeClr val="bg1"/>
              </a:solidFill>
            </a:endParaRPr>
          </a:p>
          <a:p>
            <a:pPr algn="just"/>
            <a:r>
              <a:rPr lang="id-ID" altLang="en-US" sz="1600">
                <a:solidFill>
                  <a:schemeClr val="bg1"/>
                </a:solidFill>
              </a:rPr>
              <a:t>Pada awal pembuatan project, kita telah diberikan kode default yang merupakan contoh program sederhana aplikasi Flutter.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Konfigurasikan smartphone anda menjadi mode pengembang :</a:t>
            </a:r>
            <a:endParaRPr lang="id-ID" altLang="en-US" sz="1600">
              <a:solidFill>
                <a:schemeClr val="bg1"/>
              </a:solidFill>
            </a:endParaRPr>
          </a:p>
          <a:p>
            <a:pPr algn="just"/>
            <a:r>
              <a:rPr lang="id-ID" altLang="en-US" sz="1600">
                <a:solidFill>
                  <a:schemeClr val="bg1"/>
                </a:solidFill>
              </a:rPr>
              <a:t>Settingan mode pengembang pada setiap HP berbeda-beda. Namun pada umumnya settingan tersebut terdapat pada halaman berikut :</a:t>
            </a:r>
            <a:endParaRPr lang="id-ID" altLang="en-US" sz="1600">
              <a:solidFill>
                <a:schemeClr val="bg1"/>
              </a:solidFill>
            </a:endParaRPr>
          </a:p>
          <a:p>
            <a:pPr algn="just"/>
            <a:r>
              <a:rPr lang="id-ID" altLang="en-US" sz="1600">
                <a:solidFill>
                  <a:schemeClr val="bg1"/>
                </a:solidFill>
              </a:rPr>
              <a:t>Pengaturan =&gt; My Device =&gt; Parameters =&gt; Software Version.</a:t>
            </a:r>
            <a:endParaRPr lang="id-ID" altLang="en-US" sz="1600">
              <a:solidFill>
                <a:schemeClr val="bg1"/>
              </a:solidFill>
            </a:endParaRPr>
          </a:p>
          <a:p>
            <a:pPr algn="just"/>
            <a:r>
              <a:rPr lang="id-ID" altLang="en-US" sz="1600">
                <a:solidFill>
                  <a:schemeClr val="bg1"/>
                </a:solidFill>
              </a:rPr>
              <a:t>Jika mengalami kesulitan pada tahap ini, silahkan meminta bantuan pada mentor.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ketika HP sudah dalam mode pengembang, silahkan melakukan debug aplikasi pada smartphone kita, Silahkan buka terminal. Ketik </a:t>
            </a:r>
            <a:r>
              <a:rPr lang="id-ID" altLang="en-US" sz="1600">
                <a:solidFill>
                  <a:schemeClr val="accent4"/>
                </a:solidFill>
              </a:rPr>
              <a:t>flutter run</a:t>
            </a:r>
            <a:r>
              <a:rPr lang="id-ID" altLang="en-US" sz="1600">
                <a:solidFill>
                  <a:schemeClr val="bg1"/>
                </a:solidFill>
              </a:rPr>
              <a:t> pada terminal dan tunggu proses build hingga selesai.</a:t>
            </a:r>
            <a:endParaRPr lang="id-ID" altLang="en-US" sz="1600">
              <a:solidFill>
                <a:schemeClr val="bg1"/>
              </a:solidFill>
            </a:endParaRPr>
          </a:p>
        </p:txBody>
      </p:sp>
      <p:pic>
        <p:nvPicPr>
          <p:cNvPr id="6" name="Picture 5"/>
          <p:cNvPicPr>
            <a:picLocks noChangeAspect="1"/>
          </p:cNvPicPr>
          <p:nvPr/>
        </p:nvPicPr>
        <p:blipFill>
          <a:blip r:embed="rId1"/>
          <a:stretch>
            <a:fillRect/>
          </a:stretch>
        </p:blipFill>
        <p:spPr>
          <a:xfrm>
            <a:off x="267970" y="1310640"/>
            <a:ext cx="5819775" cy="504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3784600"/>
          </a:xfrm>
          <a:prstGeom prst="rect">
            <a:avLst/>
          </a:prstGeom>
          <a:noFill/>
        </p:spPr>
        <p:txBody>
          <a:bodyPr wrap="square" rtlCol="0">
            <a:spAutoFit/>
          </a:bodyPr>
          <a:p>
            <a:pPr algn="just"/>
            <a:r>
              <a:rPr lang="id-ID" altLang="en-US" sz="1600">
                <a:solidFill>
                  <a:schemeClr val="bg1"/>
                </a:solidFill>
              </a:rPr>
              <a:t>Ketika proses build selesai, console pada termintal akan menampilkan seperti gambar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awal build debug program kita telah diberikan beberapa key untuk melakukan fitur-fitur yang tertera, seperti hot reload dan lain-lain.</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4795" y="1222375"/>
            <a:ext cx="5815965" cy="26339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1322070"/>
          </a:xfrm>
          <a:prstGeom prst="rect">
            <a:avLst/>
          </a:prstGeom>
          <a:noFill/>
        </p:spPr>
        <p:txBody>
          <a:bodyPr wrap="square" rtlCol="0">
            <a:spAutoFit/>
          </a:bodyPr>
          <a:p>
            <a:pPr algn="just"/>
            <a:r>
              <a:rPr lang="id-ID" altLang="en-US" sz="1600">
                <a:solidFill>
                  <a:schemeClr val="bg1"/>
                </a:solidFill>
              </a:rPr>
              <a:t>Setelah berhasil melakukan build debug aplikasi, aplikasi versi debug akan terinstall di dalam HP. Pada tampilan default flutter membuat program aplikasi counter. Pada program tersebut kita dapat klik tombol biru yang tertera untuk menambah bilangan di tengah layar.</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descr="175216"/>
          <p:cNvPicPr>
            <a:picLocks noChangeAspect="1"/>
          </p:cNvPicPr>
          <p:nvPr/>
        </p:nvPicPr>
        <p:blipFill>
          <a:blip r:embed="rId1"/>
          <a:stretch>
            <a:fillRect/>
          </a:stretch>
        </p:blipFill>
        <p:spPr>
          <a:xfrm>
            <a:off x="274955" y="1889125"/>
            <a:ext cx="1415415" cy="30670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3046095"/>
          </a:xfrm>
          <a:prstGeom prst="rect">
            <a:avLst/>
          </a:prstGeom>
          <a:noFill/>
        </p:spPr>
        <p:txBody>
          <a:bodyPr wrap="square" rtlCol="0">
            <a:spAutoFit/>
          </a:bodyPr>
          <a:p>
            <a:pPr algn="just"/>
            <a:r>
              <a:rPr lang="id-ID" altLang="en-US" sz="1600">
                <a:solidFill>
                  <a:schemeClr val="bg1"/>
                </a:solidFill>
              </a:rPr>
              <a:t>Agar program dapat dijelaskan dengan lebih baik, program telah di upload ke github yang dapat diiakses dari link berikut :</a:t>
            </a:r>
            <a:endParaRPr lang="id-ID" altLang="en-US" sz="1600">
              <a:solidFill>
                <a:schemeClr val="bg1"/>
              </a:solidFill>
            </a:endParaRPr>
          </a:p>
          <a:p>
            <a:pPr algn="just"/>
            <a:r>
              <a:rPr lang="id-ID" altLang="en-US" sz="1600">
                <a:solidFill>
                  <a:schemeClr val="bg1"/>
                </a:solidFill>
              </a:rPr>
              <a:t>[isi link]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program tersebut, silahkan peserta terlebih dahulu menghapus seluruh komen agar lebih mudah untuk diperhatikan.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Ada beberapa bagian yang sangat perlu di perhatikan pada program tersebut :</a:t>
            </a:r>
            <a:endParaRPr lang="id-ID" altLang="en-US" sz="1600">
              <a:solidFill>
                <a:schemeClr val="bg1"/>
              </a:solidFill>
            </a:endParaRPr>
          </a:p>
          <a:p>
            <a:pPr algn="just"/>
            <a:r>
              <a:rPr lang="id-ID" altLang="en-US" sz="1600">
                <a:solidFill>
                  <a:schemeClr val="bg1"/>
                </a:solidFill>
              </a:rPr>
              <a:t>1. </a:t>
            </a:r>
            <a:r>
              <a:rPr lang="id-ID" altLang="en-US" sz="1600">
                <a:solidFill>
                  <a:schemeClr val="bg1"/>
                </a:solidFill>
                <a:sym typeface="+mn-ea"/>
              </a:rPr>
              <a:t>Widget</a:t>
            </a:r>
            <a:endParaRPr lang="id-ID" altLang="en-US" sz="1600">
              <a:solidFill>
                <a:schemeClr val="bg1"/>
              </a:solidFill>
              <a:sym typeface="+mn-ea"/>
            </a:endParaRPr>
          </a:p>
          <a:p>
            <a:pPr algn="just"/>
            <a:r>
              <a:rPr lang="id-ID" altLang="en-US" sz="1600">
                <a:solidFill>
                  <a:schemeClr val="bg1"/>
                </a:solidFill>
                <a:sym typeface="+mn-ea"/>
              </a:rPr>
              <a:t>2. class MyApp extends StatelessWidget</a:t>
            </a:r>
            <a:endParaRPr lang="id-ID" altLang="en-US" sz="1600">
              <a:solidFill>
                <a:schemeClr val="bg1"/>
              </a:solidFill>
            </a:endParaRPr>
          </a:p>
          <a:p>
            <a:pPr algn="just"/>
            <a:r>
              <a:rPr lang="id-ID" altLang="en-US" sz="1600">
                <a:solidFill>
                  <a:schemeClr val="bg1"/>
                </a:solidFill>
              </a:rPr>
              <a:t>3. class MyHomePage extends StatefullWidget</a:t>
            </a:r>
            <a:endParaRPr lang="id-ID" altLang="en-US" sz="1600">
              <a:solidFill>
                <a:schemeClr val="bg1"/>
              </a:solidFill>
            </a:endParaRPr>
          </a:p>
          <a:p>
            <a:pPr algn="just"/>
            <a:r>
              <a:rPr lang="id-ID" altLang="en-US" sz="1600">
                <a:solidFill>
                  <a:schemeClr val="bg1"/>
                </a:solidFill>
              </a:rPr>
              <a:t>4. setState</a:t>
            </a:r>
            <a:endParaRPr lang="id-ID" altLang="en-US" sz="16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605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1076325"/>
          </a:xfrm>
          <a:prstGeom prst="rect">
            <a:avLst/>
          </a:prstGeom>
          <a:noFill/>
        </p:spPr>
        <p:txBody>
          <a:bodyPr wrap="square" rtlCol="0">
            <a:spAutoFit/>
          </a:bodyPr>
          <a:p>
            <a:pPr algn="just"/>
            <a:r>
              <a:rPr lang="id-ID" altLang="en-US" sz="1600">
                <a:solidFill>
                  <a:schemeClr val="bg1"/>
                </a:solidFill>
              </a:rPr>
              <a:t>1. Widget</a:t>
            </a:r>
            <a:endParaRPr lang="id-ID" altLang="en-US" sz="1600">
              <a:solidFill>
                <a:schemeClr val="bg1"/>
              </a:solidFill>
            </a:endParaRPr>
          </a:p>
          <a:p>
            <a:pPr algn="just"/>
            <a:r>
              <a:rPr lang="id-ID" altLang="en-US" sz="1600">
                <a:solidFill>
                  <a:schemeClr val="bg1"/>
                </a:solidFill>
              </a:rPr>
              <a:t>Widget adalah Semua komponen yang membentuk sebuah tampilan atau kerangka aplikasi. Keseluruhan dari aplikasi yang terlihat pada layar merupakan kumpulan widget. contoh text, button, dll.</a:t>
            </a:r>
            <a:endParaRPr lang="id-ID" altLang="en-US" sz="1600">
              <a:solidFill>
                <a:schemeClr val="bg1"/>
              </a:solidFill>
            </a:endParaRPr>
          </a:p>
        </p:txBody>
      </p:sp>
      <p:pic>
        <p:nvPicPr>
          <p:cNvPr id="1" name="Picture 0" descr="175216"/>
          <p:cNvPicPr>
            <a:picLocks noChangeAspect="1"/>
          </p:cNvPicPr>
          <p:nvPr/>
        </p:nvPicPr>
        <p:blipFill>
          <a:blip r:embed="rId1"/>
          <a:stretch>
            <a:fillRect/>
          </a:stretch>
        </p:blipFill>
        <p:spPr>
          <a:xfrm>
            <a:off x="4377055" y="1855470"/>
            <a:ext cx="1415415" cy="3067050"/>
          </a:xfrm>
          <a:prstGeom prst="rect">
            <a:avLst/>
          </a:prstGeom>
        </p:spPr>
      </p:pic>
      <p:sp>
        <p:nvSpPr>
          <p:cNvPr id="7" name="Text Box 6"/>
          <p:cNvSpPr txBox="1"/>
          <p:nvPr/>
        </p:nvSpPr>
        <p:spPr>
          <a:xfrm>
            <a:off x="186055" y="2122805"/>
            <a:ext cx="3484880" cy="2799715"/>
          </a:xfrm>
          <a:prstGeom prst="rect">
            <a:avLst/>
          </a:prstGeom>
          <a:noFill/>
        </p:spPr>
        <p:txBody>
          <a:bodyPr wrap="square" rtlCol="0">
            <a:spAutoFit/>
          </a:bodyPr>
          <a:p>
            <a:pPr algn="just"/>
            <a:r>
              <a:rPr lang="id-ID" altLang="en-US" sz="1600">
                <a:solidFill>
                  <a:schemeClr val="bg1"/>
                </a:solidFill>
              </a:rPr>
              <a:t>Seluruh text pada tampilan aplikasi di samping merupakan widget dengan Class Text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Tombol pada bagian bawah kanan merupakan widget dengan class FloatingActionButton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Bar pada bagian atas aplikasi juga merupakan widget dengan class AppBar </a:t>
            </a:r>
            <a:endParaRPr lang="id-ID" altLang="en-US" sz="160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605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2553335"/>
          </a:xfrm>
          <a:prstGeom prst="rect">
            <a:avLst/>
          </a:prstGeom>
          <a:noFill/>
        </p:spPr>
        <p:txBody>
          <a:bodyPr wrap="square" rtlCol="0">
            <a:spAutoFit/>
          </a:bodyPr>
          <a:p>
            <a:pPr algn="just"/>
            <a:r>
              <a:rPr lang="id-ID" altLang="en-US" sz="1600">
                <a:solidFill>
                  <a:schemeClr val="bg1"/>
                </a:solidFill>
              </a:rPr>
              <a:t>2. </a:t>
            </a:r>
            <a:r>
              <a:rPr lang="id-ID" altLang="en-US" sz="1600">
                <a:solidFill>
                  <a:schemeClr val="bg1"/>
                </a:solidFill>
                <a:sym typeface="+mn-ea"/>
              </a:rPr>
              <a:t>class MyApp extends StatelessWidget</a:t>
            </a:r>
            <a:endParaRPr lang="id-ID" altLang="en-US" sz="1600">
              <a:solidFill>
                <a:schemeClr val="bg1"/>
              </a:solidFill>
            </a:endParaRPr>
          </a:p>
          <a:p>
            <a:pPr algn="just"/>
            <a:r>
              <a:rPr lang="id-ID" altLang="en-US" sz="1600">
                <a:solidFill>
                  <a:schemeClr val="bg1"/>
                </a:solidFill>
              </a:rPr>
              <a:t>MyApp merupakan sebuah kelas dengan nama MyApp dan memiliki induk atau parent Stateless Widget.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dasarnya StatelessWidget digunakan untuk widget yang bersifat statis yang berarti tidak akan ada widget yang mengalami perubahan pada kelas tersebut.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program dapat kita lihat bahwa title yang berada pada appbar tidak akan berubah baik tulisan judul dan warna tema aplikasi tersebut. Oleh karena itu, class tersebut dibuat menjadi stateless.  </a:t>
            </a:r>
            <a:endParaRPr lang="id-ID" altLang="en-US" sz="16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605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2306955"/>
          </a:xfrm>
          <a:prstGeom prst="rect">
            <a:avLst/>
          </a:prstGeom>
          <a:noFill/>
        </p:spPr>
        <p:txBody>
          <a:bodyPr wrap="square" rtlCol="0">
            <a:spAutoFit/>
          </a:bodyPr>
          <a:p>
            <a:pPr algn="just"/>
            <a:r>
              <a:rPr lang="id-ID" altLang="en-US" sz="1600">
                <a:solidFill>
                  <a:schemeClr val="bg1"/>
                </a:solidFill>
              </a:rPr>
              <a:t>3. </a:t>
            </a:r>
            <a:r>
              <a:rPr lang="id-ID" altLang="en-US" sz="1600">
                <a:solidFill>
                  <a:schemeClr val="bg1"/>
                </a:solidFill>
                <a:sym typeface="+mn-ea"/>
              </a:rPr>
              <a:t>class MyHomePage extends StatefullWidget</a:t>
            </a:r>
            <a:endParaRPr lang="id-ID" altLang="en-US" sz="1600">
              <a:solidFill>
                <a:schemeClr val="bg1"/>
              </a:solidFill>
            </a:endParaRPr>
          </a:p>
          <a:p>
            <a:pPr algn="just"/>
            <a:r>
              <a:rPr lang="id-ID" altLang="en-US" sz="1600">
                <a:solidFill>
                  <a:schemeClr val="bg1"/>
                </a:solidFill>
                <a:sym typeface="+mn-ea"/>
              </a:rPr>
              <a:t>MyHomePage</a:t>
            </a:r>
            <a:r>
              <a:rPr lang="id-ID" altLang="en-US" sz="1600">
                <a:solidFill>
                  <a:schemeClr val="bg1"/>
                </a:solidFill>
              </a:rPr>
              <a:t> merupakan sebuah kelas dengan nama </a:t>
            </a:r>
            <a:r>
              <a:rPr lang="id-ID" altLang="en-US" sz="1600">
                <a:solidFill>
                  <a:schemeClr val="bg1"/>
                </a:solidFill>
                <a:sym typeface="+mn-ea"/>
              </a:rPr>
              <a:t>MyHomePage</a:t>
            </a:r>
            <a:r>
              <a:rPr lang="id-ID" altLang="en-US" sz="1600">
                <a:solidFill>
                  <a:schemeClr val="bg1"/>
                </a:solidFill>
              </a:rPr>
              <a:t> dan memiliki induk atau parent StatefullWidget.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dasarnya StatefullWidget digunakan untuk widget yang bersifat dinamis yang berarti akan ada widget yang mengalami perubahan pada kelas tersebut.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program dapat kita lihat bahwa text 0 yang berada pada center aplikasi akan berubah sesuai jumlah tombol yang ditekan. Oleh karena itu, class tersebut dibuat menjadi statefull.  </a:t>
            </a:r>
            <a:endParaRPr lang="id-ID" altLang="en-US" sz="16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Pengenalan Flutter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2553335"/>
          </a:xfrm>
          <a:prstGeom prst="rect">
            <a:avLst/>
          </a:prstGeom>
          <a:noFill/>
        </p:spPr>
        <p:txBody>
          <a:bodyPr wrap="square" rtlCol="0">
            <a:spAutoFit/>
          </a:bodyPr>
          <a:p>
            <a:pPr algn="just"/>
            <a:r>
              <a:rPr lang="id-ID" altLang="en-US" sz="1600">
                <a:solidFill>
                  <a:schemeClr val="bg1"/>
                </a:solidFill>
              </a:rPr>
              <a:t>Flutter adalah sebuah framework open-source yang dikembangkan oleh Google untuk membangun antarmuka (user interface/UI) aplikasi Android dan iOS.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Flutter memiliki fitur hot reload yang dimana fitur tersebut dapat menampilkan perubahan yang dilakukan tanpa men-kompilasi atau mem-build ulang program.</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Flutter menggunakan bahasa pemograman dart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Hamilton dan Alibaba adalah dua dari beberapa perusahaan yang telah menggunakan teknologi flutter. </a:t>
            </a:r>
            <a:endParaRPr lang="id-ID" altLang="en-US" sz="16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605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My First App</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id-ID" b="1">
                  <a:solidFill>
                    <a:srgbClr val="0C0C0C"/>
                  </a:solidFill>
                  <a:sym typeface="Arial" panose="020B0604020202020204"/>
                </a:rPr>
                <a:t>df</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4030980"/>
          </a:xfrm>
          <a:prstGeom prst="rect">
            <a:avLst/>
          </a:prstGeom>
          <a:noFill/>
        </p:spPr>
        <p:txBody>
          <a:bodyPr wrap="square" rtlCol="0">
            <a:spAutoFit/>
          </a:bodyPr>
          <a:p>
            <a:pPr algn="just"/>
            <a:r>
              <a:rPr lang="id-ID" altLang="en-US" sz="1600">
                <a:solidFill>
                  <a:schemeClr val="bg1"/>
                </a:solidFill>
              </a:rPr>
              <a:t>2. setState</a:t>
            </a:r>
            <a:endParaRPr lang="id-ID" altLang="en-US" sz="1600">
              <a:solidFill>
                <a:schemeClr val="bg1"/>
              </a:solidFill>
            </a:endParaRPr>
          </a:p>
          <a:p>
            <a:pPr algn="just"/>
            <a:r>
              <a:rPr lang="id-ID" altLang="en-US" sz="1600">
                <a:solidFill>
                  <a:schemeClr val="bg1"/>
                </a:solidFill>
              </a:rPr>
              <a:t>setState merupakan sebuah method untuk merubah variabel yang ditampilkan pada aplikasi.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program tersebut, dapat dilihat bahwa variabel _counter di tampilkan pada widget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Oleh karena itu, widget Text akan selalu mengalami perubahan ketika tombol ditekan, ketika tombol ditekan akan memanggil method _incrementCounter.</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Dapat dilihat _counter++; yang merupakan syntax increment di implementasikan di dalam method setState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121410" y="1957705"/>
            <a:ext cx="5314950" cy="857250"/>
          </a:xfrm>
          <a:prstGeom prst="rect">
            <a:avLst/>
          </a:prstGeom>
        </p:spPr>
      </p:pic>
      <p:pic>
        <p:nvPicPr>
          <p:cNvPr id="6" name="Picture 5"/>
          <p:cNvPicPr>
            <a:picLocks noChangeAspect="1"/>
          </p:cNvPicPr>
          <p:nvPr/>
        </p:nvPicPr>
        <p:blipFill>
          <a:blip r:embed="rId2"/>
          <a:stretch>
            <a:fillRect/>
          </a:stretch>
        </p:blipFill>
        <p:spPr>
          <a:xfrm>
            <a:off x="271780" y="3435350"/>
            <a:ext cx="2276475" cy="171450"/>
          </a:xfrm>
          <a:prstGeom prst="rect">
            <a:avLst/>
          </a:prstGeom>
        </p:spPr>
      </p:pic>
      <p:pic>
        <p:nvPicPr>
          <p:cNvPr id="9" name="Picture 8"/>
          <p:cNvPicPr>
            <a:picLocks noChangeAspect="1"/>
          </p:cNvPicPr>
          <p:nvPr/>
        </p:nvPicPr>
        <p:blipFill>
          <a:blip r:embed="rId3"/>
          <a:stretch>
            <a:fillRect/>
          </a:stretch>
        </p:blipFill>
        <p:spPr>
          <a:xfrm>
            <a:off x="2698750" y="3435350"/>
            <a:ext cx="2354580" cy="803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605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Widget Catalog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86055" y="918845"/>
            <a:ext cx="8776335" cy="2306955"/>
          </a:xfrm>
          <a:prstGeom prst="rect">
            <a:avLst/>
          </a:prstGeom>
          <a:noFill/>
        </p:spPr>
        <p:txBody>
          <a:bodyPr wrap="square" rtlCol="0">
            <a:spAutoFit/>
          </a:bodyPr>
          <a:p>
            <a:pPr algn="just"/>
            <a:r>
              <a:rPr lang="id-ID" altLang="en-US" sz="1600">
                <a:solidFill>
                  <a:schemeClr val="bg1"/>
                </a:solidFill>
              </a:rPr>
              <a:t>Widget Catalog merupakan sebuah katalog pada dokumentasi flutter yang berisi seluruh widget yang ada pada flutter.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widget Catalog dapat diakses melalui link berikut :</a:t>
            </a:r>
            <a:endParaRPr lang="id-ID" altLang="en-US" sz="1600">
              <a:solidFill>
                <a:schemeClr val="bg1"/>
              </a:solidFill>
            </a:endParaRPr>
          </a:p>
          <a:p>
            <a:pPr algn="just"/>
            <a:r>
              <a:rPr lang="id-ID" altLang="en-US" sz="1600">
                <a:solidFill>
                  <a:schemeClr val="bg1"/>
                </a:solidFill>
              </a:rPr>
              <a:t>https://flutter.dev/docs/development/ui/widgets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perserta dapat mengakses link tersebut untuk melakukan observasi pada website tersebut.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lebih detailnya tentang widget akan dibahas pada pertemuan selanjutnya.</a:t>
            </a:r>
            <a:endParaRPr lang="id-ID" altLang="en-US" sz="16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Instatlasi Flutter &amp;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67005" y="918845"/>
            <a:ext cx="8776335" cy="3538220"/>
          </a:xfrm>
          <a:prstGeom prst="rect">
            <a:avLst/>
          </a:prstGeom>
          <a:noFill/>
        </p:spPr>
        <p:txBody>
          <a:bodyPr wrap="square" rtlCol="0">
            <a:spAutoFit/>
          </a:bodyPr>
          <a:p>
            <a:pPr algn="just"/>
            <a:r>
              <a:rPr lang="id-ID" altLang="en-US" sz="1600">
                <a:solidFill>
                  <a:schemeClr val="bg1"/>
                </a:solidFill>
              </a:rPr>
              <a:t>Persiapan :</a:t>
            </a:r>
            <a:endParaRPr lang="id-ID" altLang="en-US" sz="1600">
              <a:solidFill>
                <a:schemeClr val="bg1"/>
              </a:solidFill>
            </a:endParaRPr>
          </a:p>
          <a:p>
            <a:pPr algn="just"/>
            <a:r>
              <a:rPr lang="id-ID" altLang="en-US" sz="1600">
                <a:solidFill>
                  <a:schemeClr val="bg1"/>
                </a:solidFill>
              </a:rPr>
              <a:t>1. Install Android Studio (JDK dan SDK sudah terinstall otomatis)</a:t>
            </a:r>
            <a:endParaRPr lang="id-ID" altLang="en-US" sz="1600">
              <a:solidFill>
                <a:schemeClr val="bg1"/>
              </a:solidFill>
            </a:endParaRPr>
          </a:p>
          <a:p>
            <a:pPr algn="just"/>
            <a:r>
              <a:rPr lang="id-ID" altLang="en-US" sz="1600">
                <a:solidFill>
                  <a:schemeClr val="bg1"/>
                </a:solidFill>
              </a:rPr>
              <a:t>2. Install Flutter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download android studio pada link berikut :</a:t>
            </a:r>
            <a:endParaRPr lang="id-ID" altLang="en-US" sz="1600">
              <a:solidFill>
                <a:schemeClr val="bg1"/>
              </a:solidFill>
            </a:endParaRPr>
          </a:p>
          <a:p>
            <a:pPr algn="just"/>
            <a:r>
              <a:rPr lang="id-ID" altLang="en-US" sz="1600">
                <a:solidFill>
                  <a:schemeClr val="bg1"/>
                </a:solidFill>
              </a:rPr>
              <a:t>https://developer.android.com/studio</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klik tombol download seperti gambar diatas.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Penting : Karna ukuran file yang cukup besar, harap perserta telah mendownload seluruh persiapan sebelum pertemuan.</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76225" y="2782570"/>
            <a:ext cx="1724025" cy="371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Instatlasi Flutter &amp;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4523105"/>
          </a:xfrm>
          <a:prstGeom prst="rect">
            <a:avLst/>
          </a:prstGeom>
          <a:noFill/>
        </p:spPr>
        <p:txBody>
          <a:bodyPr wrap="square" rtlCol="0">
            <a:spAutoFit/>
          </a:bodyPr>
          <a:p>
            <a:pPr algn="just"/>
            <a:r>
              <a:rPr lang="id-ID" altLang="en-US" sz="1600">
                <a:solidFill>
                  <a:schemeClr val="bg1"/>
                </a:solidFill>
              </a:rPr>
              <a:t>setelah mendownload installer, silahkan ikuti langkah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Klik, next.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66065" y="1282700"/>
            <a:ext cx="3986530" cy="3053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Instatlasi Flutter &amp;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4030980"/>
          </a:xfrm>
          <a:prstGeom prst="rect">
            <a:avLst/>
          </a:prstGeom>
          <a:noFill/>
        </p:spPr>
        <p:txBody>
          <a:bodyPr wrap="square" rtlCol="0">
            <a:spAutoFit/>
          </a:bodyPr>
          <a:p>
            <a:pPr algn="just"/>
            <a:r>
              <a:rPr lang="id-ID" altLang="en-US" sz="1600">
                <a:solidFill>
                  <a:schemeClr val="bg1"/>
                </a:solidFill>
              </a:rPr>
              <a:t>Silahkan uncheck Android Virtual Device jika tidak digunakan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klik next.</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69240" y="1256030"/>
            <a:ext cx="4189095" cy="3171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Instatlasi Flutter &amp;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583565"/>
          </a:xfrm>
          <a:prstGeom prst="rect">
            <a:avLst/>
          </a:prstGeom>
          <a:noFill/>
        </p:spPr>
        <p:txBody>
          <a:bodyPr wrap="square" rtlCol="0">
            <a:spAutoFit/>
          </a:bodyPr>
          <a:p>
            <a:pPr algn="just"/>
            <a:r>
              <a:rPr lang="id-ID" altLang="en-US" sz="1600">
                <a:solidFill>
                  <a:schemeClr val="bg1"/>
                </a:solidFill>
              </a:rPr>
              <a:t>Tentukan lokasi penyimpan file android studio</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183515" y="1270000"/>
            <a:ext cx="4192270" cy="3231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Instatlasi Flutter &amp;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4769485"/>
          </a:xfrm>
          <a:prstGeom prst="rect">
            <a:avLst/>
          </a:prstGeom>
          <a:noFill/>
        </p:spPr>
        <p:txBody>
          <a:bodyPr wrap="square" rtlCol="0">
            <a:spAutoFit/>
          </a:bodyPr>
          <a:p>
            <a:pPr algn="just"/>
            <a:r>
              <a:rPr lang="id-ID" altLang="en-US" sz="1600">
                <a:solidFill>
                  <a:schemeClr val="bg1"/>
                </a:solidFill>
              </a:rPr>
              <a:t>Silahkan buat shortcut pada start menu windows, silahkan check jika tidak diinginkan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Klik install dan tunggu proses instalasi selesai.</a:t>
            </a:r>
            <a:endParaRPr lang="id-ID" altLang="en-US" sz="1600">
              <a:solidFill>
                <a:schemeClr val="bg1"/>
              </a:solidFill>
            </a:endParaRPr>
          </a:p>
          <a:p>
            <a:pPr algn="just"/>
            <a:r>
              <a:rPr lang="id-ID" altLang="en-US" sz="1600">
                <a:solidFill>
                  <a:schemeClr val="bg1"/>
                </a:solidFill>
              </a:rPr>
              <a:t>Penting : saat proses instalasi pastikan komputer / laptop anda terhubung dengan internet. Hal tersebut dibutuhkan karena saat proses instalasi secara otomatis akan mendownload dan menginstall JDK dan SDK yang dibutuhkan.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85750" y="1272540"/>
            <a:ext cx="3655060" cy="2795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3515"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Setup dan Konfigurasi : Android Studio</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76335" cy="829945"/>
          </a:xfrm>
          <a:prstGeom prst="rect">
            <a:avLst/>
          </a:prstGeom>
          <a:noFill/>
        </p:spPr>
        <p:txBody>
          <a:bodyPr wrap="square" rtlCol="0">
            <a:spAutoFit/>
          </a:bodyPr>
          <a:p>
            <a:pPr algn="just"/>
            <a:r>
              <a:rPr lang="id-ID" altLang="en-US" sz="1600">
                <a:solidFill>
                  <a:schemeClr val="bg1"/>
                </a:solidFill>
              </a:rPr>
              <a:t>Setelah selesai mengintall, buka aplikasi android studio. Lanjutkan dengan klik next.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54000" y="1321435"/>
            <a:ext cx="4498975" cy="327215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15191</Words>
  <Application>WPS Presentation</Application>
  <PresentationFormat/>
  <Paragraphs>461</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70</cp:revision>
  <dcterms:created xsi:type="dcterms:W3CDTF">2021-03-01T18:24:00Z</dcterms:created>
  <dcterms:modified xsi:type="dcterms:W3CDTF">2021-04-11T00:40:26Z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