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62" r:id="rId7"/>
    <p:sldId id="265" r:id="rId8"/>
    <p:sldId id="280" r:id="rId9"/>
    <p:sldId id="281" r:id="rId10"/>
    <p:sldId id="282" r:id="rId11"/>
    <p:sldId id="283" r:id="rId12"/>
    <p:sldId id="284" r:id="rId13"/>
    <p:sldId id="285" r:id="rId14"/>
    <p:sldId id="286" r:id="rId15"/>
    <p:sldId id="287" r:id="rId16"/>
    <p:sldId id="288" r:id="rId17"/>
    <p:sldId id="289" r:id="rId18"/>
    <p:sldId id="292" r:id="rId19"/>
    <p:sldId id="293" r:id="rId20"/>
    <p:sldId id="294" r:id="rId21"/>
    <p:sldId id="295" r:id="rId22"/>
    <p:sldId id="260" r:id="rId23"/>
  </p:sldIdLst>
  <p:sldSz cx="9144000" cy="5143500"/>
  <p:notesSz cx="6858000" cy="9144000"/>
  <p:embeddedFontLst>
    <p:embeddedFont>
      <p:font typeface="Calibri" panose="020F0502020204030204"/>
      <p:regular r:id="rId27"/>
    </p:embeddedFont>
    <p:embeddedFont>
      <p:font typeface="Montserrat Medium" panose="020B0704020202020204"/>
      <p:bold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19"/>
        <p:guide pos="2879"/>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b89b2c8912_0_238: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6" name="Google Shape;126;gb89b2c8912_0_23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gb89b2c8912_0_347: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5" name="Google Shape;165;gb89b2c8912_0_34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51" name="Shape 51"/>
        <p:cNvGrpSpPr/>
        <p:nvPr/>
      </p:nvGrpSpPr>
      <p:grpSpPr>
        <a:xfrm>
          <a:off x="0" y="0"/>
          <a:ext cx="0" cy="0"/>
          <a:chOff x="0" y="0"/>
          <a:chExt cx="0" cy="0"/>
        </a:xfrm>
      </p:grpSpPr>
      <p:sp>
        <p:nvSpPr>
          <p:cNvPr id="52" name="Google Shape;52;p14"/>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3" name="Google Shape;53;p14"/>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4" name="Google Shape;54;p14"/>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5" name="Google Shape;55;p1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56" name="Shape 56"/>
        <p:cNvGrpSpPr/>
        <p:nvPr/>
      </p:nvGrpSpPr>
      <p:grpSpPr>
        <a:xfrm>
          <a:off x="0" y="0"/>
          <a:ext cx="0" cy="0"/>
          <a:chOff x="0" y="0"/>
          <a:chExt cx="0" cy="0"/>
        </a:xfrm>
      </p:grpSpPr>
      <p:sp>
        <p:nvSpPr>
          <p:cNvPr id="57" name="Google Shape;57;p15"/>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8" name="Google Shape;58;p15"/>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9" name="Google Shape;59;p1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
        <p:nvSpPr>
          <p:cNvPr id="60" name="Google Shape;60;p15"/>
          <p:cNvSpPr/>
          <p:nvPr/>
        </p:nvSpPr>
        <p:spPr>
          <a:xfrm>
            <a:off x="186145" y="176348"/>
            <a:ext cx="8748900" cy="4408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matchingName="1_Title and Content">
  <p:cSld name="OBJECT">
    <p:spTree>
      <p:nvGrpSpPr>
        <p:cNvPr id="61" name="Shape 61"/>
        <p:cNvGrpSpPr/>
        <p:nvPr/>
      </p:nvGrpSpPr>
      <p:grpSpPr>
        <a:xfrm>
          <a:off x="0" y="0"/>
          <a:ext cx="0" cy="0"/>
          <a:chOff x="0" y="0"/>
          <a:chExt cx="0" cy="0"/>
        </a:xfrm>
      </p:grpSpPr>
      <p:sp>
        <p:nvSpPr>
          <p:cNvPr id="62" name="Google Shape;62;p16"/>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3" name="Google Shape;63;p16"/>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16"/>
          <p:cNvSpPr txBox="1"/>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5" name="Google Shape;65;p16"/>
          <p:cNvSpPr txBox="1"/>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6" name="Google Shape;66;p16"/>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7" name="Shape 67"/>
        <p:cNvGrpSpPr/>
        <p:nvPr/>
      </p:nvGrpSpPr>
      <p:grpSpPr>
        <a:xfrm>
          <a:off x="0" y="0"/>
          <a:ext cx="0" cy="0"/>
          <a:chOff x="0" y="0"/>
          <a:chExt cx="0" cy="0"/>
        </a:xfrm>
      </p:grpSpPr>
      <p:sp>
        <p:nvSpPr>
          <p:cNvPr id="68" name="Google Shape;68;p17"/>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9" name="Google Shape;69;p17"/>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0" name="Google Shape;70;p17"/>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cxnSp>
        <p:nvCxnSpPr>
          <p:cNvPr id="71" name="Google Shape;71;p17"/>
          <p:cNvCxnSpPr/>
          <p:nvPr/>
        </p:nvCxnSpPr>
        <p:spPr>
          <a:xfrm>
            <a:off x="457200" y="512717"/>
            <a:ext cx="8686800" cy="0"/>
          </a:xfrm>
          <a:prstGeom prst="straightConnector1">
            <a:avLst/>
          </a:prstGeom>
          <a:noFill/>
          <a:ln w="9525" cap="flat" cmpd="sng">
            <a:solidFill>
              <a:srgbClr val="FFDD00"/>
            </a:solidFill>
            <a:prstDash val="solid"/>
            <a:miter lim="800000"/>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72" name="Shape 72"/>
        <p:cNvGrpSpPr/>
        <p:nvPr/>
      </p:nvGrpSpPr>
      <p:grpSpPr>
        <a:xfrm>
          <a:off x="0" y="0"/>
          <a:ext cx="0" cy="0"/>
          <a:chOff x="0" y="0"/>
          <a:chExt cx="0" cy="0"/>
        </a:xfrm>
      </p:grpSpPr>
      <p:sp>
        <p:nvSpPr>
          <p:cNvPr id="73" name="Google Shape;73;p18"/>
          <p:cNvSpPr txBox="1"/>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4500"/>
              <a:buFont typeface="Calibri" panose="020F0502020204030204"/>
              <a:buNone/>
              <a:defRPr sz="4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4" name="Google Shape;74;p18"/>
          <p:cNvSpPr txBox="1"/>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rgbClr val="888888"/>
              </a:buClr>
              <a:buSzPts val="1500"/>
              <a:buFont typeface="Arial" panose="020B0604020202020204"/>
              <a:buNone/>
              <a:defRPr sz="1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75" name="Google Shape;75;p18"/>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6" name="Google Shape;76;p18"/>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7" name="Google Shape;77;p18"/>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78" name="Shape 78"/>
        <p:cNvGrpSpPr/>
        <p:nvPr/>
      </p:nvGrpSpPr>
      <p:grpSpPr>
        <a:xfrm>
          <a:off x="0" y="0"/>
          <a:ext cx="0" cy="0"/>
          <a:chOff x="0" y="0"/>
          <a:chExt cx="0" cy="0"/>
        </a:xfrm>
      </p:grpSpPr>
      <p:sp>
        <p:nvSpPr>
          <p:cNvPr id="79" name="Google Shape;79;p19"/>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0" name="Google Shape;80;p19"/>
          <p:cNvSpPr txBox="1"/>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1" name="Google Shape;81;p19"/>
          <p:cNvSpPr txBox="1"/>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2" name="Google Shape;82;p19"/>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3" name="Google Shape;83;p19"/>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4" name="Google Shape;84;p19"/>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85" name="Shape 85"/>
        <p:cNvGrpSpPr/>
        <p:nvPr/>
      </p:nvGrpSpPr>
      <p:grpSpPr>
        <a:xfrm>
          <a:off x="0" y="0"/>
          <a:ext cx="0" cy="0"/>
          <a:chOff x="0" y="0"/>
          <a:chExt cx="0" cy="0"/>
        </a:xfrm>
      </p:grpSpPr>
      <p:sp>
        <p:nvSpPr>
          <p:cNvPr id="86" name="Google Shape;86;p20"/>
          <p:cNvSpPr txBox="1"/>
          <p:nvPr>
            <p:ph type="title"/>
          </p:nvPr>
        </p:nvSpPr>
        <p:spPr>
          <a:xfrm>
            <a:off x="629841"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7" name="Google Shape;87;p20"/>
          <p:cNvSpPr txBox="1"/>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8" name="Google Shape;88;p20"/>
          <p:cNvSpPr txBox="1"/>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9" name="Google Shape;89;p20"/>
          <p:cNvSpPr txBox="1"/>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0" name="Google Shape;90;p20"/>
          <p:cNvSpPr txBox="1"/>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1" name="Google Shape;91;p20"/>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2" name="Google Shape;92;p20"/>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3" name="Google Shape;93;p20"/>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4" name="Shape 94"/>
        <p:cNvGrpSpPr/>
        <p:nvPr/>
      </p:nvGrpSpPr>
      <p:grpSpPr>
        <a:xfrm>
          <a:off x="0" y="0"/>
          <a:ext cx="0" cy="0"/>
          <a:chOff x="0" y="0"/>
          <a:chExt cx="0" cy="0"/>
        </a:xfrm>
      </p:grpSpPr>
      <p:sp>
        <p:nvSpPr>
          <p:cNvPr id="95" name="Google Shape;95;p21"/>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6" name="Google Shape;96;p21"/>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7" name="Google Shape;97;p21"/>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98" name="Shape 98"/>
        <p:cNvGrpSpPr/>
        <p:nvPr/>
      </p:nvGrpSpPr>
      <p:grpSpPr>
        <a:xfrm>
          <a:off x="0" y="0"/>
          <a:ext cx="0" cy="0"/>
          <a:chOff x="0" y="0"/>
          <a:chExt cx="0" cy="0"/>
        </a:xfrm>
      </p:grpSpPr>
      <p:sp>
        <p:nvSpPr>
          <p:cNvPr id="99" name="Google Shape;99;p22"/>
          <p:cNvSpPr txBox="1"/>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panose="020F050202020403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0" name="Google Shape;100;p22"/>
          <p:cNvSpPr txBox="1"/>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61950" algn="l" rtl="0">
              <a:lnSpc>
                <a:spcPct val="90000"/>
              </a:lnSpc>
              <a:spcBef>
                <a:spcPts val="4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1" name="Google Shape;101;p22"/>
          <p:cNvSpPr txBox="1"/>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100"/>
              <a:buFont typeface="Arial" panose="020B0604020202020204"/>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2" name="Google Shape;102;p22"/>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3" name="Google Shape;103;p22"/>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 name="Google Shape;104;p22"/>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05" name="Shape 105"/>
        <p:cNvGrpSpPr/>
        <p:nvPr/>
      </p:nvGrpSpPr>
      <p:grpSpPr>
        <a:xfrm>
          <a:off x="0" y="0"/>
          <a:ext cx="0" cy="0"/>
          <a:chOff x="0" y="0"/>
          <a:chExt cx="0" cy="0"/>
        </a:xfrm>
      </p:grpSpPr>
      <p:sp>
        <p:nvSpPr>
          <p:cNvPr id="106" name="Google Shape;106;p23"/>
          <p:cNvSpPr txBox="1"/>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panose="020F050202020403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7" name="Google Shape;107;p23"/>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400"/>
              </a:spcBef>
              <a:spcAft>
                <a:spcPts val="0"/>
              </a:spcAft>
              <a:buClr>
                <a:schemeClr val="dk1"/>
              </a:buClr>
              <a:buSzPts val="2100"/>
              <a:buFont typeface="Arial" panose="020B0604020202020204"/>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4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8" name="Google Shape;108;p23"/>
          <p:cNvSpPr txBox="1"/>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100"/>
              <a:buFont typeface="Arial" panose="020B0604020202020204"/>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9" name="Google Shape;109;p23"/>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0" name="Google Shape;110;p23"/>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1" name="Google Shape;111;p23"/>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12" name="Shape 112"/>
        <p:cNvGrpSpPr/>
        <p:nvPr/>
      </p:nvGrpSpPr>
      <p:grpSpPr>
        <a:xfrm>
          <a:off x="0" y="0"/>
          <a:ext cx="0" cy="0"/>
          <a:chOff x="0" y="0"/>
          <a:chExt cx="0" cy="0"/>
        </a:xfrm>
      </p:grpSpPr>
      <p:sp>
        <p:nvSpPr>
          <p:cNvPr id="113" name="Google Shape;113;p24"/>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14" name="Google Shape;114;p24"/>
          <p:cNvSpPr txBox="1"/>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5" name="Google Shape;115;p24"/>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6" name="Google Shape;116;p24"/>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7" name="Google Shape;117;p2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18" name="Shape 118"/>
        <p:cNvGrpSpPr/>
        <p:nvPr/>
      </p:nvGrpSpPr>
      <p:grpSpPr>
        <a:xfrm>
          <a:off x="0" y="0"/>
          <a:ext cx="0" cy="0"/>
          <a:chOff x="0" y="0"/>
          <a:chExt cx="0" cy="0"/>
        </a:xfrm>
      </p:grpSpPr>
      <p:sp>
        <p:nvSpPr>
          <p:cNvPr id="119" name="Google Shape;119;p25"/>
          <p:cNvSpPr txBox="1"/>
          <p:nvPr>
            <p:ph type="title"/>
          </p:nvPr>
        </p:nvSpPr>
        <p:spPr>
          <a:xfrm rot="5400000">
            <a:off x="5350050" y="1467544"/>
            <a:ext cx="4359000" cy="1971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0" name="Google Shape;120;p25"/>
          <p:cNvSpPr txBox="1"/>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1" name="Google Shape;121;p25"/>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2" name="Google Shape;122;p25"/>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3" name="Google Shape;123;p2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0"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3.xml"/><Relationship Id="rId2" Type="http://schemas.openxmlformats.org/officeDocument/2006/relationships/image" Target="../media/image10.jpe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3.xml"/><Relationship Id="rId2" Type="http://schemas.openxmlformats.org/officeDocument/2006/relationships/image" Target="../media/image12.jpe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3.xml"/><Relationship Id="rId4" Type="http://schemas.openxmlformats.org/officeDocument/2006/relationships/image" Target="../media/image16.jpeg"/><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3.xml"/><Relationship Id="rId2" Type="http://schemas.openxmlformats.org/officeDocument/2006/relationships/image" Target="../media/image18.jpe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3.xml"/><Relationship Id="rId2" Type="http://schemas.openxmlformats.org/officeDocument/2006/relationships/image" Target="../media/image20.jpeg"/><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3.xml"/><Relationship Id="rId2" Type="http://schemas.openxmlformats.org/officeDocument/2006/relationships/image" Target="../media/image22.jpeg"/><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3.xml"/><Relationship Id="rId2" Type="http://schemas.openxmlformats.org/officeDocument/2006/relationships/image" Target="../media/image24.jpe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3.xml"/><Relationship Id="rId2" Type="http://schemas.openxmlformats.org/officeDocument/2006/relationships/image" Target="../media/image4.jpe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3.xml"/><Relationship Id="rId2" Type="http://schemas.openxmlformats.org/officeDocument/2006/relationships/image" Target="../media/image6.jpe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3.xml"/><Relationship Id="rId2" Type="http://schemas.openxmlformats.org/officeDocument/2006/relationships/image" Target="../media/image8.jpe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cxnSp>
        <p:nvCxnSpPr>
          <p:cNvPr id="128" name="Google Shape;128;p26"/>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29" name="Google Shape;129;p26"/>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in this presentation is provided to you by </a:t>
            </a:r>
            <a:r>
              <a:rPr lang="en-US" sz="500" b="1">
                <a:solidFill>
                  <a:srgbClr val="0070C0"/>
                </a:solidFill>
                <a:latin typeface="Arial" panose="020B0604020202020204"/>
                <a:ea typeface="Arial" panose="020B0604020202020204"/>
                <a:cs typeface="Arial" panose="020B0604020202020204"/>
                <a:sym typeface="Arial" panose="020B0604020202020204"/>
              </a:rPr>
              <a:t>PT. AXAR Technology Raya</a:t>
            </a:r>
            <a:r>
              <a:rPr lang="en-US" sz="500">
                <a:solidFill>
                  <a:schemeClr val="lt1"/>
                </a:solidFill>
                <a:latin typeface="Arial" panose="020B0604020202020204"/>
                <a:ea typeface="Arial" panose="020B0604020202020204"/>
                <a:cs typeface="Arial" panose="020B0604020202020204"/>
                <a:sym typeface="Arial" panose="020B0604020202020204"/>
              </a:rPr>
              <a:t>, solely for informational purposes and does not constitute an offer to buy, sell or issue, or a solicitation of an offer to sell, buy or acquire any securities of the Company in any jurisdiction or an inducement to enter into investment activity, nor may it or any part of it form the basis of or be relied on in connection with any contract or commitment whatsoever. No representations or warranties, express or implied, are made by the Company, any underwriters, any of their respective affiliates, directors, officers, employees, advisors or representatives with respect to, and no reliance should be placed, on the accuracy, fairness or completeness of the information presented or contained in this presentation. By viewing this presentation, you agree that none of the Company, any underwriters, nor any of their respective affiliates, directors, officers, employees, advisors or representatives accepts any responsibility or liability whatsoever for any loss howsoever arising from any information presented or contained in or derived from or omitted from this presentation. The information presented or contained in this presentation was obtained from various sources, including certain third parties, and has not been independently verified, and its accuracy is not guaranteed.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does not contain all relevant information relating to the Company or its securities, particularly with respect to the risks and special considerations involved with an investment in the securities of the Company. These materials are not an offer of securities for sale. Any public offering will be made by means of a prospectus that may be obtained from the issuer and that will contain detailed information about the company and management, as well as financial statements. This presentation speaks as of its date and the information presented or contained in this presentation is subject to change without notice or update.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contains statements that constitute forward-looking statements. These statements include descriptions regarding the intent, belief or current expectations of the Company or its officers about the future. These statements can be recognized by the use of words such as “expects,” “plans,” “will,” “estimates,” “projects,” “intends,” or words of similar meaning. Such forward-looking statements are not guarantees of future performance and involve risks and uncertainties, and actual results may differ from those in the forward-looking statements as a result of various factors and assumptions, many of which are beyond the Company’s control. The Company or any of its affiliates, advisors, representatives or underwriters has no obligation and does not undertake to revise forward-looking statements to reflect future events or circumstances.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CONTAINED IN THIS DOCUMENT IS HIGHLY CONFIDENTIAL AND MAY NOT BE FORWARDED, PUBLISHED OR DISTRIBUTED, DIRECTLY OR INDIRECTLY, TO ANY OTHER PERSON (WHETHER WITHIN OR OUTSIDE YOUR ORGANIZATION/FIRM) FOR ANY PURPOSE AND MAY NOT BE REPRODUCED IN ANY MANNER WHATSOEVER. ANY FORWARDING, PUBLICATION, DISTRIBUTION OR REPRODUCTION OF THIS DOCUMENT IN WHOLE OR IN PART IS UNAUTHORIZED. </a:t>
            </a:r>
            <a:endParaRPr sz="1100"/>
          </a:p>
        </p:txBody>
      </p:sp>
      <p:sp>
        <p:nvSpPr>
          <p:cNvPr id="130" name="Google Shape;130;p26"/>
          <p:cNvSpPr txBox="1"/>
          <p:nvPr/>
        </p:nvSpPr>
        <p:spPr>
          <a:xfrm>
            <a:off x="4482550" y="136386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100">
                <a:solidFill>
                  <a:schemeClr val="lt1"/>
                </a:solidFill>
                <a:latin typeface="Arial" panose="020B0604020202020204"/>
                <a:ea typeface="Arial" panose="020B0604020202020204"/>
                <a:cs typeface="Arial" panose="020B0604020202020204"/>
                <a:sym typeface="Arial" panose="020B0604020202020204"/>
              </a:rPr>
              <a:t>DISCLAIMER</a:t>
            </a:r>
            <a:endParaRPr sz="1100"/>
          </a:p>
        </p:txBody>
      </p:sp>
      <p:sp>
        <p:nvSpPr>
          <p:cNvPr id="131" name="Google Shape;131;p26"/>
          <p:cNvSpPr txBox="1"/>
          <p:nvPr/>
        </p:nvSpPr>
        <p:spPr>
          <a:xfrm>
            <a:off x="380745" y="2529347"/>
            <a:ext cx="31515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altLang="en-US" sz="1800">
                <a:solidFill>
                  <a:schemeClr val="lt1"/>
                </a:solidFill>
              </a:rPr>
              <a:t>MOBILE</a:t>
            </a:r>
            <a:endParaRPr sz="1800">
              <a:solidFill>
                <a:schemeClr val="lt1"/>
              </a:solidFill>
            </a:endParaRPr>
          </a:p>
          <a:p>
            <a:pPr marL="0" marR="0" lvl="0" indent="0" algn="l" rtl="0">
              <a:spcBef>
                <a:spcPts val="0"/>
              </a:spcBef>
              <a:spcAft>
                <a:spcPts val="0"/>
              </a:spcAft>
              <a:buNone/>
            </a:pPr>
            <a:r>
              <a:rPr lang="en-US" sz="1800">
                <a:solidFill>
                  <a:schemeClr val="lt1"/>
                </a:solidFill>
              </a:rPr>
              <a:t>DEVELOPMENT</a:t>
            </a:r>
            <a:endParaRPr sz="1800">
              <a:solidFill>
                <a:schemeClr val="lt1"/>
              </a:solidFill>
            </a:endParaRPr>
          </a:p>
        </p:txBody>
      </p:sp>
      <p:sp>
        <p:nvSpPr>
          <p:cNvPr id="132" name="Google Shape;132;p26"/>
          <p:cNvSpPr txBox="1"/>
          <p:nvPr/>
        </p:nvSpPr>
        <p:spPr>
          <a:xfrm>
            <a:off x="380745" y="3575016"/>
            <a:ext cx="34992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100">
                <a:solidFill>
                  <a:schemeClr val="lt1"/>
                </a:solidFill>
                <a:latin typeface="Arial" panose="020B0604020202020204"/>
                <a:ea typeface="Arial" panose="020B0604020202020204"/>
                <a:cs typeface="Arial" panose="020B0604020202020204"/>
                <a:sym typeface="Arial" panose="020B0604020202020204"/>
              </a:rPr>
              <a:t>DAY 1</a:t>
            </a:r>
            <a:endParaRPr lang="id-ID" sz="1100">
              <a:solidFill>
                <a:schemeClr val="lt1"/>
              </a:solidFill>
              <a:latin typeface="Arial" panose="020B0604020202020204"/>
              <a:ea typeface="Arial" panose="020B0604020202020204"/>
              <a:cs typeface="Arial" panose="020B0604020202020204"/>
              <a:sym typeface="Arial" panose="020B0604020202020204"/>
            </a:endParaRPr>
          </a:p>
        </p:txBody>
      </p:sp>
      <p:pic>
        <p:nvPicPr>
          <p:cNvPr id="133" name="Google Shape;133;p26"/>
          <p:cNvPicPr preferRelativeResize="0"/>
          <p:nvPr/>
        </p:nvPicPr>
        <p:blipFill rotWithShape="1">
          <a:blip r:embed="rId1"/>
          <a:srcRect l="21345" t="21345" r="21351" b="21351"/>
          <a:stretch>
            <a:fillRect/>
          </a:stretch>
        </p:blipFill>
        <p:spPr>
          <a:xfrm>
            <a:off x="292764" y="349861"/>
            <a:ext cx="1663775" cy="1663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Container</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2934335" cy="3476625"/>
          </a:xfrm>
          <a:prstGeom prst="rect">
            <a:avLst/>
          </a:prstGeom>
          <a:noFill/>
        </p:spPr>
        <p:txBody>
          <a:bodyPr wrap="square" rtlCol="0">
            <a:spAutoFit/>
          </a:bodyPr>
          <a:p>
            <a:pPr algn="just"/>
            <a:r>
              <a:rPr lang="id-ID" altLang="en-US" sz="2000">
                <a:solidFill>
                  <a:schemeClr val="bg1"/>
                </a:solidFill>
              </a:rPr>
              <a:t>5. Decoration</a:t>
            </a:r>
            <a:endParaRPr lang="id-ID" altLang="en-US" sz="2000">
              <a:solidFill>
                <a:schemeClr val="bg1"/>
              </a:solidFill>
            </a:endParaRPr>
          </a:p>
          <a:p>
            <a:pPr algn="just"/>
            <a:r>
              <a:rPr lang="id-ID" altLang="en-US" sz="2000">
                <a:solidFill>
                  <a:schemeClr val="bg1"/>
                </a:solidFill>
              </a:rPr>
              <a:t>decoration merupakan salah satu attribut pada kelas Container yang berfungsi untuk mendesign container secara lebih detail seperti memberikan border, melengkungkan border, memberi warna dan lain-lain</a:t>
            </a:r>
            <a:endParaRPr lang="id-ID" altLang="en-US" sz="2000">
              <a:solidFill>
                <a:schemeClr val="bg1"/>
              </a:solidFill>
            </a:endParaRPr>
          </a:p>
        </p:txBody>
      </p:sp>
      <p:pic>
        <p:nvPicPr>
          <p:cNvPr id="1" name="Picture 0"/>
          <p:cNvPicPr>
            <a:picLocks noChangeAspect="1"/>
          </p:cNvPicPr>
          <p:nvPr/>
        </p:nvPicPr>
        <p:blipFill>
          <a:blip r:embed="rId1"/>
          <a:stretch>
            <a:fillRect/>
          </a:stretch>
        </p:blipFill>
        <p:spPr>
          <a:xfrm>
            <a:off x="3222625" y="918845"/>
            <a:ext cx="3219450" cy="2552700"/>
          </a:xfrm>
          <a:prstGeom prst="rect">
            <a:avLst/>
          </a:prstGeom>
        </p:spPr>
      </p:pic>
      <p:pic>
        <p:nvPicPr>
          <p:cNvPr id="6" name="Picture 5" descr="224"/>
          <p:cNvPicPr>
            <a:picLocks noChangeAspect="1"/>
          </p:cNvPicPr>
          <p:nvPr/>
        </p:nvPicPr>
        <p:blipFill>
          <a:blip r:embed="rId2"/>
          <a:stretch>
            <a:fillRect/>
          </a:stretch>
        </p:blipFill>
        <p:spPr>
          <a:xfrm>
            <a:off x="6673850" y="918845"/>
            <a:ext cx="1710055" cy="37064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Container</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3364865" cy="3784600"/>
          </a:xfrm>
          <a:prstGeom prst="rect">
            <a:avLst/>
          </a:prstGeom>
          <a:noFill/>
        </p:spPr>
        <p:txBody>
          <a:bodyPr wrap="square" rtlCol="0">
            <a:spAutoFit/>
          </a:bodyPr>
          <a:p>
            <a:pPr algn="just"/>
            <a:r>
              <a:rPr lang="id-ID" altLang="en-US" sz="1600">
                <a:solidFill>
                  <a:schemeClr val="bg1"/>
                </a:solidFill>
              </a:rPr>
              <a:t>6. Child</a:t>
            </a:r>
            <a:endParaRPr lang="id-ID" altLang="en-US" sz="1600">
              <a:solidFill>
                <a:schemeClr val="bg1"/>
              </a:solidFill>
            </a:endParaRPr>
          </a:p>
          <a:p>
            <a:pPr algn="just"/>
            <a:r>
              <a:rPr lang="id-ID" altLang="en-US" sz="1600">
                <a:solidFill>
                  <a:schemeClr val="bg1"/>
                </a:solidFill>
              </a:rPr>
              <a:t>child merupakan salah attribut pada widget container untuk memasukkan sebuah widget ke dalam container tersebut.</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Contoh :</a:t>
            </a:r>
            <a:endParaRPr lang="id-ID" altLang="en-US" sz="1600">
              <a:solidFill>
                <a:schemeClr val="bg1"/>
              </a:solidFill>
            </a:endParaRPr>
          </a:p>
          <a:p>
            <a:pPr algn="just"/>
            <a:r>
              <a:rPr lang="id-ID" altLang="en-US" sz="1600">
                <a:solidFill>
                  <a:schemeClr val="bg1"/>
                </a:solidFill>
              </a:rPr>
              <a:t>program disamping container memiliki attribut child dengan value text </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note : container tidak diberikan value heigh/width maka container akan mengikut ukuran widget anaknya.</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3540125" y="918845"/>
            <a:ext cx="3190240" cy="2332355"/>
          </a:xfrm>
          <a:prstGeom prst="rect">
            <a:avLst/>
          </a:prstGeom>
        </p:spPr>
      </p:pic>
      <p:pic>
        <p:nvPicPr>
          <p:cNvPr id="6" name="Picture 5" descr="225"/>
          <p:cNvPicPr>
            <a:picLocks noChangeAspect="1"/>
          </p:cNvPicPr>
          <p:nvPr/>
        </p:nvPicPr>
        <p:blipFill>
          <a:blip r:embed="rId2"/>
          <a:stretch>
            <a:fillRect/>
          </a:stretch>
        </p:blipFill>
        <p:spPr>
          <a:xfrm>
            <a:off x="6934200" y="918845"/>
            <a:ext cx="1827530" cy="39611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Row </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8759190" cy="1076325"/>
          </a:xfrm>
          <a:prstGeom prst="rect">
            <a:avLst/>
          </a:prstGeom>
          <a:noFill/>
        </p:spPr>
        <p:txBody>
          <a:bodyPr wrap="square" rtlCol="0">
            <a:spAutoFit/>
          </a:bodyPr>
          <a:p>
            <a:pPr algn="just"/>
            <a:r>
              <a:rPr lang="id-ID" altLang="en-US" sz="1600">
                <a:solidFill>
                  <a:schemeClr val="bg1"/>
                </a:solidFill>
              </a:rPr>
              <a:t>Row merupakan widget yang terdiri dari list widget yang tersusun ke samping kanan. Sedangkan column merupkan widget yang dari list widget yang tersusun ke bawah.</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Contoh Row                                                         contoh Column</a:t>
            </a:r>
            <a:endParaRPr lang="id-ID" altLang="en-US" sz="1600">
              <a:solidFill>
                <a:schemeClr val="bg1"/>
              </a:solidFill>
            </a:endParaRPr>
          </a:p>
        </p:txBody>
      </p:sp>
      <p:pic>
        <p:nvPicPr>
          <p:cNvPr id="1" name="Picture 0"/>
          <p:cNvPicPr>
            <a:picLocks noChangeAspect="1"/>
          </p:cNvPicPr>
          <p:nvPr/>
        </p:nvPicPr>
        <p:blipFill>
          <a:blip r:embed="rId1"/>
          <a:srcRect r="20418"/>
          <a:stretch>
            <a:fillRect/>
          </a:stretch>
        </p:blipFill>
        <p:spPr>
          <a:xfrm>
            <a:off x="248920" y="2155825"/>
            <a:ext cx="1811655" cy="1104900"/>
          </a:xfrm>
          <a:prstGeom prst="rect">
            <a:avLst/>
          </a:prstGeom>
        </p:spPr>
      </p:pic>
      <p:pic>
        <p:nvPicPr>
          <p:cNvPr id="6" name="Picture 5"/>
          <p:cNvPicPr>
            <a:picLocks noChangeAspect="1"/>
          </p:cNvPicPr>
          <p:nvPr/>
        </p:nvPicPr>
        <p:blipFill>
          <a:blip r:embed="rId2"/>
          <a:srcRect r="27747"/>
          <a:stretch>
            <a:fillRect/>
          </a:stretch>
        </p:blipFill>
        <p:spPr>
          <a:xfrm>
            <a:off x="4658360" y="1995170"/>
            <a:ext cx="1741170" cy="1143000"/>
          </a:xfrm>
          <a:prstGeom prst="rect">
            <a:avLst/>
          </a:prstGeom>
        </p:spPr>
      </p:pic>
      <p:pic>
        <p:nvPicPr>
          <p:cNvPr id="9" name="Picture 8" descr="226"/>
          <p:cNvPicPr>
            <a:picLocks noChangeAspect="1"/>
          </p:cNvPicPr>
          <p:nvPr/>
        </p:nvPicPr>
        <p:blipFill>
          <a:blip r:embed="rId3"/>
          <a:stretch>
            <a:fillRect/>
          </a:stretch>
        </p:blipFill>
        <p:spPr>
          <a:xfrm>
            <a:off x="2310765" y="2155825"/>
            <a:ext cx="1238250" cy="2683510"/>
          </a:xfrm>
          <a:prstGeom prst="rect">
            <a:avLst/>
          </a:prstGeom>
        </p:spPr>
      </p:pic>
      <p:pic>
        <p:nvPicPr>
          <p:cNvPr id="10" name="Picture 9" descr="227"/>
          <p:cNvPicPr>
            <a:picLocks noChangeAspect="1"/>
          </p:cNvPicPr>
          <p:nvPr/>
        </p:nvPicPr>
        <p:blipFill>
          <a:blip r:embed="rId4"/>
          <a:stretch>
            <a:fillRect/>
          </a:stretch>
        </p:blipFill>
        <p:spPr>
          <a:xfrm>
            <a:off x="6593840" y="1995170"/>
            <a:ext cx="1306195" cy="28308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Layouting</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1568450"/>
          </a:xfrm>
          <a:prstGeom prst="rect">
            <a:avLst/>
          </a:prstGeom>
          <a:noFill/>
        </p:spPr>
        <p:txBody>
          <a:bodyPr wrap="square" rtlCol="0">
            <a:spAutoFit/>
          </a:bodyPr>
          <a:p>
            <a:pPr algn="just"/>
            <a:r>
              <a:rPr lang="id-ID" altLang="en-US" sz="1600">
                <a:solidFill>
                  <a:schemeClr val="bg1"/>
                </a:solidFill>
              </a:rPr>
              <a:t>Layouting berfungsi untuk mengatur letak-letak widget yang terdapat pada layar. berikut ini adalah widget yang umumnya digunakan pada layouting :</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Align</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Row</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Column</a:t>
            </a:r>
            <a:endParaRPr lang="id-ID" altLang="en-US" sz="160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Align</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3273425" cy="3046095"/>
          </a:xfrm>
          <a:prstGeom prst="rect">
            <a:avLst/>
          </a:prstGeom>
          <a:noFill/>
        </p:spPr>
        <p:txBody>
          <a:bodyPr wrap="square" rtlCol="0">
            <a:spAutoFit/>
          </a:bodyPr>
          <a:p>
            <a:pPr algn="just"/>
            <a:r>
              <a:rPr lang="id-ID" altLang="en-US" sz="1600">
                <a:solidFill>
                  <a:schemeClr val="bg1"/>
                </a:solidFill>
              </a:rPr>
              <a:t>Align berfungsi untuk menetukan letak widget pada layar tepatnya di atas kiri, atas tengah, atas kanan, tengah kiri, tengah, tengah kanan, bawah kiri, dst.</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Contoh :</a:t>
            </a:r>
            <a:endParaRPr lang="id-ID" altLang="en-US" sz="1600">
              <a:solidFill>
                <a:schemeClr val="bg1"/>
              </a:solidFill>
            </a:endParaRPr>
          </a:p>
          <a:p>
            <a:pPr algn="just"/>
            <a:r>
              <a:rPr lang="id-ID" altLang="en-US" sz="1600">
                <a:solidFill>
                  <a:schemeClr val="bg1"/>
                </a:solidFill>
              </a:rPr>
              <a:t>pada program disamping menggunakan katakunci topCenter yang pada Alignment sehingga tulisan testing terletak di atas tengan Container</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3448685" y="1000760"/>
            <a:ext cx="3238500" cy="2924175"/>
          </a:xfrm>
          <a:prstGeom prst="rect">
            <a:avLst/>
          </a:prstGeom>
        </p:spPr>
      </p:pic>
      <p:pic>
        <p:nvPicPr>
          <p:cNvPr id="6" name="Picture 5" descr="228"/>
          <p:cNvPicPr>
            <a:picLocks noChangeAspect="1"/>
          </p:cNvPicPr>
          <p:nvPr/>
        </p:nvPicPr>
        <p:blipFill>
          <a:blip r:embed="rId2"/>
          <a:stretch>
            <a:fillRect/>
          </a:stretch>
        </p:blipFill>
        <p:spPr>
          <a:xfrm>
            <a:off x="6854825" y="933450"/>
            <a:ext cx="1656715" cy="35909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Row dan column Layouting</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3194685" cy="3291840"/>
          </a:xfrm>
          <a:prstGeom prst="rect">
            <a:avLst/>
          </a:prstGeom>
          <a:noFill/>
        </p:spPr>
        <p:txBody>
          <a:bodyPr wrap="square" rtlCol="0">
            <a:spAutoFit/>
          </a:bodyPr>
          <a:p>
            <a:pPr algn="just"/>
            <a:r>
              <a:rPr lang="id-ID" altLang="en-US" sz="1600">
                <a:solidFill>
                  <a:schemeClr val="bg1"/>
                </a:solidFill>
              </a:rPr>
              <a:t>Row Layouting dapat diatur berdasarkan main axis nya atau cross axis nya, yang dimaksud axis dalam hal ini adalah arah dari widget tersebut </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Row memiliki main axis ke samping kanan dan cross axis ke bawah</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column memiliki main axis ke bawah dan cross axis ke samping kanan</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3472180" y="918845"/>
            <a:ext cx="4010025" cy="1295400"/>
          </a:xfrm>
          <a:prstGeom prst="rect">
            <a:avLst/>
          </a:prstGeom>
        </p:spPr>
      </p:pic>
      <p:pic>
        <p:nvPicPr>
          <p:cNvPr id="6" name="Picture 5" descr="229"/>
          <p:cNvPicPr>
            <a:picLocks noChangeAspect="1"/>
          </p:cNvPicPr>
          <p:nvPr/>
        </p:nvPicPr>
        <p:blipFill>
          <a:blip r:embed="rId2"/>
          <a:stretch>
            <a:fillRect/>
          </a:stretch>
        </p:blipFill>
        <p:spPr>
          <a:xfrm>
            <a:off x="7597140" y="918845"/>
            <a:ext cx="1215390" cy="26339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Row dan Column Layouting</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3500120" cy="583565"/>
          </a:xfrm>
          <a:prstGeom prst="rect">
            <a:avLst/>
          </a:prstGeom>
          <a:noFill/>
        </p:spPr>
        <p:txBody>
          <a:bodyPr wrap="square" rtlCol="0">
            <a:spAutoFit/>
          </a:bodyPr>
          <a:p>
            <a:pPr algn="just"/>
            <a:r>
              <a:rPr lang="id-ID" altLang="en-US" sz="1600">
                <a:solidFill>
                  <a:schemeClr val="bg1"/>
                </a:solidFill>
              </a:rPr>
              <a:t>Berikut ini adalah Row yang dibungkus dengan Column</a:t>
            </a:r>
            <a:endParaRPr lang="id-ID" altLang="en-US" sz="1600">
              <a:solidFill>
                <a:schemeClr val="bg1"/>
              </a:solidFill>
            </a:endParaRPr>
          </a:p>
        </p:txBody>
      </p:sp>
      <p:pic>
        <p:nvPicPr>
          <p:cNvPr id="6" name="Picture 5"/>
          <p:cNvPicPr>
            <a:picLocks noChangeAspect="1"/>
          </p:cNvPicPr>
          <p:nvPr/>
        </p:nvPicPr>
        <p:blipFill>
          <a:blip r:embed="rId1"/>
          <a:stretch>
            <a:fillRect/>
          </a:stretch>
        </p:blipFill>
        <p:spPr>
          <a:xfrm>
            <a:off x="3801110" y="1029970"/>
            <a:ext cx="2974340" cy="3680460"/>
          </a:xfrm>
          <a:prstGeom prst="rect">
            <a:avLst/>
          </a:prstGeom>
        </p:spPr>
      </p:pic>
      <p:pic>
        <p:nvPicPr>
          <p:cNvPr id="9" name="Picture 8" descr="2210"/>
          <p:cNvPicPr>
            <a:picLocks noChangeAspect="1"/>
          </p:cNvPicPr>
          <p:nvPr/>
        </p:nvPicPr>
        <p:blipFill>
          <a:blip r:embed="rId2"/>
          <a:stretch>
            <a:fillRect/>
          </a:stretch>
        </p:blipFill>
        <p:spPr>
          <a:xfrm>
            <a:off x="7080885" y="1029970"/>
            <a:ext cx="1691640" cy="36664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Button</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3648075" cy="1568450"/>
          </a:xfrm>
          <a:prstGeom prst="rect">
            <a:avLst/>
          </a:prstGeom>
          <a:noFill/>
        </p:spPr>
        <p:txBody>
          <a:bodyPr wrap="square" rtlCol="0">
            <a:spAutoFit/>
          </a:bodyPr>
          <a:p>
            <a:pPr algn="just"/>
            <a:r>
              <a:rPr lang="id-ID" altLang="en-US" sz="1600">
                <a:solidFill>
                  <a:schemeClr val="bg1"/>
                </a:solidFill>
              </a:rPr>
              <a:t>Ada banyak jenis button yang terdapat pada flutter seperti icon button, material button, raised button, flat button, dll. Namun button yang paling umum digunakan pada flutter ada raisedbutton.</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95275" y="2487295"/>
            <a:ext cx="5019675" cy="2524125"/>
          </a:xfrm>
          <a:prstGeom prst="rect">
            <a:avLst/>
          </a:prstGeom>
        </p:spPr>
      </p:pic>
      <p:pic>
        <p:nvPicPr>
          <p:cNvPr id="6" name="Picture 5" descr="2211"/>
          <p:cNvPicPr>
            <a:picLocks noChangeAspect="1"/>
          </p:cNvPicPr>
          <p:nvPr/>
        </p:nvPicPr>
        <p:blipFill>
          <a:blip r:embed="rId2"/>
          <a:stretch>
            <a:fillRect/>
          </a:stretch>
        </p:blipFill>
        <p:spPr>
          <a:xfrm>
            <a:off x="5619750" y="918845"/>
            <a:ext cx="1861820" cy="40354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altLang="id-ID" sz="1400" b="1">
                  <a:solidFill>
                    <a:srgbClr val="0C0C0C"/>
                  </a:solidFill>
                  <a:latin typeface="Arial" panose="020B0604020202020204"/>
                  <a:ea typeface="Arial" panose="020B0604020202020204"/>
                  <a:cs typeface="Arial" panose="020B0604020202020204"/>
                  <a:sym typeface="Arial" panose="020B0604020202020204"/>
                </a:rPr>
                <a:t>Widget</a:t>
              </a:r>
              <a:endParaRPr lang="en-US" alt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829945"/>
          </a:xfrm>
          <a:prstGeom prst="rect">
            <a:avLst/>
          </a:prstGeom>
          <a:noFill/>
        </p:spPr>
        <p:txBody>
          <a:bodyPr wrap="square" rtlCol="0">
            <a:spAutoFit/>
          </a:bodyPr>
          <a:p>
            <a:pPr algn="just"/>
            <a:r>
              <a:rPr lang="en-US" altLang="id-ID" sz="1600">
                <a:solidFill>
                  <a:schemeClr val="bg1"/>
                </a:solidFill>
              </a:rPr>
              <a:t>Untuk program lengkan kesuruluhan aplikasi dapat di download pada link berikut :</a:t>
            </a:r>
            <a:endParaRPr lang="en-US" altLang="id-ID" sz="1600">
              <a:solidFill>
                <a:schemeClr val="bg1"/>
              </a:solidFill>
            </a:endParaRPr>
          </a:p>
          <a:p>
            <a:pPr algn="just"/>
            <a:r>
              <a:rPr lang="en-US" altLang="id-ID" sz="1600">
                <a:solidFill>
                  <a:schemeClr val="bg1"/>
                </a:solidFill>
              </a:rPr>
              <a:t>[isi link]</a:t>
            </a:r>
            <a:endParaRPr lang="en-US" altLang="id-ID" sz="160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cxnSp>
        <p:nvCxnSpPr>
          <p:cNvPr id="167" name="Google Shape;167;p30"/>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68" name="Google Shape;168;p30"/>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in this presentation is provided to you by </a:t>
            </a:r>
            <a:r>
              <a:rPr lang="en-US" sz="500" b="1">
                <a:solidFill>
                  <a:srgbClr val="0070C0"/>
                </a:solidFill>
                <a:latin typeface="Arial" panose="020B0604020202020204"/>
                <a:ea typeface="Arial" panose="020B0604020202020204"/>
                <a:cs typeface="Arial" panose="020B0604020202020204"/>
                <a:sym typeface="Arial" panose="020B0604020202020204"/>
              </a:rPr>
              <a:t>PT. AXAR Technology Raya</a:t>
            </a:r>
            <a:r>
              <a:rPr lang="en-US" sz="500">
                <a:solidFill>
                  <a:schemeClr val="lt1"/>
                </a:solidFill>
                <a:latin typeface="Arial" panose="020B0604020202020204"/>
                <a:ea typeface="Arial" panose="020B0604020202020204"/>
                <a:cs typeface="Arial" panose="020B0604020202020204"/>
                <a:sym typeface="Arial" panose="020B0604020202020204"/>
              </a:rPr>
              <a:t>, solely for informational purposes and does not constitute an offer to buy, sell or issue, or a solicitation of an offer to sell, buy or acquire any securities of the Company in any jurisdiction or an inducement to enter into investment activity, nor may it or any part of it form the basis of or be relied on in connection with any contract or commitment whatsoever. No representations or warranties, express or implied, are made by the Company, any underwriters, any of their respective affiliates, directors, officers, employees, advisors or representatives with respect to, and no reliance should be placed, on the accuracy, fairness or completeness of the information presented or contained in this presentation. By viewing this presentation, you agree that none of the Company, any underwriters, nor any of their respective affiliates, directors, officers, employees, advisors or representatives accepts any responsibility or liability whatsoever for any loss howsoever arising from any information presented or contained in or derived from or omitted from this presentation. The information presented or contained in this presentation was obtained from various sources, including certain third parties, and has not been independently verified, and its accuracy is not guaranteed.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does not contain all relevant information relating to the Company or its securities, particularly with respect to the risks and special considerations involved with an investment in the securities of the Company. These materials are not an offer of securities for sale. Any public offering will be made by means of a prospectus that may be obtained from the issuer and that will contain detailed information about the company and management, as well as financial statements. This presentation speaks as of its date and the information presented or contained in this presentation is subject to change without notice or update.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contains statements that constitute forward-looking statements. These statements include descriptions regarding the intent, belief or current expectations of the Company or its officers about the future. These statements can be recognized by the use of words such as “expects,” “plans,” “will,” “estimates,” “projects,” “intends,” or words of similar meaning. Such forward-looking statements are not guarantees of future performance and involve risks and uncertainties, and actual results may differ from those in the forward-looking statements as a result of various factors and assumptions, many of which are beyond the Company’s control. The Company or any of its affiliates, advisors, representatives or underwriters has no obligation and does not undertake to revise forward-looking statements to reflect future events or circumstances.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CONTAINED IN THIS DOCUMENT IS HIGHLY CONFIDENTIAL AND MAY NOT BE FORWARDED, PUBLISHED OR DISTRIBUTED, DIRECTLY OR INDIRECTLY, TO ANY OTHER PERSON (WHETHER WITHIN OR OUTSIDE YOUR ORGANIZATION/FIRM) FOR ANY PURPOSE AND MAY NOT BE REPRODUCED IN ANY MANNER WHATSOEVER. ANY FORWARDING, PUBLICATION, DISTRIBUTION OR REPRODUCTION OF THIS DOCUMENT IN WHOLE OR IN PART IS UNAUTHORIZED. </a:t>
            </a:r>
            <a:endParaRPr sz="1100"/>
          </a:p>
        </p:txBody>
      </p:sp>
      <p:sp>
        <p:nvSpPr>
          <p:cNvPr id="169" name="Google Shape;169;p30"/>
          <p:cNvSpPr txBox="1"/>
          <p:nvPr/>
        </p:nvSpPr>
        <p:spPr>
          <a:xfrm>
            <a:off x="4482550" y="136386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100">
                <a:solidFill>
                  <a:schemeClr val="lt1"/>
                </a:solidFill>
                <a:latin typeface="Arial" panose="020B0604020202020204"/>
                <a:ea typeface="Arial" panose="020B0604020202020204"/>
                <a:cs typeface="Arial" panose="020B0604020202020204"/>
                <a:sym typeface="Arial" panose="020B0604020202020204"/>
              </a:rPr>
              <a:t>DISCLAIMER</a:t>
            </a:r>
            <a:endParaRPr sz="1100"/>
          </a:p>
        </p:txBody>
      </p:sp>
      <p:sp>
        <p:nvSpPr>
          <p:cNvPr id="170" name="Google Shape;170;p30"/>
          <p:cNvSpPr txBox="1"/>
          <p:nvPr/>
        </p:nvSpPr>
        <p:spPr>
          <a:xfrm>
            <a:off x="685545" y="2756677"/>
            <a:ext cx="31515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4000">
                <a:solidFill>
                  <a:schemeClr val="lt1"/>
                </a:solidFill>
              </a:rPr>
              <a:t>THANK YOU</a:t>
            </a:r>
            <a:endParaRPr lang="id-ID" sz="4000">
              <a:solidFill>
                <a:schemeClr val="lt1"/>
              </a:solidFill>
            </a:endParaRPr>
          </a:p>
        </p:txBody>
      </p:sp>
      <p:pic>
        <p:nvPicPr>
          <p:cNvPr id="172" name="Google Shape;172;p30"/>
          <p:cNvPicPr preferRelativeResize="0"/>
          <p:nvPr/>
        </p:nvPicPr>
        <p:blipFill rotWithShape="1">
          <a:blip r:embed="rId1"/>
          <a:srcRect l="21345" t="21345" r="21351" b="21351"/>
          <a:stretch>
            <a:fillRect/>
          </a:stretch>
        </p:blipFill>
        <p:spPr>
          <a:xfrm>
            <a:off x="292764" y="349861"/>
            <a:ext cx="1663775" cy="1663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385427" y="918656"/>
            <a:ext cx="7998600" cy="3087300"/>
          </a:xfrm>
          <a:prstGeom prst="rect">
            <a:avLst/>
          </a:prstGeom>
          <a:noFill/>
          <a:ln>
            <a:noFill/>
          </a:ln>
        </p:spPr>
        <p:txBody>
          <a:bodyPr spcFirstLastPara="1" wrap="square" lIns="68575" tIns="34275" rIns="68575" bIns="34275" anchor="t" anchorCtr="0">
            <a:noAutofit/>
          </a:bodyPr>
          <a:lstStyle/>
          <a:p>
            <a:pPr marL="342900" marR="0" lvl="0" indent="-254000" algn="l" rtl="0">
              <a:lnSpc>
                <a:spcPct val="250000"/>
              </a:lnSpc>
              <a:spcBef>
                <a:spcPts val="0"/>
              </a:spcBef>
              <a:spcAft>
                <a:spcPts val="0"/>
              </a:spcAft>
              <a:buClr>
                <a:schemeClr val="lt1"/>
              </a:buClr>
              <a:buSzPts val="1400"/>
              <a:buFont typeface="Montserrat Medium" panose="020B0704020202020204"/>
              <a:buChar char="●"/>
            </a:pPr>
            <a:r>
              <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rPr>
              <a:t>Basic Widget</a:t>
            </a:r>
            <a:endPar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endParaRPr>
          </a:p>
          <a:p>
            <a:pPr marL="342900" marR="0" lvl="0" indent="-254000" algn="l" rtl="0">
              <a:lnSpc>
                <a:spcPct val="250000"/>
              </a:lnSpc>
              <a:spcBef>
                <a:spcPts val="0"/>
              </a:spcBef>
              <a:spcAft>
                <a:spcPts val="0"/>
              </a:spcAft>
              <a:buClr>
                <a:schemeClr val="lt1"/>
              </a:buClr>
              <a:buSzPts val="1400"/>
              <a:buFont typeface="Montserrat Medium" panose="020B0704020202020204"/>
              <a:buChar char="●"/>
            </a:pPr>
            <a:r>
              <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rPr>
              <a:t>Layout</a:t>
            </a:r>
            <a:endPar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endParaRPr>
          </a:p>
          <a:p>
            <a:pPr marL="342900" marR="0" lvl="0" indent="-254000" algn="l" rtl="0">
              <a:lnSpc>
                <a:spcPct val="250000"/>
              </a:lnSpc>
              <a:spcBef>
                <a:spcPts val="0"/>
              </a:spcBef>
              <a:spcAft>
                <a:spcPts val="0"/>
              </a:spcAft>
              <a:buClr>
                <a:schemeClr val="lt1"/>
              </a:buClr>
              <a:buSzPts val="1400"/>
              <a:buFont typeface="Montserrat Medium" panose="020B0704020202020204"/>
              <a:buChar char="●"/>
            </a:pPr>
            <a:r>
              <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rPr>
              <a:t>Button</a:t>
            </a:r>
            <a:endPar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endParaRPr>
          </a:p>
        </p:txBody>
      </p:sp>
      <p:sp>
        <p:nvSpPr>
          <p:cNvPr id="141" name="Google Shape;141;p27"/>
          <p:cNvSpPr txBox="1"/>
          <p:nvPr/>
        </p:nvSpPr>
        <p:spPr>
          <a:xfrm>
            <a:off x="385427" y="261540"/>
            <a:ext cx="4840200" cy="300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500" b="1">
                <a:solidFill>
                  <a:srgbClr val="0C0C0C"/>
                </a:solidFill>
                <a:latin typeface="Arial" panose="020B0604020202020204"/>
                <a:ea typeface="Arial" panose="020B0604020202020204"/>
                <a:cs typeface="Arial" panose="020B0604020202020204"/>
                <a:sym typeface="Arial" panose="020B0604020202020204"/>
              </a:rPr>
              <a:t>OBJECTIVES</a:t>
            </a:r>
            <a:endParaRPr sz="1400" b="1">
              <a:solidFill>
                <a:srgbClr val="0C0C0C"/>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Basic Widget</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3784600"/>
          </a:xfrm>
          <a:prstGeom prst="rect">
            <a:avLst/>
          </a:prstGeom>
          <a:noFill/>
        </p:spPr>
        <p:txBody>
          <a:bodyPr wrap="square" rtlCol="0">
            <a:spAutoFit/>
          </a:bodyPr>
          <a:p>
            <a:pPr algn="just"/>
            <a:r>
              <a:rPr lang="id-ID" altLang="en-US" sz="2000">
                <a:solidFill>
                  <a:schemeClr val="bg1"/>
                </a:solidFill>
              </a:rPr>
              <a:t>Berikut ini adalah beberapa widget dasar pada flutter :</a:t>
            </a:r>
            <a:endParaRPr lang="id-ID" altLang="en-US" sz="2000">
              <a:solidFill>
                <a:schemeClr val="bg1"/>
              </a:solidFill>
            </a:endParaRPr>
          </a:p>
          <a:p>
            <a:pPr marL="342900" indent="-342900" algn="just">
              <a:buClr>
                <a:srgbClr val="FFFFFF"/>
              </a:buClr>
              <a:buFont typeface="Arial" panose="020B0604020202020204" pitchFamily="34" charset="0"/>
              <a:buChar char="•"/>
            </a:pPr>
            <a:r>
              <a:rPr lang="id-ID" altLang="en-US" sz="2000">
                <a:solidFill>
                  <a:schemeClr val="bg1"/>
                </a:solidFill>
              </a:rPr>
              <a:t>Scaffold</a:t>
            </a:r>
            <a:endParaRPr lang="id-ID" altLang="en-US" sz="2000">
              <a:solidFill>
                <a:schemeClr val="bg1"/>
              </a:solidFill>
            </a:endParaRPr>
          </a:p>
          <a:p>
            <a:pPr marL="342900" indent="-342900" algn="just">
              <a:buClr>
                <a:srgbClr val="FFFFFF"/>
              </a:buClr>
              <a:buFont typeface="Arial" panose="020B0604020202020204" pitchFamily="34" charset="0"/>
              <a:buChar char="•"/>
            </a:pPr>
            <a:r>
              <a:rPr lang="id-ID" altLang="en-US" sz="2000">
                <a:solidFill>
                  <a:schemeClr val="bg1"/>
                </a:solidFill>
              </a:rPr>
              <a:t>AppBar</a:t>
            </a:r>
            <a:endParaRPr lang="id-ID" altLang="en-US" sz="2000">
              <a:solidFill>
                <a:schemeClr val="bg1"/>
              </a:solidFill>
            </a:endParaRPr>
          </a:p>
          <a:p>
            <a:pPr marL="342900" indent="-342900" algn="just">
              <a:buClr>
                <a:srgbClr val="FFFFFF"/>
              </a:buClr>
              <a:buFont typeface="Arial" panose="020B0604020202020204" pitchFamily="34" charset="0"/>
              <a:buChar char="•"/>
            </a:pPr>
            <a:r>
              <a:rPr lang="id-ID" altLang="en-US" sz="2000">
                <a:solidFill>
                  <a:schemeClr val="bg1"/>
                </a:solidFill>
              </a:rPr>
              <a:t>Container</a:t>
            </a:r>
            <a:endParaRPr lang="id-ID" altLang="en-US" sz="2000">
              <a:solidFill>
                <a:schemeClr val="bg1"/>
              </a:solidFill>
            </a:endParaRPr>
          </a:p>
          <a:p>
            <a:pPr marL="342900" indent="-342900" algn="just">
              <a:buClr>
                <a:srgbClr val="FFFFFF"/>
              </a:buClr>
              <a:buFont typeface="Arial" panose="020B0604020202020204" pitchFamily="34" charset="0"/>
              <a:buChar char="•"/>
            </a:pPr>
            <a:r>
              <a:rPr lang="id-ID" altLang="en-US" sz="2000">
                <a:solidFill>
                  <a:schemeClr val="bg1"/>
                </a:solidFill>
              </a:rPr>
              <a:t>Text</a:t>
            </a:r>
            <a:endParaRPr lang="id-ID" altLang="en-US" sz="2000">
              <a:solidFill>
                <a:schemeClr val="bg1"/>
              </a:solidFill>
            </a:endParaRPr>
          </a:p>
          <a:p>
            <a:pPr marL="342900" indent="-342900" algn="just">
              <a:buClr>
                <a:srgbClr val="FFFFFF"/>
              </a:buClr>
              <a:buFont typeface="Arial" panose="020B0604020202020204" pitchFamily="34" charset="0"/>
              <a:buChar char="•"/>
            </a:pPr>
            <a:r>
              <a:rPr lang="id-ID" altLang="en-US" sz="2000">
                <a:solidFill>
                  <a:schemeClr val="bg1"/>
                </a:solidFill>
              </a:rPr>
              <a:t>Row</a:t>
            </a:r>
            <a:endParaRPr lang="id-ID" altLang="en-US" sz="2000">
              <a:solidFill>
                <a:schemeClr val="bg1"/>
              </a:solidFill>
            </a:endParaRPr>
          </a:p>
          <a:p>
            <a:pPr marL="342900" indent="-342900" algn="just">
              <a:buClr>
                <a:srgbClr val="FFFFFF"/>
              </a:buClr>
              <a:buFont typeface="Arial" panose="020B0604020202020204" pitchFamily="34" charset="0"/>
              <a:buChar char="•"/>
            </a:pPr>
            <a:r>
              <a:rPr lang="id-ID" altLang="en-US" sz="2000">
                <a:solidFill>
                  <a:schemeClr val="bg1"/>
                </a:solidFill>
              </a:rPr>
              <a:t>Column</a:t>
            </a:r>
            <a:endParaRPr lang="id-ID" altLang="en-US" sz="2000">
              <a:solidFill>
                <a:schemeClr val="bg1"/>
              </a:solidFill>
            </a:endParaRPr>
          </a:p>
          <a:p>
            <a:pPr algn="just"/>
            <a:endParaRPr lang="id-ID" altLang="en-US" sz="2000">
              <a:solidFill>
                <a:schemeClr val="bg1"/>
              </a:solidFill>
            </a:endParaRPr>
          </a:p>
          <a:p>
            <a:pPr algn="just"/>
            <a:r>
              <a:rPr lang="id-ID" altLang="en-US" sz="2000">
                <a:solidFill>
                  <a:schemeClr val="bg1"/>
                </a:solidFill>
              </a:rPr>
              <a:t>Para peserta harap membuat project flutter yang baru dengan nama project catatan_uang. Pembelajaran materi ini juga akan menjadi output akhir hasil pembelajaran selama pelatihan.</a:t>
            </a:r>
            <a:endParaRPr lang="id-ID" altLang="en-US" sz="20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Scaffold</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4029710" cy="3784600"/>
          </a:xfrm>
          <a:prstGeom prst="rect">
            <a:avLst/>
          </a:prstGeom>
          <a:noFill/>
        </p:spPr>
        <p:txBody>
          <a:bodyPr wrap="square" rtlCol="0">
            <a:spAutoFit/>
          </a:bodyPr>
          <a:p>
            <a:pPr algn="just"/>
            <a:r>
              <a:rPr lang="id-ID" altLang="en-US" sz="2000">
                <a:solidFill>
                  <a:schemeClr val="bg1"/>
                </a:solidFill>
              </a:rPr>
              <a:t>Scaffold merupakan kerangka dari tampilan aplikasi. Terdapat 2 attribut yang sangat penting pada scaffold yaitu : appBar dan body.</a:t>
            </a:r>
            <a:endParaRPr lang="id-ID" altLang="en-US" sz="2000">
              <a:solidFill>
                <a:schemeClr val="bg1"/>
              </a:solidFill>
            </a:endParaRPr>
          </a:p>
          <a:p>
            <a:pPr algn="just"/>
            <a:endParaRPr lang="id-ID" altLang="en-US" sz="2000">
              <a:solidFill>
                <a:schemeClr val="bg1"/>
              </a:solidFill>
            </a:endParaRPr>
          </a:p>
          <a:p>
            <a:pPr algn="just"/>
            <a:r>
              <a:rPr lang="id-ID" altLang="en-US" sz="2000">
                <a:solidFill>
                  <a:schemeClr val="bg1"/>
                </a:solidFill>
              </a:rPr>
              <a:t>Untuk memplementasinya silahkan peserta buat default codingan seperti disamping:</a:t>
            </a:r>
            <a:endParaRPr lang="id-ID" altLang="en-US" sz="2000">
              <a:solidFill>
                <a:schemeClr val="bg1"/>
              </a:solidFill>
            </a:endParaRPr>
          </a:p>
          <a:p>
            <a:pPr algn="just"/>
            <a:endParaRPr lang="id-ID" altLang="en-US" sz="2000">
              <a:solidFill>
                <a:schemeClr val="bg1"/>
              </a:solidFill>
            </a:endParaRPr>
          </a:p>
          <a:p>
            <a:pPr algn="just"/>
            <a:r>
              <a:rPr lang="id-ID" altLang="en-US" sz="2000">
                <a:solidFill>
                  <a:schemeClr val="bg1"/>
                </a:solidFill>
              </a:rPr>
              <a:t>Pada widget Scaffold dapat dilihat bahwa widget tersebut memiliki attribut appBar dan Body</a:t>
            </a:r>
            <a:endParaRPr lang="id-ID" altLang="en-US" sz="2000">
              <a:solidFill>
                <a:schemeClr val="bg1"/>
              </a:solidFill>
            </a:endParaRPr>
          </a:p>
        </p:txBody>
      </p:sp>
      <p:pic>
        <p:nvPicPr>
          <p:cNvPr id="6" name="Picture 5"/>
          <p:cNvPicPr>
            <a:picLocks noChangeAspect="1"/>
          </p:cNvPicPr>
          <p:nvPr/>
        </p:nvPicPr>
        <p:blipFill>
          <a:blip r:embed="rId1"/>
          <a:stretch>
            <a:fillRect/>
          </a:stretch>
        </p:blipFill>
        <p:spPr>
          <a:xfrm>
            <a:off x="4622165" y="713740"/>
            <a:ext cx="3761740" cy="44297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AppBar</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2861310"/>
          </a:xfrm>
          <a:prstGeom prst="rect">
            <a:avLst/>
          </a:prstGeom>
          <a:noFill/>
        </p:spPr>
        <p:txBody>
          <a:bodyPr wrap="square" rtlCol="0">
            <a:spAutoFit/>
          </a:bodyPr>
          <a:p>
            <a:pPr algn="just"/>
            <a:r>
              <a:rPr lang="id-ID" altLang="en-US" sz="2000">
                <a:solidFill>
                  <a:schemeClr val="bg1"/>
                </a:solidFill>
              </a:rPr>
              <a:t>Widget AppBar merupakan widget dan value dari attribut appBar pada kelas Scaffold. Appbar juga memiliki attribut-attribut. Pada umumnya attribut yang digunakan adalah sebagai berikut :</a:t>
            </a:r>
            <a:endParaRPr lang="id-ID" altLang="en-US" sz="2000">
              <a:solidFill>
                <a:schemeClr val="bg1"/>
              </a:solidFill>
            </a:endParaRPr>
          </a:p>
          <a:p>
            <a:pPr marL="342900" indent="-342900" algn="just">
              <a:buClr>
                <a:srgbClr val="FFFFFF"/>
              </a:buClr>
              <a:buFont typeface="Arial" panose="020B0604020202020204" pitchFamily="34" charset="0"/>
              <a:buChar char="•"/>
            </a:pPr>
            <a:r>
              <a:rPr lang="id-ID" altLang="en-US" sz="2000">
                <a:solidFill>
                  <a:schemeClr val="bg1"/>
                </a:solidFill>
              </a:rPr>
              <a:t>title</a:t>
            </a:r>
            <a:endParaRPr lang="id-ID" altLang="en-US" sz="2000">
              <a:solidFill>
                <a:schemeClr val="bg1"/>
              </a:solidFill>
            </a:endParaRPr>
          </a:p>
          <a:p>
            <a:pPr marL="342900" indent="-342900" algn="just">
              <a:buClr>
                <a:srgbClr val="FFFFFF"/>
              </a:buClr>
              <a:buFont typeface="Arial" panose="020B0604020202020204" pitchFamily="34" charset="0"/>
              <a:buChar char="•"/>
            </a:pPr>
            <a:r>
              <a:rPr lang="id-ID" altLang="en-US" sz="2000">
                <a:solidFill>
                  <a:schemeClr val="bg1"/>
                </a:solidFill>
              </a:rPr>
              <a:t>centerTitle</a:t>
            </a:r>
            <a:endParaRPr lang="id-ID" altLang="en-US" sz="2000">
              <a:solidFill>
                <a:schemeClr val="bg1"/>
              </a:solidFill>
            </a:endParaRPr>
          </a:p>
          <a:p>
            <a:pPr marL="342900" indent="-342900" algn="just">
              <a:buClr>
                <a:srgbClr val="FFFFFF"/>
              </a:buClr>
              <a:buFont typeface="Arial" panose="020B0604020202020204" pitchFamily="34" charset="0"/>
              <a:buChar char="•"/>
            </a:pPr>
            <a:r>
              <a:rPr lang="id-ID" altLang="en-US" sz="2000">
                <a:solidFill>
                  <a:schemeClr val="bg1"/>
                </a:solidFill>
              </a:rPr>
              <a:t>leading</a:t>
            </a:r>
            <a:endParaRPr lang="id-ID" altLang="en-US" sz="2000">
              <a:solidFill>
                <a:schemeClr val="bg1"/>
              </a:solidFill>
            </a:endParaRPr>
          </a:p>
          <a:p>
            <a:pPr marL="342900" indent="-342900" algn="just">
              <a:buClr>
                <a:srgbClr val="FFFFFF"/>
              </a:buClr>
              <a:buFont typeface="Arial" panose="020B0604020202020204" pitchFamily="34" charset="0"/>
              <a:buChar char="•"/>
            </a:pPr>
            <a:r>
              <a:rPr lang="id-ID" altLang="en-US" sz="2000">
                <a:solidFill>
                  <a:schemeClr val="bg1"/>
                </a:solidFill>
              </a:rPr>
              <a:t>action</a:t>
            </a:r>
            <a:endParaRPr lang="id-ID" altLang="en-US" sz="2000">
              <a:solidFill>
                <a:schemeClr val="bg1"/>
              </a:solidFill>
            </a:endParaRPr>
          </a:p>
          <a:p>
            <a:pPr algn="just"/>
            <a:endParaRPr lang="id-ID" altLang="en-US" sz="200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Appbar</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4225290" cy="4092575"/>
          </a:xfrm>
          <a:prstGeom prst="rect">
            <a:avLst/>
          </a:prstGeom>
          <a:noFill/>
        </p:spPr>
        <p:txBody>
          <a:bodyPr wrap="square" rtlCol="0">
            <a:spAutoFit/>
          </a:bodyPr>
          <a:p>
            <a:pPr algn="just"/>
            <a:r>
              <a:rPr lang="id-ID" altLang="en-US" sz="2000">
                <a:solidFill>
                  <a:schemeClr val="bg1"/>
                </a:solidFill>
              </a:rPr>
              <a:t>1. title</a:t>
            </a:r>
            <a:endParaRPr lang="id-ID" altLang="en-US" sz="2000">
              <a:solidFill>
                <a:schemeClr val="bg1"/>
              </a:solidFill>
            </a:endParaRPr>
          </a:p>
          <a:p>
            <a:pPr algn="just"/>
            <a:r>
              <a:rPr lang="id-ID" altLang="en-US" sz="2000">
                <a:solidFill>
                  <a:schemeClr val="bg1"/>
                </a:solidFill>
              </a:rPr>
              <a:t>Title merupakan sebuah Widget dan memiliki value berupa widget Text.</a:t>
            </a:r>
            <a:endParaRPr lang="id-ID" altLang="en-US" sz="2000">
              <a:solidFill>
                <a:schemeClr val="bg1"/>
              </a:solidFill>
            </a:endParaRPr>
          </a:p>
          <a:p>
            <a:pPr algn="just"/>
            <a:endParaRPr lang="id-ID" altLang="en-US" sz="2000">
              <a:solidFill>
                <a:schemeClr val="bg1"/>
              </a:solidFill>
            </a:endParaRPr>
          </a:p>
          <a:p>
            <a:pPr algn="just"/>
            <a:r>
              <a:rPr lang="id-ID" altLang="en-US" sz="2000">
                <a:solidFill>
                  <a:schemeClr val="bg1"/>
                </a:solidFill>
              </a:rPr>
              <a:t>2. centerTitle merupakan sebuat attribut yang memiliki value boolean untuk menentukan apakan title terletak di tengah atau sesuai default</a:t>
            </a:r>
            <a:endParaRPr lang="id-ID" altLang="en-US" sz="2000">
              <a:solidFill>
                <a:schemeClr val="bg1"/>
              </a:solidFill>
            </a:endParaRPr>
          </a:p>
          <a:p>
            <a:pPr algn="just"/>
            <a:endParaRPr lang="id-ID" altLang="en-US" sz="2000">
              <a:solidFill>
                <a:schemeClr val="bg1"/>
              </a:solidFill>
            </a:endParaRPr>
          </a:p>
          <a:p>
            <a:pPr algn="just"/>
            <a:r>
              <a:rPr lang="id-ID" altLang="en-US" sz="2000">
                <a:solidFill>
                  <a:schemeClr val="bg1"/>
                </a:solidFill>
              </a:rPr>
              <a:t>Gambar disamping adalah implementasi title dan centerTitle</a:t>
            </a:r>
            <a:endParaRPr lang="id-ID" altLang="en-US" sz="2000">
              <a:solidFill>
                <a:schemeClr val="bg1"/>
              </a:solidFill>
            </a:endParaRPr>
          </a:p>
        </p:txBody>
      </p:sp>
      <p:pic>
        <p:nvPicPr>
          <p:cNvPr id="4" name="Picture 3"/>
          <p:cNvPicPr>
            <a:picLocks noChangeAspect="1"/>
          </p:cNvPicPr>
          <p:nvPr/>
        </p:nvPicPr>
        <p:blipFill>
          <a:blip r:embed="rId1"/>
          <a:stretch>
            <a:fillRect/>
          </a:stretch>
        </p:blipFill>
        <p:spPr>
          <a:xfrm>
            <a:off x="4522470" y="918845"/>
            <a:ext cx="3277235" cy="1971675"/>
          </a:xfrm>
          <a:prstGeom prst="rect">
            <a:avLst/>
          </a:prstGeom>
        </p:spPr>
      </p:pic>
      <p:pic>
        <p:nvPicPr>
          <p:cNvPr id="6" name="Picture 5" descr="221"/>
          <p:cNvPicPr>
            <a:picLocks noChangeAspect="1"/>
          </p:cNvPicPr>
          <p:nvPr/>
        </p:nvPicPr>
        <p:blipFill>
          <a:blip r:embed="rId2"/>
          <a:stretch>
            <a:fillRect/>
          </a:stretch>
        </p:blipFill>
        <p:spPr>
          <a:xfrm>
            <a:off x="7299960" y="1382395"/>
            <a:ext cx="1635125" cy="35439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AppBar</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3896995" cy="3476625"/>
          </a:xfrm>
          <a:prstGeom prst="rect">
            <a:avLst/>
          </a:prstGeom>
          <a:noFill/>
        </p:spPr>
        <p:txBody>
          <a:bodyPr wrap="square" rtlCol="0">
            <a:spAutoFit/>
          </a:bodyPr>
          <a:p>
            <a:pPr algn="just"/>
            <a:r>
              <a:rPr lang="id-ID" altLang="en-US" sz="2000">
                <a:solidFill>
                  <a:schemeClr val="bg1"/>
                </a:solidFill>
              </a:rPr>
              <a:t>3. Leading</a:t>
            </a:r>
            <a:endParaRPr lang="id-ID" altLang="en-US" sz="2000">
              <a:solidFill>
                <a:schemeClr val="bg1"/>
              </a:solidFill>
            </a:endParaRPr>
          </a:p>
          <a:p>
            <a:pPr algn="just"/>
            <a:r>
              <a:rPr lang="id-ID" altLang="en-US" sz="2000">
                <a:solidFill>
                  <a:schemeClr val="bg1"/>
                </a:solidFill>
              </a:rPr>
              <a:t>leading merupakan attribut yang umumnya memiliki value berupa icon yang ditempatkan pada pojok kiri.</a:t>
            </a:r>
            <a:endParaRPr lang="id-ID" altLang="en-US" sz="2000">
              <a:solidFill>
                <a:schemeClr val="bg1"/>
              </a:solidFill>
            </a:endParaRPr>
          </a:p>
          <a:p>
            <a:pPr algn="just"/>
            <a:endParaRPr lang="id-ID" altLang="en-US" sz="2000">
              <a:solidFill>
                <a:schemeClr val="bg1"/>
              </a:solidFill>
            </a:endParaRPr>
          </a:p>
          <a:p>
            <a:pPr algn="just"/>
            <a:r>
              <a:rPr lang="id-ID" altLang="en-US" sz="2000">
                <a:solidFill>
                  <a:schemeClr val="bg1"/>
                </a:solidFill>
              </a:rPr>
              <a:t>4. Action</a:t>
            </a:r>
            <a:endParaRPr lang="id-ID" altLang="en-US" sz="2000">
              <a:solidFill>
                <a:schemeClr val="bg1"/>
              </a:solidFill>
            </a:endParaRPr>
          </a:p>
          <a:p>
            <a:pPr algn="just"/>
            <a:r>
              <a:rPr lang="id-ID" altLang="en-US" sz="2000">
                <a:solidFill>
                  <a:schemeClr val="bg1"/>
                </a:solidFill>
              </a:rPr>
              <a:t>action merupakan attribut yang memiliki value berupa list widget yang berupa icon atau iconButton</a:t>
            </a:r>
            <a:endParaRPr lang="id-ID" altLang="en-US" sz="2000">
              <a:solidFill>
                <a:schemeClr val="bg1"/>
              </a:solidFill>
            </a:endParaRPr>
          </a:p>
        </p:txBody>
      </p:sp>
      <p:pic>
        <p:nvPicPr>
          <p:cNvPr id="4" name="Picture 3"/>
          <p:cNvPicPr>
            <a:picLocks noChangeAspect="1"/>
          </p:cNvPicPr>
          <p:nvPr/>
        </p:nvPicPr>
        <p:blipFill>
          <a:blip r:embed="rId1"/>
          <a:stretch>
            <a:fillRect/>
          </a:stretch>
        </p:blipFill>
        <p:spPr>
          <a:xfrm>
            <a:off x="4072255" y="918845"/>
            <a:ext cx="2549525" cy="3691890"/>
          </a:xfrm>
          <a:prstGeom prst="rect">
            <a:avLst/>
          </a:prstGeom>
        </p:spPr>
      </p:pic>
      <p:pic>
        <p:nvPicPr>
          <p:cNvPr id="6" name="Picture 5" descr="222"/>
          <p:cNvPicPr>
            <a:picLocks noChangeAspect="1"/>
          </p:cNvPicPr>
          <p:nvPr/>
        </p:nvPicPr>
        <p:blipFill>
          <a:blip r:embed="rId2"/>
          <a:stretch>
            <a:fillRect/>
          </a:stretch>
        </p:blipFill>
        <p:spPr>
          <a:xfrm>
            <a:off x="7138035" y="976630"/>
            <a:ext cx="1668780" cy="36169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Container</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5369560" cy="4092575"/>
          </a:xfrm>
          <a:prstGeom prst="rect">
            <a:avLst/>
          </a:prstGeom>
          <a:noFill/>
        </p:spPr>
        <p:txBody>
          <a:bodyPr wrap="square" rtlCol="0">
            <a:spAutoFit/>
          </a:bodyPr>
          <a:p>
            <a:pPr algn="just"/>
            <a:r>
              <a:rPr lang="id-ID" altLang="en-US" sz="2000">
                <a:solidFill>
                  <a:schemeClr val="bg1"/>
                </a:solidFill>
              </a:rPr>
              <a:t>Container merupakan Widget praktis yang menggabungkan widget pengecatan, pemosisian, dan ukuran umum.</a:t>
            </a:r>
            <a:endParaRPr lang="id-ID" altLang="en-US" sz="2000">
              <a:solidFill>
                <a:schemeClr val="bg1"/>
              </a:solidFill>
            </a:endParaRPr>
          </a:p>
          <a:p>
            <a:pPr algn="just"/>
            <a:endParaRPr lang="id-ID" altLang="en-US" sz="2000">
              <a:solidFill>
                <a:schemeClr val="bg1"/>
              </a:solidFill>
            </a:endParaRPr>
          </a:p>
          <a:p>
            <a:pPr algn="just"/>
            <a:r>
              <a:rPr lang="id-ID" altLang="en-US" sz="2000">
                <a:solidFill>
                  <a:schemeClr val="bg1"/>
                </a:solidFill>
              </a:rPr>
              <a:t>berikut ini adalah attribut yang umum digunakan pada Container :</a:t>
            </a:r>
            <a:endParaRPr lang="id-ID" altLang="en-US" sz="2000">
              <a:solidFill>
                <a:schemeClr val="bg1"/>
              </a:solidFill>
            </a:endParaRPr>
          </a:p>
          <a:p>
            <a:pPr marL="342900" indent="-342900" algn="just">
              <a:buClr>
                <a:srgbClr val="FFFFFF"/>
              </a:buClr>
              <a:buFont typeface="Arial" panose="020B0604020202020204" pitchFamily="34" charset="0"/>
              <a:buChar char="•"/>
            </a:pPr>
            <a:r>
              <a:rPr lang="id-ID" altLang="en-US" sz="2000">
                <a:solidFill>
                  <a:schemeClr val="bg1"/>
                </a:solidFill>
              </a:rPr>
              <a:t>color</a:t>
            </a:r>
            <a:endParaRPr lang="id-ID" altLang="en-US" sz="2000">
              <a:solidFill>
                <a:schemeClr val="bg1"/>
              </a:solidFill>
            </a:endParaRPr>
          </a:p>
          <a:p>
            <a:pPr marL="342900" indent="-342900" algn="just">
              <a:buClr>
                <a:srgbClr val="FFFFFF"/>
              </a:buClr>
              <a:buFont typeface="Arial" panose="020B0604020202020204" pitchFamily="34" charset="0"/>
              <a:buChar char="•"/>
            </a:pPr>
            <a:r>
              <a:rPr lang="id-ID" altLang="en-US" sz="2000">
                <a:solidFill>
                  <a:schemeClr val="bg1"/>
                </a:solidFill>
              </a:rPr>
              <a:t>heigh</a:t>
            </a:r>
            <a:endParaRPr lang="id-ID" altLang="en-US" sz="2000">
              <a:solidFill>
                <a:schemeClr val="bg1"/>
              </a:solidFill>
            </a:endParaRPr>
          </a:p>
          <a:p>
            <a:pPr marL="342900" indent="-342900" algn="just">
              <a:buClr>
                <a:srgbClr val="FFFFFF"/>
              </a:buClr>
              <a:buFont typeface="Arial" panose="020B0604020202020204" pitchFamily="34" charset="0"/>
              <a:buChar char="•"/>
            </a:pPr>
            <a:r>
              <a:rPr lang="id-ID" altLang="en-US" sz="2000">
                <a:solidFill>
                  <a:schemeClr val="bg1"/>
                </a:solidFill>
              </a:rPr>
              <a:t>width</a:t>
            </a:r>
            <a:endParaRPr lang="id-ID" altLang="en-US" sz="2000">
              <a:solidFill>
                <a:schemeClr val="bg1"/>
              </a:solidFill>
            </a:endParaRPr>
          </a:p>
          <a:p>
            <a:pPr marL="342900" indent="-342900" algn="just">
              <a:buClr>
                <a:srgbClr val="FFFFFF"/>
              </a:buClr>
              <a:buFont typeface="Arial" panose="020B0604020202020204" pitchFamily="34" charset="0"/>
              <a:buChar char="•"/>
            </a:pPr>
            <a:r>
              <a:rPr lang="id-ID" altLang="en-US" sz="2000">
                <a:solidFill>
                  <a:schemeClr val="bg1"/>
                </a:solidFill>
              </a:rPr>
              <a:t>padding</a:t>
            </a:r>
            <a:endParaRPr lang="id-ID" altLang="en-US" sz="2000">
              <a:solidFill>
                <a:schemeClr val="bg1"/>
              </a:solidFill>
            </a:endParaRPr>
          </a:p>
          <a:p>
            <a:pPr marL="342900" indent="-342900" algn="just">
              <a:buClr>
                <a:srgbClr val="FFFFFF"/>
              </a:buClr>
              <a:buFont typeface="Arial" panose="020B0604020202020204" pitchFamily="34" charset="0"/>
              <a:buChar char="•"/>
            </a:pPr>
            <a:r>
              <a:rPr lang="id-ID" altLang="en-US" sz="2000">
                <a:solidFill>
                  <a:schemeClr val="bg1"/>
                </a:solidFill>
              </a:rPr>
              <a:t>margin</a:t>
            </a:r>
            <a:endParaRPr lang="id-ID" altLang="en-US" sz="2000">
              <a:solidFill>
                <a:schemeClr val="bg1"/>
              </a:solidFill>
            </a:endParaRPr>
          </a:p>
          <a:p>
            <a:pPr marL="342900" indent="-342900" algn="just">
              <a:buClr>
                <a:srgbClr val="FFFFFF"/>
              </a:buClr>
              <a:buFont typeface="Arial" panose="020B0604020202020204" pitchFamily="34" charset="0"/>
              <a:buChar char="•"/>
            </a:pPr>
            <a:r>
              <a:rPr lang="id-ID" altLang="en-US" sz="2000">
                <a:solidFill>
                  <a:schemeClr val="bg1"/>
                </a:solidFill>
              </a:rPr>
              <a:t>decoration</a:t>
            </a:r>
            <a:endParaRPr lang="id-ID" altLang="en-US" sz="2000">
              <a:solidFill>
                <a:schemeClr val="bg1"/>
              </a:solidFill>
            </a:endParaRPr>
          </a:p>
          <a:p>
            <a:pPr marL="342900" indent="-342900" algn="just">
              <a:buClr>
                <a:srgbClr val="FFFFFF"/>
              </a:buClr>
              <a:buFont typeface="Arial" panose="020B0604020202020204" pitchFamily="34" charset="0"/>
              <a:buChar char="•"/>
            </a:pPr>
            <a:r>
              <a:rPr lang="id-ID" altLang="en-US" sz="2000">
                <a:solidFill>
                  <a:schemeClr val="bg1"/>
                </a:solidFill>
              </a:rPr>
              <a:t>child</a:t>
            </a:r>
            <a:endParaRPr lang="id-ID" altLang="en-US" sz="20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Container</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3773805" cy="3046095"/>
          </a:xfrm>
          <a:prstGeom prst="rect">
            <a:avLst/>
          </a:prstGeom>
          <a:noFill/>
        </p:spPr>
        <p:txBody>
          <a:bodyPr wrap="square" rtlCol="0">
            <a:spAutoFit/>
          </a:bodyPr>
          <a:p>
            <a:pPr algn="just"/>
            <a:r>
              <a:rPr lang="id-ID" altLang="en-US" sz="1600">
                <a:solidFill>
                  <a:schemeClr val="bg1"/>
                </a:solidFill>
              </a:rPr>
              <a:t>1. Color berfungsi untuk memberikan warna container</a:t>
            </a:r>
            <a:endParaRPr lang="id-ID" altLang="en-US" sz="1600">
              <a:solidFill>
                <a:schemeClr val="bg1"/>
              </a:solidFill>
            </a:endParaRPr>
          </a:p>
          <a:p>
            <a:pPr algn="just"/>
            <a:r>
              <a:rPr lang="id-ID" altLang="en-US" sz="1600">
                <a:solidFill>
                  <a:schemeClr val="bg1"/>
                </a:solidFill>
              </a:rPr>
              <a:t>2. heigh berfungsi untuk menentukan tinggi container</a:t>
            </a:r>
            <a:endParaRPr lang="id-ID" altLang="en-US" sz="1600">
              <a:solidFill>
                <a:schemeClr val="bg1"/>
              </a:solidFill>
            </a:endParaRPr>
          </a:p>
          <a:p>
            <a:pPr algn="just"/>
            <a:r>
              <a:rPr lang="id-ID" altLang="en-US" sz="1600">
                <a:solidFill>
                  <a:schemeClr val="bg1"/>
                </a:solidFill>
              </a:rPr>
              <a:t>3. width berfungsi untuk menentukan lebar container</a:t>
            </a:r>
            <a:endParaRPr lang="id-ID" altLang="en-US" sz="1600">
              <a:solidFill>
                <a:schemeClr val="bg1"/>
              </a:solidFill>
            </a:endParaRPr>
          </a:p>
          <a:p>
            <a:pPr algn="just"/>
            <a:r>
              <a:rPr lang="id-ID" altLang="en-US" sz="1600">
                <a:solidFill>
                  <a:schemeClr val="bg1"/>
                </a:solidFill>
              </a:rPr>
              <a:t>4. padding berfungsi untuk memberikan jarak ke dalam</a:t>
            </a:r>
            <a:endParaRPr lang="id-ID" altLang="en-US" sz="1600">
              <a:solidFill>
                <a:schemeClr val="bg1"/>
              </a:solidFill>
            </a:endParaRPr>
          </a:p>
          <a:p>
            <a:pPr algn="just"/>
            <a:r>
              <a:rPr lang="id-ID" altLang="en-US" sz="1600">
                <a:solidFill>
                  <a:schemeClr val="bg1"/>
                </a:solidFill>
              </a:rPr>
              <a:t>5. margin berfungsi untuk meberika jarak ke luar</a:t>
            </a:r>
            <a:endParaRPr lang="id-ID" altLang="en-US" sz="1600">
              <a:solidFill>
                <a:schemeClr val="bg1"/>
              </a:solidFill>
            </a:endParaRPr>
          </a:p>
          <a:p>
            <a:pPr algn="just"/>
            <a:r>
              <a:rPr lang="id-ID" altLang="en-US" sz="1600">
                <a:solidFill>
                  <a:schemeClr val="bg1"/>
                </a:solidFill>
              </a:rPr>
              <a:t>Pada program disamping, attribut body memiliki input yang container </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3949065" y="918845"/>
            <a:ext cx="2780030" cy="4133215"/>
          </a:xfrm>
          <a:prstGeom prst="rect">
            <a:avLst/>
          </a:prstGeom>
        </p:spPr>
      </p:pic>
      <p:pic>
        <p:nvPicPr>
          <p:cNvPr id="6" name="Picture 5" descr="223"/>
          <p:cNvPicPr>
            <a:picLocks noChangeAspect="1"/>
          </p:cNvPicPr>
          <p:nvPr/>
        </p:nvPicPr>
        <p:blipFill>
          <a:blip r:embed="rId2"/>
          <a:stretch>
            <a:fillRect/>
          </a:stretch>
        </p:blipFill>
        <p:spPr>
          <a:xfrm>
            <a:off x="6944995" y="918845"/>
            <a:ext cx="1875155" cy="406463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10382</Words>
  <Application>WPS Presentation</Application>
  <PresentationFormat/>
  <Paragraphs>157</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19</vt:i4>
      </vt:variant>
    </vt:vector>
  </HeadingPairs>
  <TitlesOfParts>
    <vt:vector size="29" baseType="lpstr">
      <vt:lpstr>Arial</vt:lpstr>
      <vt:lpstr>SimSun</vt:lpstr>
      <vt:lpstr>Wingdings</vt:lpstr>
      <vt:lpstr>Arial</vt:lpstr>
      <vt:lpstr>Calibri</vt:lpstr>
      <vt:lpstr>Montserrat Medium</vt:lpstr>
      <vt:lpstr>Microsoft YaHei</vt:lpstr>
      <vt:lpstr>Arial Unicode MS</vt:lpstr>
      <vt:lpstr>Simple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tama1</cp:lastModifiedBy>
  <cp:revision>35</cp:revision>
  <dcterms:created xsi:type="dcterms:W3CDTF">2021-03-01T18:24:00Z</dcterms:created>
  <dcterms:modified xsi:type="dcterms:W3CDTF">2021-04-21T04:53:14Z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