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0" r:id="rId20"/>
  </p:sldIdLst>
  <p:sldSz cx="9144000" cy="5143500"/>
  <p:notesSz cx="6858000" cy="9144000"/>
  <p:embeddedFontLst>
    <p:embeddedFont>
      <p:font typeface="Calibri" panose="020F0502020204030204"/>
      <p:regular r:id="rId24"/>
    </p:embeddedFont>
    <p:embeddedFont>
      <p:font typeface="Montserrat Medium" panose="020B070402020202020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Statelefull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784600"/>
          </a:xfrm>
          <a:prstGeom prst="rect">
            <a:avLst/>
          </a:prstGeom>
          <a:noFill/>
        </p:spPr>
        <p:txBody>
          <a:bodyPr wrap="square" rtlCol="0">
            <a:spAutoFit/>
          </a:bodyPr>
          <a:p>
            <a:pPr algn="just"/>
            <a:r>
              <a:rPr lang="id-ID" altLang="en-US" sz="1600">
                <a:solidFill>
                  <a:schemeClr val="bg1"/>
                </a:solidFill>
              </a:rPr>
              <a:t>Step 4 : gunakan prosedur untuk mengubah value pada variable warna.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Tambahkan program diatas pada block onPresss di RaisedButton.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54635" y="1625600"/>
            <a:ext cx="3743325" cy="2028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Navigator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Navigasi merupakan kunci dari aplikasi berbasis mobile dimana user dapat berpindah antar halaman, misalanya user membuka halaman utama dan halaman detail, flutter menyediakan kelas Navigator untuk membantu kita melakukan navigasi pada aplikasi.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406265" cy="4030980"/>
          </a:xfrm>
          <a:prstGeom prst="rect">
            <a:avLst/>
          </a:prstGeom>
          <a:noFill/>
        </p:spPr>
        <p:txBody>
          <a:bodyPr wrap="square" rtlCol="0">
            <a:spAutoFit/>
          </a:bodyPr>
          <a:p>
            <a:pPr algn="just"/>
            <a:r>
              <a:rPr lang="id-ID" altLang="en-US" sz="1600">
                <a:solidFill>
                  <a:schemeClr val="bg1"/>
                </a:solidFill>
              </a:rPr>
              <a:t>Pada praktik kali ini, silahkan buat halaman baru yang dapat menerima input barang dan harga untuk ditatat.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Step 1.</a:t>
            </a:r>
            <a:endParaRPr lang="id-ID" altLang="en-US" sz="1600">
              <a:solidFill>
                <a:schemeClr val="bg1"/>
              </a:solidFill>
            </a:endParaRPr>
          </a:p>
          <a:p>
            <a:pPr algn="just"/>
            <a:r>
              <a:rPr lang="id-ID" altLang="en-US" sz="1600">
                <a:solidFill>
                  <a:schemeClr val="bg1"/>
                </a:solidFill>
              </a:rPr>
              <a:t>Silahkan buat file dengan extensi dart pada folder lib.</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Step 2.</a:t>
            </a:r>
            <a:endParaRPr lang="id-ID" altLang="en-US" sz="1600">
              <a:solidFill>
                <a:schemeClr val="bg1"/>
              </a:solidFill>
            </a:endParaRPr>
          </a:p>
          <a:p>
            <a:pPr algn="just"/>
            <a:r>
              <a:rPr lang="id-ID" altLang="en-US" sz="1600">
                <a:solidFill>
                  <a:schemeClr val="bg1"/>
                </a:solidFill>
              </a:rPr>
              <a:t>Silahkan buat sebuat class statefull dengan nama yang sesuai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2766060"/>
            <a:ext cx="2314575" cy="676275"/>
          </a:xfrm>
          <a:prstGeom prst="rect">
            <a:avLst/>
          </a:prstGeom>
        </p:spPr>
      </p:pic>
      <p:pic>
        <p:nvPicPr>
          <p:cNvPr id="6" name="Picture 5"/>
          <p:cNvPicPr>
            <a:picLocks noChangeAspect="1"/>
          </p:cNvPicPr>
          <p:nvPr/>
        </p:nvPicPr>
        <p:blipFill>
          <a:blip r:embed="rId2"/>
          <a:stretch>
            <a:fillRect/>
          </a:stretch>
        </p:blipFill>
        <p:spPr>
          <a:xfrm>
            <a:off x="5007610" y="2941955"/>
            <a:ext cx="3808095" cy="2007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702810" cy="829945"/>
          </a:xfrm>
          <a:prstGeom prst="rect">
            <a:avLst/>
          </a:prstGeom>
          <a:noFill/>
        </p:spPr>
        <p:txBody>
          <a:bodyPr wrap="square" rtlCol="0">
            <a:spAutoFit/>
          </a:bodyPr>
          <a:p>
            <a:pPr algn="just"/>
            <a:r>
              <a:rPr lang="id-ID" altLang="en-US" sz="1600">
                <a:solidFill>
                  <a:schemeClr val="bg1"/>
                </a:solidFill>
              </a:rPr>
              <a:t>Step 3.</a:t>
            </a:r>
            <a:endParaRPr lang="id-ID" altLang="en-US" sz="1600">
              <a:solidFill>
                <a:schemeClr val="bg1"/>
              </a:solidFill>
            </a:endParaRPr>
          </a:p>
          <a:p>
            <a:pPr algn="just"/>
            <a:r>
              <a:rPr lang="id-ID" altLang="en-US" sz="1600">
                <a:solidFill>
                  <a:schemeClr val="bg1"/>
                </a:solidFill>
              </a:rPr>
              <a:t>Silahkan buat appBar dan body dengan container kosong.</a:t>
            </a:r>
            <a:endParaRPr lang="id-ID" altLang="en-US" sz="1600">
              <a:solidFill>
                <a:schemeClr val="bg1"/>
              </a:solidFill>
            </a:endParaRPr>
          </a:p>
        </p:txBody>
      </p:sp>
      <p:pic>
        <p:nvPicPr>
          <p:cNvPr id="5" name="Picture 4"/>
          <p:cNvPicPr>
            <a:picLocks noChangeAspect="1"/>
          </p:cNvPicPr>
          <p:nvPr/>
        </p:nvPicPr>
        <p:blipFill>
          <a:blip r:embed="rId1"/>
          <a:stretch>
            <a:fillRect/>
          </a:stretch>
        </p:blipFill>
        <p:spPr>
          <a:xfrm>
            <a:off x="4878070" y="824865"/>
            <a:ext cx="3594100" cy="4162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928235" cy="1568450"/>
          </a:xfrm>
          <a:prstGeom prst="rect">
            <a:avLst/>
          </a:prstGeom>
          <a:noFill/>
        </p:spPr>
        <p:txBody>
          <a:bodyPr wrap="square" rtlCol="0">
            <a:spAutoFit/>
          </a:bodyPr>
          <a:p>
            <a:pPr algn="just"/>
            <a:r>
              <a:rPr lang="id-ID" altLang="en-US" sz="1600">
                <a:solidFill>
                  <a:schemeClr val="bg1"/>
                </a:solidFill>
              </a:rPr>
              <a:t>Step 4.</a:t>
            </a:r>
            <a:endParaRPr lang="id-ID" altLang="en-US" sz="1600">
              <a:solidFill>
                <a:schemeClr val="bg1"/>
              </a:solidFill>
            </a:endParaRPr>
          </a:p>
          <a:p>
            <a:pPr algn="just"/>
            <a:r>
              <a:rPr lang="id-ID" altLang="en-US" sz="1600">
                <a:solidFill>
                  <a:schemeClr val="bg1"/>
                </a:solidFill>
              </a:rPr>
              <a:t>Tambahkan kodingan navigasi pada tombol “Tambah Pengeluaran”, kemudian tekan r pada terminal untuk melakukan hold reload. Dan selanjutnya tekan tombol tambah pengeluaran untuk berpindah halaman.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7015" y="2487295"/>
            <a:ext cx="5657850" cy="2562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814830"/>
          </a:xfrm>
          <a:prstGeom prst="rect">
            <a:avLst/>
          </a:prstGeom>
          <a:noFill/>
        </p:spPr>
        <p:txBody>
          <a:bodyPr wrap="square" rtlCol="0">
            <a:spAutoFit/>
          </a:bodyPr>
          <a:p>
            <a:pPr algn="just"/>
            <a:r>
              <a:rPr lang="id-ID" altLang="en-US" sz="1600">
                <a:solidFill>
                  <a:schemeClr val="bg1"/>
                </a:solidFill>
              </a:rPr>
              <a:t>Step 5.</a:t>
            </a:r>
            <a:endParaRPr lang="id-ID" altLang="en-US" sz="1600">
              <a:solidFill>
                <a:schemeClr val="bg1"/>
              </a:solidFill>
            </a:endParaRPr>
          </a:p>
          <a:p>
            <a:pPr algn="just"/>
            <a:r>
              <a:rPr lang="id-ID" altLang="en-US" sz="1600">
                <a:solidFill>
                  <a:schemeClr val="bg1"/>
                </a:solidFill>
              </a:rPr>
              <a:t>Buat 2 TextField widget untuk barang dan harga,</a:t>
            </a:r>
            <a:endParaRPr lang="id-ID" altLang="en-US" sz="1600">
              <a:solidFill>
                <a:schemeClr val="bg1"/>
              </a:solidFill>
            </a:endParaRPr>
          </a:p>
          <a:p>
            <a:pPr algn="just"/>
            <a:r>
              <a:rPr lang="id-ID" altLang="en-US" sz="1600">
                <a:solidFill>
                  <a:schemeClr val="bg1"/>
                </a:solidFill>
              </a:rPr>
              <a:t>buat 1 Tombol untuk menyimpang catatan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kode lengkapnya silahkan lihat pada link berikut :</a:t>
            </a:r>
            <a:endParaRPr lang="id-ID" altLang="en-US" sz="1600">
              <a:solidFill>
                <a:schemeClr val="bg1"/>
              </a:solidFill>
            </a:endParaRPr>
          </a:p>
          <a:p>
            <a:pPr algn="just"/>
            <a:r>
              <a:rPr lang="id-ID" altLang="en-US" sz="1600">
                <a:solidFill>
                  <a:schemeClr val="bg1"/>
                </a:solidFill>
              </a:rPr>
              <a:t>[LINK]</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Stateless dan statefull</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Navigator</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Stateless widget adalah widget yang hanya bertugas untuk menampilkan sesuatu secara statis. Tanpa melakukan tracking perubahan data dari waktu ke waktu.</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pertemuan sebelumnya kita telah membuat yang pattern widget yang berulang-ulang dalam bentuk dan kondisi yang sama. Tentunya hal tersebut tidak efisien, kita dapat menggunakan stateless widget untuk mengatasi hal tersebut.</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Step 1 : Buatlah sebuah kelas stateless dengan nama yang sesuai </a:t>
            </a:r>
            <a:endParaRPr lang="id-ID" altLang="en-US" sz="1600">
              <a:solidFill>
                <a:schemeClr val="bg1"/>
              </a:solidFill>
            </a:endParaRPr>
          </a:p>
          <a:p>
            <a:pPr algn="just"/>
            <a:r>
              <a:rPr lang="id-ID" altLang="en-US" sz="1600">
                <a:solidFill>
                  <a:schemeClr val="bg1"/>
                </a:solidFill>
              </a:rPr>
              <a:t>Step 2 : Buat attribut kelas,</a:t>
            </a:r>
            <a:endParaRPr lang="id-ID" altLang="en-US" sz="1600">
              <a:solidFill>
                <a:schemeClr val="bg1"/>
              </a:solidFill>
            </a:endParaRPr>
          </a:p>
          <a:p>
            <a:pPr algn="just"/>
            <a:r>
              <a:rPr lang="id-ID" altLang="en-US" sz="1600">
                <a:solidFill>
                  <a:schemeClr val="bg1"/>
                </a:solidFill>
              </a:rPr>
              <a:t>Step 3 : Buat pattern dari kumpulan widget yang kita gunakan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Step 1 :</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73685" y="2367915"/>
            <a:ext cx="4019550" cy="1638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Step 2 :</a:t>
            </a:r>
            <a:endParaRPr lang="id-ID" altLang="en-US" sz="1600">
              <a:solidFill>
                <a:schemeClr val="bg1"/>
              </a:solidFill>
            </a:endParaRPr>
          </a:p>
          <a:p>
            <a:pPr algn="just"/>
            <a:r>
              <a:rPr lang="id-ID" altLang="en-US" sz="1600">
                <a:solidFill>
                  <a:schemeClr val="bg1"/>
                </a:solidFill>
              </a:rPr>
              <a:t>ada attribut yang dibutuhkan pattern widget yang akan kita buat adalah barang  dan harga dalam bentuk string.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buat attribut dan constructor pada kelas tersebut.</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385445" y="2413635"/>
            <a:ext cx="5915025" cy="2105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322070"/>
          </a:xfrm>
          <a:prstGeom prst="rect">
            <a:avLst/>
          </a:prstGeom>
          <a:noFill/>
        </p:spPr>
        <p:txBody>
          <a:bodyPr wrap="square" rtlCol="0">
            <a:spAutoFit/>
          </a:bodyPr>
          <a:p>
            <a:pPr algn="just"/>
            <a:r>
              <a:rPr lang="id-ID" altLang="en-US" sz="1600">
                <a:solidFill>
                  <a:schemeClr val="bg1"/>
                </a:solidFill>
              </a:rPr>
              <a:t>Step 3 :</a:t>
            </a:r>
            <a:endParaRPr lang="id-ID" altLang="en-US" sz="1600">
              <a:solidFill>
                <a:schemeClr val="bg1"/>
              </a:solidFill>
            </a:endParaRPr>
          </a:p>
          <a:p>
            <a:pPr algn="just"/>
            <a:r>
              <a:rPr lang="id-ID" altLang="en-US" sz="1600">
                <a:solidFill>
                  <a:schemeClr val="bg1"/>
                </a:solidFill>
              </a:rPr>
              <a:t>Kita kan membuat pattern widget sesuai gambar dibawah ini, dimana bakso adalah representasi dari attribut barang dan Rp15.000,- adalah representasi dari attribut harga</a:t>
            </a:r>
            <a:endParaRPr lang="id-ID" altLang="en-US" sz="1600">
              <a:solidFill>
                <a:schemeClr val="bg1"/>
              </a:solidFill>
            </a:endParaRPr>
          </a:p>
          <a:p>
            <a:pPr algn="just"/>
            <a:endParaRPr lang="id-ID" altLang="en-US" sz="1600">
              <a:solidFill>
                <a:schemeClr val="bg1"/>
              </a:solidFill>
            </a:endParaRPr>
          </a:p>
        </p:txBody>
      </p:sp>
      <p:pic>
        <p:nvPicPr>
          <p:cNvPr id="6" name="Picture 5" descr="229"/>
          <p:cNvPicPr>
            <a:picLocks noChangeAspect="1"/>
          </p:cNvPicPr>
          <p:nvPr/>
        </p:nvPicPr>
        <p:blipFill>
          <a:blip r:embed="rId1"/>
          <a:srcRect t="11831" b="80878"/>
          <a:stretch>
            <a:fillRect/>
          </a:stretch>
        </p:blipFill>
        <p:spPr>
          <a:xfrm>
            <a:off x="175260" y="2095500"/>
            <a:ext cx="4641850" cy="733425"/>
          </a:xfrm>
          <a:prstGeom prst="rect">
            <a:avLst/>
          </a:prstGeom>
        </p:spPr>
      </p:pic>
      <p:pic>
        <p:nvPicPr>
          <p:cNvPr id="7" name="Picture 6"/>
          <p:cNvPicPr>
            <a:picLocks noChangeAspect="1"/>
          </p:cNvPicPr>
          <p:nvPr/>
        </p:nvPicPr>
        <p:blipFill>
          <a:blip r:embed="rId2"/>
          <a:stretch>
            <a:fillRect/>
          </a:stretch>
        </p:blipFill>
        <p:spPr>
          <a:xfrm>
            <a:off x="5047615" y="2004060"/>
            <a:ext cx="3599180" cy="2877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Stateless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Dengan membuat pattern widget tersebut, kita dapat widget buatan kita hanya dengan memanggil kelasnya dan memberikan value dari attribut nya.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adalah adalah impelementasi pada bagian column kodingan.</a:t>
            </a:r>
            <a:endParaRPr lang="id-ID" altLang="en-US" sz="1600">
              <a:solidFill>
                <a:schemeClr val="bg1"/>
              </a:solidFill>
            </a:endParaRPr>
          </a:p>
          <a:p>
            <a:pPr algn="just"/>
            <a:endParaRPr lang="id-ID" altLang="en-US" sz="1600">
              <a:solidFill>
                <a:schemeClr val="bg1"/>
              </a:solidFill>
            </a:endParaRPr>
          </a:p>
        </p:txBody>
      </p:sp>
      <p:pic>
        <p:nvPicPr>
          <p:cNvPr id="7" name="Picture 6"/>
          <p:cNvPicPr>
            <a:picLocks noChangeAspect="1"/>
          </p:cNvPicPr>
          <p:nvPr/>
        </p:nvPicPr>
        <p:blipFill>
          <a:blip r:embed="rId1"/>
          <a:stretch>
            <a:fillRect/>
          </a:stretch>
        </p:blipFill>
        <p:spPr>
          <a:xfrm>
            <a:off x="247650" y="2207895"/>
            <a:ext cx="3039745" cy="279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Statefull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Stateful widget merupakan widget yang sifatnya dinamis, sehingga widget ini dapat diperbaharui kapanpun dibutuhkan berdasarkan user actions atau ketika terjadinya perubahan data.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contoh implementasinya : </a:t>
            </a:r>
            <a:endParaRPr lang="id-ID" altLang="en-US" sz="1600">
              <a:solidFill>
                <a:schemeClr val="bg1"/>
              </a:solidFill>
            </a:endParaRPr>
          </a:p>
          <a:p>
            <a:pPr algn="just"/>
            <a:r>
              <a:rPr lang="id-ID" altLang="en-US" sz="1600">
                <a:solidFill>
                  <a:schemeClr val="bg1"/>
                </a:solidFill>
              </a:rPr>
              <a:t>Pada pertemuan sebelumnya kita telah membuat 2 IconButton pada pojok kanan atas halaman, Ubahlah action pada appBar tersebut sebagai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54635" y="3098165"/>
            <a:ext cx="3705225" cy="1495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Statefull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4030980"/>
          </a:xfrm>
          <a:prstGeom prst="rect">
            <a:avLst/>
          </a:prstGeom>
          <a:noFill/>
        </p:spPr>
        <p:txBody>
          <a:bodyPr wrap="square" rtlCol="0">
            <a:spAutoFit/>
          </a:bodyPr>
          <a:p>
            <a:pPr algn="just"/>
            <a:r>
              <a:rPr lang="id-ID" altLang="en-US" sz="1600">
                <a:solidFill>
                  <a:schemeClr val="bg1"/>
                </a:solidFill>
              </a:rPr>
              <a:t>Icon tersebut berfungsi untuk mengubah warna biru pada layar menjadi warna hijau, dan sebaliknya jika ditekan lagi.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Adapun tahapannya adalah sebagai berikut :</a:t>
            </a:r>
            <a:endParaRPr lang="id-ID" altLang="en-US" sz="1600">
              <a:solidFill>
                <a:schemeClr val="bg1"/>
              </a:solidFill>
            </a:endParaRPr>
          </a:p>
          <a:p>
            <a:pPr algn="just"/>
            <a:r>
              <a:rPr lang="id-ID" altLang="en-US" sz="1600">
                <a:solidFill>
                  <a:schemeClr val="bg1"/>
                </a:solidFill>
              </a:rPr>
              <a:t>Step 1 : Ubah kelas homepage stateless menjadi statefull</a:t>
            </a:r>
            <a:endParaRPr lang="id-ID" altLang="en-US" sz="1600">
              <a:solidFill>
                <a:schemeClr val="bg1"/>
              </a:solidFill>
            </a:endParaRPr>
          </a:p>
          <a:p>
            <a:pPr algn="just"/>
            <a:r>
              <a:rPr lang="id-ID" altLang="en-US" sz="1600">
                <a:solidFill>
                  <a:schemeClr val="bg1"/>
                </a:solidFill>
              </a:rPr>
              <a:t>Step 2 : Buatlah sebuah variable untuk menampung value Color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Step 3 : implementasikan variable tersebut pada seluruh penggunaann warna. Pada step ini, kita juga harus menambahkan attribut warna pada kelas stateless yang sebelumnya telah dibuat agar dapat menyesuaikan warna.</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54000" y="2580640"/>
            <a:ext cx="3219450" cy="9334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9813</Words>
  <Application>WPS Presentation</Application>
  <PresentationFormat/>
  <Paragraphs>151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26</cp:revision>
  <dcterms:created xsi:type="dcterms:W3CDTF">2021-03-01T18:24:00Z</dcterms:created>
  <dcterms:modified xsi:type="dcterms:W3CDTF">2021-04-27T23:33:53Z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