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Lst>
  <p:notesMasterIdLst>
    <p:notesMasterId r:id="rId5"/>
  </p:notesMasterIdLst>
  <p:sldIdLst>
    <p:sldId id="256" r:id="rId4"/>
    <p:sldId id="257" r:id="rId6"/>
    <p:sldId id="262" r:id="rId7"/>
    <p:sldId id="264" r:id="rId8"/>
    <p:sldId id="265" r:id="rId9"/>
    <p:sldId id="266" r:id="rId10"/>
    <p:sldId id="267" r:id="rId11"/>
    <p:sldId id="268" r:id="rId12"/>
    <p:sldId id="269" r:id="rId13"/>
    <p:sldId id="270" r:id="rId14"/>
    <p:sldId id="260" r:id="rId15"/>
  </p:sldIdLst>
  <p:sldSz cx="9144000" cy="5143500"/>
  <p:notesSz cx="6858000" cy="9144000"/>
  <p:embeddedFontLst>
    <p:embeddedFont>
      <p:font typeface="Calibri" panose="020F0502020204030204"/>
      <p:regular r:id="rId19"/>
    </p:embeddedFont>
    <p:embeddedFont>
      <p:font typeface="Montserrat Medium" panose="020B0704020202020204"/>
      <p:bold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b89b2c8912_0_238: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6" name="Google Shape;126;gb89b2c8912_0_23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b89b2c8912_0_347:notes"/>
          <p:cNvSpPr txBox="1"/>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5" name="Google Shape;165;gb89b2c8912_0_3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b89b2c8912_0_2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b89b2c8912_0_2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Save Time....:</a:t>
            </a:r>
            <a:endParaRPr lang="en-US"/>
          </a:p>
          <a:p>
            <a:pPr marL="0" lvl="0" indent="0" algn="l" rtl="0">
              <a:spcBef>
                <a:spcPts val="0"/>
              </a:spcBef>
              <a:spcAft>
                <a:spcPts val="0"/>
              </a:spcAft>
              <a:buNone/>
            </a:pPr>
            <a:r>
              <a:rPr lang="en-US"/>
              <a:t>The Platform will </a:t>
            </a:r>
            <a:r>
              <a:rPr lang="en-US" b="1" u="sng"/>
              <a:t>house/aggregate thousands of DIRECT SUPPLIERS</a:t>
            </a:r>
            <a:r>
              <a:rPr lang="en-US"/>
              <a:t>. Buyer members are now abled to easily </a:t>
            </a:r>
            <a:r>
              <a:rPr lang="en-US" b="1" u="sng"/>
              <a:t>Pick whats best suitable for them.</a:t>
            </a:r>
            <a:endParaRPr lang="en-US" b="1" u="sng"/>
          </a:p>
          <a:p>
            <a:pPr marL="0" lvl="0" indent="0" algn="l" rtl="0">
              <a:spcBef>
                <a:spcPts val="0"/>
              </a:spcBef>
              <a:spcAft>
                <a:spcPts val="0"/>
              </a:spcAft>
              <a:buNone/>
            </a:pPr>
          </a:p>
          <a:p>
            <a:pPr marL="0" lvl="0" indent="0" algn="l" rtl="0">
              <a:spcBef>
                <a:spcPts val="0"/>
              </a:spcBef>
              <a:spcAft>
                <a:spcPts val="0"/>
              </a:spcAft>
              <a:buNone/>
            </a:pPr>
            <a:r>
              <a:rPr lang="en-US"/>
              <a:t>Discover...:</a:t>
            </a:r>
            <a:endParaRPr lang="en-US"/>
          </a:p>
          <a:p>
            <a:pPr marL="0" lvl="0" indent="0" algn="l" rtl="0">
              <a:spcBef>
                <a:spcPts val="0"/>
              </a:spcBef>
              <a:spcAft>
                <a:spcPts val="0"/>
              </a:spcAft>
              <a:buNone/>
            </a:pPr>
            <a:r>
              <a:rPr lang="en-US"/>
              <a:t>Suppliers need to be a </a:t>
            </a:r>
            <a:r>
              <a:rPr lang="en-US" b="1" u="sng"/>
              <a:t>registered and verified members</a:t>
            </a:r>
            <a:r>
              <a:rPr lang="en-US"/>
              <a:t>. There will be features such as </a:t>
            </a:r>
            <a:r>
              <a:rPr lang="en-US" b="1" u="sng"/>
              <a:t>ratings and certifications to boost further</a:t>
            </a:r>
            <a:r>
              <a:rPr lang="en-US"/>
              <a:t>.</a:t>
            </a:r>
            <a:endParaRPr lang="en-US"/>
          </a:p>
          <a:p>
            <a:pPr marL="0" lvl="0" indent="0" algn="l" rtl="0">
              <a:spcBef>
                <a:spcPts val="0"/>
              </a:spcBef>
              <a:spcAft>
                <a:spcPts val="0"/>
              </a:spcAft>
              <a:buNone/>
            </a:pPr>
          </a:p>
          <a:p>
            <a:pPr marL="0" lvl="0" indent="0" algn="l" rtl="0">
              <a:spcBef>
                <a:spcPts val="0"/>
              </a:spcBef>
              <a:spcAft>
                <a:spcPts val="0"/>
              </a:spcAft>
              <a:buNone/>
            </a:pPr>
            <a:r>
              <a:rPr lang="en-US"/>
              <a:t>Grow Business:</a:t>
            </a:r>
            <a:endParaRPr lang="en-US"/>
          </a:p>
          <a:p>
            <a:pPr marL="0" lvl="0" indent="0" algn="l" rtl="0">
              <a:spcBef>
                <a:spcPts val="0"/>
              </a:spcBef>
              <a:spcAft>
                <a:spcPts val="0"/>
              </a:spcAft>
              <a:buNone/>
            </a:pPr>
            <a:r>
              <a:rPr lang="en-US"/>
              <a:t>Members akan di-empowered dengan sebuah tool digital yang yang tadinya menyerang industri, malah justru membuat mereka bisa menjadi lebih kompetitif di era digital.</a:t>
            </a:r>
            <a:endParaRPr lang="en-US"/>
          </a:p>
        </p:txBody>
      </p:sp>
      <p:sp>
        <p:nvSpPr>
          <p:cNvPr id="137" name="Google Shape;137;gb89b2c8912_0_2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51" name="Shape 51"/>
        <p:cNvGrpSpPr/>
        <p:nvPr/>
      </p:nvGrpSpPr>
      <p:grpSpPr>
        <a:xfrm>
          <a:off x="0" y="0"/>
          <a:ext cx="0" cy="0"/>
          <a:chOff x="0" y="0"/>
          <a:chExt cx="0" cy="0"/>
        </a:xfrm>
      </p:grpSpPr>
      <p:sp>
        <p:nvSpPr>
          <p:cNvPr id="52" name="Google Shape;52;p1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53" name="Google Shape;53;p1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56" name="Shape 56"/>
        <p:cNvGrpSpPr/>
        <p:nvPr/>
      </p:nvGrpSpPr>
      <p:grpSpPr>
        <a:xfrm>
          <a:off x="0" y="0"/>
          <a:ext cx="0" cy="0"/>
          <a:chOff x="0" y="0"/>
          <a:chExt cx="0" cy="0"/>
        </a:xfrm>
      </p:grpSpPr>
      <p:sp>
        <p:nvSpPr>
          <p:cNvPr id="57" name="Google Shape;57;p1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8" name="Google Shape;58;p1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Google Shape;59;p1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
        <p:nvSpPr>
          <p:cNvPr id="60" name="Google Shape;60;p15"/>
          <p:cNvSpPr/>
          <p:nvPr/>
        </p:nvSpPr>
        <p:spPr>
          <a:xfrm>
            <a:off x="186145" y="176348"/>
            <a:ext cx="8748900" cy="4408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1_Title and Content">
  <p:cSld name="OBJECT">
    <p:spTree>
      <p:nvGrpSpPr>
        <p:cNvPr id="61" name="Shape 61"/>
        <p:cNvGrpSpPr/>
        <p:nvPr/>
      </p:nvGrpSpPr>
      <p:grpSpPr>
        <a:xfrm>
          <a:off x="0" y="0"/>
          <a:ext cx="0" cy="0"/>
          <a:chOff x="0" y="0"/>
          <a:chExt cx="0" cy="0"/>
        </a:xfrm>
      </p:grpSpPr>
      <p:sp>
        <p:nvSpPr>
          <p:cNvPr id="62" name="Google Shape;62;p16"/>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3" name="Google Shape;63;p16"/>
          <p:cNvSpPr txBox="1"/>
          <p:nvPr>
            <p:ph type="body" idx="1"/>
          </p:nvPr>
        </p:nvSpPr>
        <p:spPr>
          <a:xfrm>
            <a:off x="628650" y="1369219"/>
            <a:ext cx="78867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4" name="Google Shape;64;p16"/>
          <p:cNvSpPr txBox="1"/>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5" name="Google Shape;65;p16"/>
          <p:cNvSpPr txBox="1"/>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Google Shape;66;p16"/>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7" name="Shape 67"/>
        <p:cNvGrpSpPr/>
        <p:nvPr/>
      </p:nvGrpSpPr>
      <p:grpSpPr>
        <a:xfrm>
          <a:off x="0" y="0"/>
          <a:ext cx="0" cy="0"/>
          <a:chOff x="0" y="0"/>
          <a:chExt cx="0" cy="0"/>
        </a:xfrm>
      </p:grpSpPr>
      <p:sp>
        <p:nvSpPr>
          <p:cNvPr id="68" name="Google Shape;68;p17"/>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Google Shape;69;p17"/>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7"/>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cxnSp>
        <p:nvCxnSpPr>
          <p:cNvPr id="71" name="Google Shape;71;p17"/>
          <p:cNvCxnSpPr/>
          <p:nvPr/>
        </p:nvCxnSpPr>
        <p:spPr>
          <a:xfrm>
            <a:off x="457200" y="512717"/>
            <a:ext cx="8686800" cy="0"/>
          </a:xfrm>
          <a:prstGeom prst="straightConnector1">
            <a:avLst/>
          </a:prstGeom>
          <a:noFill/>
          <a:ln w="9525" cap="flat" cmpd="sng">
            <a:solidFill>
              <a:srgbClr val="FFDD00"/>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2" name="Shape 72"/>
        <p:cNvGrpSpPr/>
        <p:nvPr/>
      </p:nvGrpSpPr>
      <p:grpSpPr>
        <a:xfrm>
          <a:off x="0" y="0"/>
          <a:ext cx="0" cy="0"/>
          <a:chOff x="0" y="0"/>
          <a:chExt cx="0" cy="0"/>
        </a:xfrm>
      </p:grpSpPr>
      <p:sp>
        <p:nvSpPr>
          <p:cNvPr id="73" name="Google Shape;73;p18"/>
          <p:cNvSpPr txBox="1"/>
          <p:nvPr>
            <p:ph type="title"/>
          </p:nvPr>
        </p:nvSpPr>
        <p:spPr>
          <a:xfrm>
            <a:off x="623888" y="1282304"/>
            <a:ext cx="7886700" cy="21396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4500"/>
              <a:buFont typeface="Calibri" panose="020F0502020204030204"/>
              <a:buNone/>
              <a:defRPr sz="4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4" name="Google Shape;74;p18"/>
          <p:cNvSpPr txBox="1"/>
          <p:nvPr>
            <p:ph type="body" idx="1"/>
          </p:nvPr>
        </p:nvSpPr>
        <p:spPr>
          <a:xfrm>
            <a:off x="623888" y="3442097"/>
            <a:ext cx="7886700" cy="1125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rgbClr val="888888"/>
              </a:buClr>
              <a:buSzPts val="1500"/>
              <a:buFont typeface="Arial" panose="020B0604020202020204"/>
              <a:buNone/>
              <a:defRPr sz="15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rgbClr val="888888"/>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75" name="Google Shape;75;p18"/>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6" name="Google Shape;76;p18"/>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7" name="Google Shape;77;p18"/>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8" name="Shape 78"/>
        <p:cNvGrpSpPr/>
        <p:nvPr/>
      </p:nvGrpSpPr>
      <p:grpSpPr>
        <a:xfrm>
          <a:off x="0" y="0"/>
          <a:ext cx="0" cy="0"/>
          <a:chOff x="0" y="0"/>
          <a:chExt cx="0" cy="0"/>
        </a:xfrm>
      </p:grpSpPr>
      <p:sp>
        <p:nvSpPr>
          <p:cNvPr id="79" name="Google Shape;79;p19"/>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0" name="Google Shape;80;p19"/>
          <p:cNvSpPr txBox="1"/>
          <p:nvPr>
            <p:ph type="body" idx="1"/>
          </p:nvPr>
        </p:nvSpPr>
        <p:spPr>
          <a:xfrm>
            <a:off x="6286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Google Shape;81;p19"/>
          <p:cNvSpPr txBox="1"/>
          <p:nvPr>
            <p:ph type="body" idx="2"/>
          </p:nvPr>
        </p:nvSpPr>
        <p:spPr>
          <a:xfrm>
            <a:off x="4629150" y="1369219"/>
            <a:ext cx="3886200" cy="32634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9"/>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9"/>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4" name="Google Shape;84;p19"/>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5" name="Shape 85"/>
        <p:cNvGrpSpPr/>
        <p:nvPr/>
      </p:nvGrpSpPr>
      <p:grpSpPr>
        <a:xfrm>
          <a:off x="0" y="0"/>
          <a:ext cx="0" cy="0"/>
          <a:chOff x="0" y="0"/>
          <a:chExt cx="0" cy="0"/>
        </a:xfrm>
      </p:grpSpPr>
      <p:sp>
        <p:nvSpPr>
          <p:cNvPr id="86" name="Google Shape;86;p20"/>
          <p:cNvSpPr txBox="1"/>
          <p:nvPr>
            <p:ph type="title"/>
          </p:nvPr>
        </p:nvSpPr>
        <p:spPr>
          <a:xfrm>
            <a:off x="629841"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87" name="Google Shape;87;p20"/>
          <p:cNvSpPr txBox="1"/>
          <p:nvPr>
            <p:ph type="body" idx="1"/>
          </p:nvPr>
        </p:nvSpPr>
        <p:spPr>
          <a:xfrm>
            <a:off x="629841" y="1260872"/>
            <a:ext cx="38685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8" name="Google Shape;88;p20"/>
          <p:cNvSpPr txBox="1"/>
          <p:nvPr>
            <p:ph type="body" idx="2"/>
          </p:nvPr>
        </p:nvSpPr>
        <p:spPr>
          <a:xfrm>
            <a:off x="629841" y="1878806"/>
            <a:ext cx="38685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9" name="Google Shape;89;p20"/>
          <p:cNvSpPr txBox="1"/>
          <p:nvPr>
            <p:ph type="body" idx="3"/>
          </p:nvPr>
        </p:nvSpPr>
        <p:spPr>
          <a:xfrm>
            <a:off x="4629150" y="1260872"/>
            <a:ext cx="3887400" cy="618000"/>
          </a:xfrm>
          <a:prstGeom prst="rect">
            <a:avLst/>
          </a:prstGeom>
          <a:noFill/>
          <a:ln>
            <a:noFill/>
          </a:ln>
        </p:spPr>
        <p:txBody>
          <a:bodyPr spcFirstLastPara="1" wrap="square" lIns="68575" tIns="34275" rIns="68575" bIns="34275" anchor="b" anchorCtr="0">
            <a:noAutofit/>
          </a:bodyPr>
          <a:lstStyle>
            <a:lvl1pPr marL="457200" marR="0" lvl="0" indent="-228600" algn="l" rtl="0">
              <a:lnSpc>
                <a:spcPct val="90000"/>
              </a:lnSpc>
              <a:spcBef>
                <a:spcPts val="80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500"/>
              <a:buFont typeface="Arial" panose="020B0604020202020204"/>
              <a:buNone/>
              <a:defRPr sz="15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1400"/>
              <a:buFont typeface="Arial" panose="020B0604020202020204"/>
              <a:buNone/>
              <a:defRPr sz="1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1200"/>
              <a:buFont typeface="Arial" panose="020B0604020202020204"/>
              <a:buNone/>
              <a:defRPr sz="12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0" name="Google Shape;90;p20"/>
          <p:cNvSpPr txBox="1"/>
          <p:nvPr>
            <p:ph type="body" idx="4"/>
          </p:nvPr>
        </p:nvSpPr>
        <p:spPr>
          <a:xfrm>
            <a:off x="4629150" y="1878806"/>
            <a:ext cx="3887400" cy="27633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1" name="Google Shape;91;p20"/>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2" name="Google Shape;92;p20"/>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3" name="Google Shape;93;p20"/>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4" name="Shape 94"/>
        <p:cNvGrpSpPr/>
        <p:nvPr/>
      </p:nvGrpSpPr>
      <p:grpSpPr>
        <a:xfrm>
          <a:off x="0" y="0"/>
          <a:ext cx="0" cy="0"/>
          <a:chOff x="0" y="0"/>
          <a:chExt cx="0" cy="0"/>
        </a:xfrm>
      </p:grpSpPr>
      <p:sp>
        <p:nvSpPr>
          <p:cNvPr id="95" name="Google Shape;95;p21"/>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6" name="Google Shape;96;p21"/>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7" name="Google Shape;97;p21"/>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98" name="Shape 98"/>
        <p:cNvGrpSpPr/>
        <p:nvPr/>
      </p:nvGrpSpPr>
      <p:grpSpPr>
        <a:xfrm>
          <a:off x="0" y="0"/>
          <a:ext cx="0" cy="0"/>
          <a:chOff x="0" y="0"/>
          <a:chExt cx="0" cy="0"/>
        </a:xfrm>
      </p:grpSpPr>
      <p:sp>
        <p:nvSpPr>
          <p:cNvPr id="99" name="Google Shape;99;p22"/>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0" name="Google Shape;100;p22"/>
          <p:cNvSpPr txBox="1"/>
          <p:nvPr>
            <p:ph type="body" idx="1"/>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L="457200" marR="0" lvl="0" indent="-381000" algn="l" rtl="0">
              <a:lnSpc>
                <a:spcPct val="90000"/>
              </a:lnSpc>
              <a:spcBef>
                <a:spcPts val="8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61950" algn="l" rtl="0">
              <a:lnSpc>
                <a:spcPct val="90000"/>
              </a:lnSpc>
              <a:spcBef>
                <a:spcPts val="4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1" name="Google Shape;101;p22"/>
          <p:cNvSpPr txBox="1"/>
          <p:nvPr>
            <p:ph type="body" idx="2"/>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2" name="Google Shape;102;p22"/>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3" name="Google Shape;103;p22"/>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4" name="Google Shape;104;p22"/>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5" name="Shape 105"/>
        <p:cNvGrpSpPr/>
        <p:nvPr/>
      </p:nvGrpSpPr>
      <p:grpSpPr>
        <a:xfrm>
          <a:off x="0" y="0"/>
          <a:ext cx="0" cy="0"/>
          <a:chOff x="0" y="0"/>
          <a:chExt cx="0" cy="0"/>
        </a:xfrm>
      </p:grpSpPr>
      <p:sp>
        <p:nvSpPr>
          <p:cNvPr id="106" name="Google Shape;106;p23"/>
          <p:cNvSpPr txBox="1"/>
          <p:nvPr>
            <p:ph type="title"/>
          </p:nvPr>
        </p:nvSpPr>
        <p:spPr>
          <a:xfrm>
            <a:off x="629841" y="342900"/>
            <a:ext cx="2949000" cy="12003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dk1"/>
              </a:buClr>
              <a:buSzPts val="2400"/>
              <a:buFont typeface="Calibri" panose="020F050202020403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07" name="Google Shape;107;p23"/>
          <p:cNvSpPr/>
          <p:nvPr>
            <p:ph type="pic" idx="2"/>
          </p:nvPr>
        </p:nvSpPr>
        <p:spPr>
          <a:xfrm>
            <a:off x="3887391" y="740569"/>
            <a:ext cx="4629300" cy="3655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80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90000"/>
              </a:lnSpc>
              <a:spcBef>
                <a:spcPts val="400"/>
              </a:spcBef>
              <a:spcAft>
                <a:spcPts val="0"/>
              </a:spcAft>
              <a:buClr>
                <a:schemeClr val="dk1"/>
              </a:buClr>
              <a:buSzPts val="2100"/>
              <a:buFont typeface="Arial" panose="020B0604020202020204"/>
              <a:buNone/>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90000"/>
              </a:lnSpc>
              <a:spcBef>
                <a:spcPts val="400"/>
              </a:spcBef>
              <a:spcAft>
                <a:spcPts val="0"/>
              </a:spcAft>
              <a:buClr>
                <a:schemeClr val="dk1"/>
              </a:buClr>
              <a:buSzPts val="18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90000"/>
              </a:lnSpc>
              <a:spcBef>
                <a:spcPts val="400"/>
              </a:spcBef>
              <a:spcAft>
                <a:spcPts val="0"/>
              </a:spcAft>
              <a:buClr>
                <a:schemeClr val="dk1"/>
              </a:buClr>
              <a:buSzPts val="1500"/>
              <a:buFont typeface="Arial" panose="020B0604020202020204"/>
              <a:buNone/>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8" name="Google Shape;108;p23"/>
          <p:cNvSpPr txBox="1"/>
          <p:nvPr>
            <p:ph type="body" idx="1"/>
          </p:nvPr>
        </p:nvSpPr>
        <p:spPr>
          <a:xfrm>
            <a:off x="629841" y="1543050"/>
            <a:ext cx="2949000" cy="2858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90000"/>
              </a:lnSpc>
              <a:spcBef>
                <a:spcPts val="400"/>
              </a:spcBef>
              <a:spcAft>
                <a:spcPts val="0"/>
              </a:spcAft>
              <a:buClr>
                <a:schemeClr val="dk1"/>
              </a:buClr>
              <a:buSzPts val="1100"/>
              <a:buFont typeface="Arial" panose="020B0604020202020204"/>
              <a:buNone/>
              <a:defRPr sz="1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90000"/>
              </a:lnSpc>
              <a:spcBef>
                <a:spcPts val="40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90000"/>
              </a:lnSpc>
              <a:spcBef>
                <a:spcPts val="400"/>
              </a:spcBef>
              <a:spcAft>
                <a:spcPts val="0"/>
              </a:spcAft>
              <a:buClr>
                <a:schemeClr val="dk1"/>
              </a:buClr>
              <a:buSzPts val="800"/>
              <a:buFont typeface="Arial" panose="020B0604020202020204"/>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9" name="Google Shape;109;p23"/>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0" name="Google Shape;110;p23"/>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1" name="Google Shape;111;p23"/>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2" name="Shape 112"/>
        <p:cNvGrpSpPr/>
        <p:nvPr/>
      </p:nvGrpSpPr>
      <p:grpSpPr>
        <a:xfrm>
          <a:off x="0" y="0"/>
          <a:ext cx="0" cy="0"/>
          <a:chOff x="0" y="0"/>
          <a:chExt cx="0" cy="0"/>
        </a:xfrm>
      </p:grpSpPr>
      <p:sp>
        <p:nvSpPr>
          <p:cNvPr id="113" name="Google Shape;113;p24"/>
          <p:cNvSpPr txBox="1"/>
          <p:nvPr>
            <p:ph type="title"/>
          </p:nvPr>
        </p:nvSpPr>
        <p:spPr>
          <a:xfrm>
            <a:off x="628650" y="273844"/>
            <a:ext cx="7886700" cy="9942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14" name="Google Shape;114;p24"/>
          <p:cNvSpPr txBox="1"/>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5" name="Google Shape;115;p24"/>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6" name="Google Shape;116;p24"/>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17" name="Google Shape;117;p24"/>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18" name="Shape 118"/>
        <p:cNvGrpSpPr/>
        <p:nvPr/>
      </p:nvGrpSpPr>
      <p:grpSpPr>
        <a:xfrm>
          <a:off x="0" y="0"/>
          <a:ext cx="0" cy="0"/>
          <a:chOff x="0" y="0"/>
          <a:chExt cx="0" cy="0"/>
        </a:xfrm>
      </p:grpSpPr>
      <p:sp>
        <p:nvSpPr>
          <p:cNvPr id="119" name="Google Shape;119;p25"/>
          <p:cNvSpPr txBox="1"/>
          <p:nvPr>
            <p:ph type="title"/>
          </p:nvPr>
        </p:nvSpPr>
        <p:spPr>
          <a:xfrm rot="5400000">
            <a:off x="5350050" y="1467544"/>
            <a:ext cx="4359000" cy="19716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1"/>
              </a:buClr>
              <a:buSzPts val="3300"/>
              <a:buFont typeface="Calibri" panose="020F0502020204030204"/>
              <a:buNone/>
              <a:defRPr sz="33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120" name="Google Shape;120;p25"/>
          <p:cNvSpPr txBox="1"/>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dk1"/>
              </a:buClr>
              <a:buSzPts val="2100"/>
              <a:buFont typeface="Arial" panose="020B0604020202020204"/>
              <a:buChar char="•"/>
              <a:defRPr sz="21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42900" algn="l" rtl="0">
              <a:lnSpc>
                <a:spcPct val="9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23850" algn="l" rtl="0">
              <a:lnSpc>
                <a:spcPct val="90000"/>
              </a:lnSpc>
              <a:spcBef>
                <a:spcPts val="400"/>
              </a:spcBef>
              <a:spcAft>
                <a:spcPts val="0"/>
              </a:spcAft>
              <a:buClr>
                <a:schemeClr val="dk1"/>
              </a:buClr>
              <a:buSzPts val="1500"/>
              <a:buFont typeface="Arial" panose="020B0604020202020204"/>
              <a:buChar char="•"/>
              <a:defRPr sz="15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17500" algn="l" rtl="0">
              <a:lnSpc>
                <a:spcPct val="90000"/>
              </a:lnSpc>
              <a:spcBef>
                <a:spcPts val="400"/>
              </a:spcBef>
              <a:spcAft>
                <a:spcPts val="0"/>
              </a:spcAft>
              <a:buClr>
                <a:schemeClr val="dk1"/>
              </a:buClr>
              <a:buSzPts val="1400"/>
              <a:buFont typeface="Arial" panose="020B0604020202020204"/>
              <a:buChar char="•"/>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1" name="Google Shape;121;p25"/>
          <p:cNvSpPr txBox="1"/>
          <p:nvPr>
            <p:ph type="dt" idx="10"/>
          </p:nvPr>
        </p:nvSpPr>
        <p:spPr>
          <a:xfrm>
            <a:off x="628650" y="4767263"/>
            <a:ext cx="20574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2" name="Google Shape;122;p25"/>
          <p:cNvSpPr txBox="1"/>
          <p:nvPr>
            <p:ph type="ftr" idx="11"/>
          </p:nvPr>
        </p:nvSpPr>
        <p:spPr>
          <a:xfrm>
            <a:off x="3028950" y="4767263"/>
            <a:ext cx="3086100" cy="2739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100"/>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3" name="Google Shape;123;p25"/>
          <p:cNvSpPr txBox="1"/>
          <p:nvPr>
            <p:ph type="sldNum" idx="12"/>
          </p:nvPr>
        </p:nvSpPr>
        <p:spPr>
          <a:xfrm>
            <a:off x="6457950" y="4767263"/>
            <a:ext cx="2057400" cy="2739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1pPr>
            <a:lvl2pPr marL="0" marR="0" lvl="1"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2pPr>
            <a:lvl3pPr marL="0" marR="0" lvl="2"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3pPr>
            <a:lvl4pPr marL="0" marR="0" lvl="3"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4pPr>
            <a:lvl5pPr marL="0" marR="0" lvl="4"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5pPr>
            <a:lvl6pPr marL="0" marR="0" lvl="5"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6pPr>
            <a:lvl7pPr marL="0" marR="0" lvl="6"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7pPr>
            <a:lvl8pPr marL="0" marR="0" lvl="7"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8pPr>
            <a:lvl9pPr marL="0" marR="0" lvl="8" indent="0" algn="l" rtl="0">
              <a:spcBef>
                <a:spcPts val="0"/>
              </a:spcBef>
              <a:buNone/>
              <a:defRPr sz="1400">
                <a:solidFill>
                  <a:schemeClr val="dk1"/>
                </a:solidFill>
                <a:latin typeface="Calibri" panose="020F0502020204030204"/>
                <a:ea typeface="Calibri" panose="020F0502020204030204"/>
                <a:cs typeface="Calibri" panose="020F0502020204030204"/>
                <a:sym typeface="Calibri" panose="020F0502020204030204"/>
              </a:defRPr>
            </a:lvl9pPr>
          </a:lstStyle>
          <a:p>
            <a:pPr marL="0" lvl="0" indent="0" algn="l"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0"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3.xml"/><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27" name="Shape 127"/>
        <p:cNvGrpSpPr/>
        <p:nvPr/>
      </p:nvGrpSpPr>
      <p:grpSpPr>
        <a:xfrm>
          <a:off x="0" y="0"/>
          <a:ext cx="0" cy="0"/>
          <a:chOff x="0" y="0"/>
          <a:chExt cx="0" cy="0"/>
        </a:xfrm>
      </p:grpSpPr>
      <p:cxnSp>
        <p:nvCxnSpPr>
          <p:cNvPr id="128" name="Google Shape;128;p26"/>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29" name="Google Shape;129;p26"/>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30" name="Google Shape;130;p26"/>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31" name="Google Shape;131;p26"/>
          <p:cNvSpPr txBox="1"/>
          <p:nvPr/>
        </p:nvSpPr>
        <p:spPr>
          <a:xfrm>
            <a:off x="380745" y="252934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altLang="en-US" sz="1800">
                <a:solidFill>
                  <a:schemeClr val="lt1"/>
                </a:solidFill>
              </a:rPr>
              <a:t>MOBILE</a:t>
            </a:r>
            <a:endParaRPr sz="1800">
              <a:solidFill>
                <a:schemeClr val="lt1"/>
              </a:solidFill>
            </a:endParaRPr>
          </a:p>
          <a:p>
            <a:pPr marL="0" marR="0" lvl="0" indent="0" algn="l" rtl="0">
              <a:spcBef>
                <a:spcPts val="0"/>
              </a:spcBef>
              <a:spcAft>
                <a:spcPts val="0"/>
              </a:spcAft>
              <a:buNone/>
            </a:pPr>
            <a:r>
              <a:rPr lang="en-US" sz="1800">
                <a:solidFill>
                  <a:schemeClr val="lt1"/>
                </a:solidFill>
              </a:rPr>
              <a:t>DEVELOPMENT</a:t>
            </a:r>
            <a:endParaRPr sz="1800">
              <a:solidFill>
                <a:schemeClr val="lt1"/>
              </a:solidFill>
            </a:endParaRPr>
          </a:p>
        </p:txBody>
      </p:sp>
      <p:sp>
        <p:nvSpPr>
          <p:cNvPr id="132" name="Google Shape;132;p26"/>
          <p:cNvSpPr txBox="1"/>
          <p:nvPr/>
        </p:nvSpPr>
        <p:spPr>
          <a:xfrm>
            <a:off x="380745" y="3575016"/>
            <a:ext cx="34992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100">
                <a:solidFill>
                  <a:schemeClr val="lt1"/>
                </a:solidFill>
                <a:latin typeface="Arial" panose="020B0604020202020204"/>
                <a:ea typeface="Arial" panose="020B0604020202020204"/>
                <a:cs typeface="Arial" panose="020B0604020202020204"/>
                <a:sym typeface="Arial" panose="020B0604020202020204"/>
              </a:rPr>
              <a:t>DAY 1</a:t>
            </a:r>
            <a:endParaRPr lang="id-ID" sz="1100">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26"/>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SliverAppBar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4452620" cy="2306955"/>
          </a:xfrm>
          <a:prstGeom prst="rect">
            <a:avLst/>
          </a:prstGeom>
          <a:noFill/>
        </p:spPr>
        <p:txBody>
          <a:bodyPr wrap="square" rtlCol="0">
            <a:spAutoFit/>
          </a:bodyPr>
          <a:p>
            <a:pPr algn="just"/>
            <a:r>
              <a:rPr lang="id-ID" altLang="en-US" sz="1600">
                <a:solidFill>
                  <a:schemeClr val="bg1"/>
                </a:solidFill>
              </a:rPr>
              <a:t>Berikut ini adalah contoh pengguna SliverList.</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Pada potongan program disamping dapat dilihat bahwa kita men-generate sebuah list berupa text sebanyak 100 buah ListTile.</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385445" y="2561590"/>
            <a:ext cx="3476625" cy="1543050"/>
          </a:xfrm>
          <a:prstGeom prst="rect">
            <a:avLst/>
          </a:prstGeom>
        </p:spPr>
      </p:pic>
      <p:pic>
        <p:nvPicPr>
          <p:cNvPr id="6" name="Picture 5" descr="251"/>
          <p:cNvPicPr>
            <a:picLocks noChangeAspect="1"/>
          </p:cNvPicPr>
          <p:nvPr/>
        </p:nvPicPr>
        <p:blipFill>
          <a:blip r:embed="rId2"/>
          <a:stretch>
            <a:fillRect/>
          </a:stretch>
        </p:blipFill>
        <p:spPr>
          <a:xfrm>
            <a:off x="4893310" y="918845"/>
            <a:ext cx="1661364" cy="3600000"/>
          </a:xfrm>
          <a:prstGeom prst="rect">
            <a:avLst/>
          </a:prstGeom>
        </p:spPr>
      </p:pic>
      <p:pic>
        <p:nvPicPr>
          <p:cNvPr id="7" name="Picture 6" descr="252"/>
          <p:cNvPicPr>
            <a:picLocks noChangeAspect="1"/>
          </p:cNvPicPr>
          <p:nvPr/>
        </p:nvPicPr>
        <p:blipFill>
          <a:blip r:embed="rId3"/>
          <a:stretch>
            <a:fillRect/>
          </a:stretch>
        </p:blipFill>
        <p:spPr>
          <a:xfrm>
            <a:off x="6819900" y="918845"/>
            <a:ext cx="1661364" cy="360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cxnSp>
        <p:nvCxnSpPr>
          <p:cNvPr id="167" name="Google Shape;167;p30"/>
          <p:cNvCxnSpPr/>
          <p:nvPr/>
        </p:nvCxnSpPr>
        <p:spPr>
          <a:xfrm>
            <a:off x="4296188" y="858990"/>
            <a:ext cx="0" cy="3657600"/>
          </a:xfrm>
          <a:prstGeom prst="straightConnector1">
            <a:avLst/>
          </a:prstGeom>
          <a:noFill/>
          <a:ln w="9525" cap="flat" cmpd="sng">
            <a:solidFill>
              <a:schemeClr val="lt1"/>
            </a:solidFill>
            <a:prstDash val="solid"/>
            <a:miter lim="800000"/>
            <a:headEnd type="none" w="sm" len="sm"/>
            <a:tailEnd type="none" w="sm" len="sm"/>
          </a:ln>
        </p:spPr>
      </p:cxnSp>
      <p:sp>
        <p:nvSpPr>
          <p:cNvPr id="168" name="Google Shape;168;p30"/>
          <p:cNvSpPr txBox="1"/>
          <p:nvPr/>
        </p:nvSpPr>
        <p:spPr>
          <a:xfrm>
            <a:off x="4502428" y="1619643"/>
            <a:ext cx="4241400" cy="2896800"/>
          </a:xfrm>
          <a:prstGeom prst="rect">
            <a:avLst/>
          </a:prstGeom>
          <a:noFill/>
          <a:ln>
            <a:noFill/>
          </a:ln>
        </p:spPr>
        <p:txBody>
          <a:bodyPr spcFirstLastPara="1" wrap="square" lIns="68575" tIns="34275" rIns="68575" bIns="34275" anchor="t" anchorCtr="0">
            <a:noAutofit/>
          </a:bodyPr>
          <a:lstStyle/>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in this presentation is provided to you by </a:t>
            </a:r>
            <a:r>
              <a:rPr lang="en-US" sz="500" b="1">
                <a:solidFill>
                  <a:srgbClr val="0070C0"/>
                </a:solidFill>
                <a:latin typeface="Arial" panose="020B0604020202020204"/>
                <a:ea typeface="Arial" panose="020B0604020202020204"/>
                <a:cs typeface="Arial" panose="020B0604020202020204"/>
                <a:sym typeface="Arial" panose="020B0604020202020204"/>
              </a:rPr>
              <a:t>PT. AXAR Technology Raya</a:t>
            </a:r>
            <a:r>
              <a:rPr lang="en-US" sz="500">
                <a:solidFill>
                  <a:schemeClr val="lt1"/>
                </a:solidFill>
                <a:latin typeface="Arial" panose="020B0604020202020204"/>
                <a:ea typeface="Arial" panose="020B0604020202020204"/>
                <a:cs typeface="Arial" panose="020B0604020202020204"/>
                <a:sym typeface="Arial" panose="020B0604020202020204"/>
              </a:rPr>
              <a:t>, solely for informational purposes and does not constitute an offer to buy, sell or issue, or a solicitation of an offer to sell, buy or acquire any securities of the Company in any jurisdiction or an inducement to enter into investment activity, nor may it or any part of it form the basis of or be relied on in connection with any contract or commitment whatsoever. No representations or warranties, express or implied, are made by the Company, any underwriters, any of their respective affiliates, directors, officers, employees, advisors or representatives with respect to, and no reliance should be placed, on the accuracy, fairness or completeness of the information presented or contained in this presentation. By viewing this presentation, you agree that none of the Company, any underwriters, nor any of their respective affiliates, directors, officers, employees, advisors or representatives accepts any responsibility or liability whatsoever for any loss howsoever arising from any information presented or contained in or derived from or omitted from this presentation. The information presented or contained in this presentation was obtained from various sources, including certain third parties, and has not been independently verified, and its accuracy is not guaranteed.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does not contain all relevant information relating to the Company or its securities, particularly with respect to the risks and special considerations involved with an investment in the securities of the Company. These materials are not an offer of securities for sale. Any public offering will be made by means of a prospectus that may be obtained from the issuer and that will contain detailed information about the company and management, as well as financial statements. This presentation speaks as of its date and the information presented or contained in this presentation is subject to change without notice or update.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This presentation contains statements that constitute forward-looking statements. These statements include descriptions regarding the intent, belief or current expectations of the Company or its officers about the future. These statements can be recognized by the use of words such as “expects,” “plans,” “will,” “estimates,” “projects,” “intends,” or words of similar meaning. Such forward-looking statements are not guarantees of future performance and involve risks and uncertainties, and actual results may differ from those in the forward-looking statements as a result of various factors and assumptions, many of which are beyond the Company’s control. The Company or any of its affiliates, advisors, representatives or underwriters has no obligation and does not undertake to revise forward-looking statements to reflect future events or circumstances. </a:t>
            </a:r>
            <a:endParaRPr sz="1100"/>
          </a:p>
          <a:p>
            <a:pPr marL="0" marR="0" lvl="0" indent="0" algn="just" rtl="0">
              <a:spcBef>
                <a:spcPts val="0"/>
              </a:spcBef>
              <a:spcAft>
                <a:spcPts val="0"/>
              </a:spcAft>
              <a:buNone/>
            </a:pPr>
            <a:endParaRPr sz="500">
              <a:solidFill>
                <a:schemeClr val="lt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None/>
            </a:pPr>
            <a:r>
              <a:rPr lang="en-US" sz="500">
                <a:solidFill>
                  <a:schemeClr val="lt1"/>
                </a:solidFill>
                <a:latin typeface="Arial" panose="020B0604020202020204"/>
                <a:ea typeface="Arial" panose="020B0604020202020204"/>
                <a:cs typeface="Arial" panose="020B0604020202020204"/>
                <a:sym typeface="Arial" panose="020B0604020202020204"/>
              </a:rPr>
              <a:t>THE INFORMATION CONTAINED IN THIS DOCUMENT IS HIGHLY CONFIDENTIAL AND MAY NOT BE FORWARDED, PUBLISHED OR DISTRIBUTED, DIRECTLY OR INDIRECTLY, TO ANY OTHER PERSON (WHETHER WITHIN OR OUTSIDE YOUR ORGANIZATION/FIRM) FOR ANY PURPOSE AND MAY NOT BE REPRODUCED IN ANY MANNER WHATSOEVER. ANY FORWARDING, PUBLICATION, DISTRIBUTION OR REPRODUCTION OF THIS DOCUMENT IN WHOLE OR IN PART IS UNAUTHORIZED. </a:t>
            </a:r>
            <a:endParaRPr sz="1100"/>
          </a:p>
        </p:txBody>
      </p:sp>
      <p:sp>
        <p:nvSpPr>
          <p:cNvPr id="169" name="Google Shape;169;p30"/>
          <p:cNvSpPr txBox="1"/>
          <p:nvPr/>
        </p:nvSpPr>
        <p:spPr>
          <a:xfrm>
            <a:off x="4482550" y="1363868"/>
            <a:ext cx="2514600" cy="2307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100">
                <a:solidFill>
                  <a:schemeClr val="lt1"/>
                </a:solidFill>
                <a:latin typeface="Arial" panose="020B0604020202020204"/>
                <a:ea typeface="Arial" panose="020B0604020202020204"/>
                <a:cs typeface="Arial" panose="020B0604020202020204"/>
                <a:sym typeface="Arial" panose="020B0604020202020204"/>
              </a:rPr>
              <a:t>DISCLAIMER</a:t>
            </a:r>
            <a:endParaRPr sz="1100"/>
          </a:p>
        </p:txBody>
      </p:sp>
      <p:sp>
        <p:nvSpPr>
          <p:cNvPr id="170" name="Google Shape;170;p30"/>
          <p:cNvSpPr txBox="1"/>
          <p:nvPr/>
        </p:nvSpPr>
        <p:spPr>
          <a:xfrm>
            <a:off x="685545" y="2756677"/>
            <a:ext cx="3151500" cy="6234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4000">
                <a:solidFill>
                  <a:schemeClr val="lt1"/>
                </a:solidFill>
              </a:rPr>
              <a:t>THANK YOU</a:t>
            </a:r>
            <a:endParaRPr lang="id-ID" sz="4000">
              <a:solidFill>
                <a:schemeClr val="lt1"/>
              </a:solidFill>
            </a:endParaRPr>
          </a:p>
        </p:txBody>
      </p:sp>
      <p:pic>
        <p:nvPicPr>
          <p:cNvPr id="172" name="Google Shape;172;p30"/>
          <p:cNvPicPr preferRelativeResize="0"/>
          <p:nvPr/>
        </p:nvPicPr>
        <p:blipFill rotWithShape="1">
          <a:blip r:embed="rId1"/>
          <a:srcRect l="21345" t="21345" r="21351" b="21351"/>
          <a:stretch>
            <a:fillRect/>
          </a:stretch>
        </p:blipFill>
        <p:spPr>
          <a:xfrm>
            <a:off x="292764" y="349861"/>
            <a:ext cx="1663775" cy="166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27"/>
          <p:cNvSpPr/>
          <p:nvPr/>
        </p:nvSpPr>
        <p:spPr>
          <a:xfrm>
            <a:off x="181152" y="697180"/>
            <a:ext cx="8760000" cy="39069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385427" y="918656"/>
            <a:ext cx="7998600" cy="3087300"/>
          </a:xfrm>
          <a:prstGeom prst="rect">
            <a:avLst/>
          </a:prstGeom>
          <a:noFill/>
          <a:ln>
            <a:noFill/>
          </a:ln>
        </p:spPr>
        <p:txBody>
          <a:bodyPr spcFirstLastPara="1" wrap="square" lIns="68575" tIns="34275" rIns="68575" bIns="34275" anchor="t" anchorCtr="0">
            <a:noAutofit/>
          </a:bodyPr>
          <a:lstStyle/>
          <a:p>
            <a:pPr marL="285750" indent="-285750" algn="just">
              <a:buClr>
                <a:srgbClr val="FFFFFF"/>
              </a:buClr>
              <a:buFont typeface="Arial" panose="020B0604020202020204" pitchFamily="34" charset="0"/>
              <a:buChar char="•"/>
            </a:pPr>
            <a:r>
              <a:rPr lang="id-ID" altLang="en-US">
                <a:solidFill>
                  <a:schemeClr val="bg1"/>
                </a:solidFill>
                <a:sym typeface="+mn-ea"/>
              </a:rPr>
              <a:t>SliverAppBar</a:t>
            </a:r>
            <a:endParaRPr lang="id-ID" altLang="en-US">
              <a:solidFill>
                <a:schemeClr val="bg1"/>
              </a:solidFill>
              <a:sym typeface="+mn-ea"/>
            </a:endParaRPr>
          </a:p>
          <a:p>
            <a:pPr marL="285750" indent="-285750" algn="just">
              <a:buClr>
                <a:srgbClr val="FFFFFF"/>
              </a:buClr>
              <a:buFont typeface="Arial" panose="020B0604020202020204" pitchFamily="34" charset="0"/>
              <a:buChar char="•"/>
            </a:pPr>
            <a:r>
              <a:rPr lang="id-ID" altLang="en-US">
                <a:solidFill>
                  <a:schemeClr val="bg1"/>
                </a:solidFill>
                <a:sym typeface="+mn-ea"/>
              </a:rPr>
              <a:t>SliverFillRemaining</a:t>
            </a:r>
            <a:endParaRPr lang="id-ID" altLang="en-US">
              <a:solidFill>
                <a:schemeClr val="bg1"/>
              </a:solidFill>
            </a:endParaRPr>
          </a:p>
          <a:p>
            <a:pPr marL="285750" indent="-285750" algn="just">
              <a:buClr>
                <a:srgbClr val="FFFFFF"/>
              </a:buClr>
              <a:buFont typeface="Arial" panose="020B0604020202020204" pitchFamily="34" charset="0"/>
              <a:buChar char="•"/>
            </a:pPr>
            <a:r>
              <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rPr>
              <a:t>SliverList</a:t>
            </a:r>
            <a:endParaRPr lang="id-ID" sz="1400">
              <a:solidFill>
                <a:schemeClr val="lt1"/>
              </a:solidFill>
              <a:latin typeface="Arial" panose="020B0604020202020204" pitchFamily="34" charset="0"/>
              <a:ea typeface="Montserrat Medium" panose="020B0704020202020204"/>
              <a:cs typeface="Arial" panose="020B0604020202020204" pitchFamily="34" charset="0"/>
              <a:sym typeface="Montserrat Medium" panose="020B0704020202020204"/>
            </a:endParaRPr>
          </a:p>
        </p:txBody>
      </p:sp>
      <p:sp>
        <p:nvSpPr>
          <p:cNvPr id="141" name="Google Shape;141;p27"/>
          <p:cNvSpPr txBox="1"/>
          <p:nvPr/>
        </p:nvSpPr>
        <p:spPr>
          <a:xfrm>
            <a:off x="385427" y="261540"/>
            <a:ext cx="4840200" cy="3003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500" b="1">
                <a:solidFill>
                  <a:srgbClr val="0C0C0C"/>
                </a:solidFill>
                <a:latin typeface="Arial" panose="020B0604020202020204"/>
                <a:ea typeface="Arial" panose="020B0604020202020204"/>
                <a:cs typeface="Arial" panose="020B0604020202020204"/>
                <a:sym typeface="Arial" panose="020B0604020202020204"/>
              </a:rPr>
              <a:t>OBJECTIVES</a:t>
            </a:r>
            <a:endParaRPr sz="1400" b="1">
              <a:solidFill>
                <a:srgbClr val="0C0C0C"/>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Sliver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061210"/>
          </a:xfrm>
          <a:prstGeom prst="rect">
            <a:avLst/>
          </a:prstGeom>
          <a:noFill/>
        </p:spPr>
        <p:txBody>
          <a:bodyPr wrap="square" rtlCol="0">
            <a:spAutoFit/>
          </a:bodyPr>
          <a:p>
            <a:pPr algn="just"/>
            <a:r>
              <a:rPr lang="id-ID" altLang="en-US" sz="1600">
                <a:solidFill>
                  <a:schemeClr val="bg1"/>
                </a:solidFill>
              </a:rPr>
              <a:t>Pada flutter, seluruh elemen UI adalah widget. Namun terdapat sebuah widget khusus yaitu sliver. Sliver memiliki properti tambahan dibandingkan widget umumnya.</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Terdapat banyak jenis sliver pada flutter, diantaranya :</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SliverAppBar</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SliverFillRemaining</a:t>
            </a:r>
            <a:endParaRPr lang="id-ID" altLang="en-US" sz="1600">
              <a:solidFill>
                <a:schemeClr val="bg1"/>
              </a:solidFill>
            </a:endParaRPr>
          </a:p>
          <a:p>
            <a:pPr marL="285750" indent="-285750" algn="just">
              <a:buClr>
                <a:srgbClr val="FFFFFF"/>
              </a:buClr>
              <a:buFont typeface="Arial" panose="020B0604020202020204" pitchFamily="34" charset="0"/>
              <a:buChar char="•"/>
            </a:pPr>
            <a:r>
              <a:rPr lang="id-ID" altLang="en-US" sz="1600">
                <a:solidFill>
                  <a:schemeClr val="bg1"/>
                </a:solidFill>
              </a:rPr>
              <a:t>SliverList</a:t>
            </a:r>
            <a:endParaRPr lang="id-ID" alt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62597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SliverAppBar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5322570" cy="3291840"/>
          </a:xfrm>
          <a:prstGeom prst="rect">
            <a:avLst/>
          </a:prstGeom>
          <a:noFill/>
        </p:spPr>
        <p:txBody>
          <a:bodyPr wrap="square" rtlCol="0">
            <a:spAutoFit/>
          </a:bodyPr>
          <a:p>
            <a:pPr algn="just"/>
            <a:r>
              <a:rPr lang="id-ID" altLang="en-US" sz="1600">
                <a:solidFill>
                  <a:schemeClr val="bg1"/>
                </a:solidFill>
              </a:rPr>
              <a:t>SliverAppBar merupakan sebuah appbar yang dapat di minimize dan di extend.</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Adapun cara menggunakan sliver appbar adalah sebagai berikut :</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Silahkan buat project baru, dan tambahkan kode seperti contoh dibawah ini.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note :</a:t>
            </a:r>
            <a:endParaRPr lang="id-ID" altLang="en-US" sz="1600">
              <a:solidFill>
                <a:schemeClr val="bg1"/>
              </a:solidFill>
            </a:endParaRPr>
          </a:p>
          <a:p>
            <a:pPr algn="just"/>
            <a:r>
              <a:rPr lang="id-ID" altLang="en-US" sz="1600">
                <a:solidFill>
                  <a:schemeClr val="bg1"/>
                </a:solidFill>
              </a:rPr>
              <a:t>background pada program disamping menggunakan image.network(“link_gambar”).</a:t>
            </a:r>
            <a:endParaRPr lang="id-ID" altLang="en-US" sz="1600">
              <a:solidFill>
                <a:schemeClr val="bg1"/>
              </a:solidFill>
            </a:endParaRPr>
          </a:p>
          <a:p>
            <a:pPr algn="just"/>
            <a:endParaRPr lang="id-ID" altLang="en-US" sz="1600">
              <a:solidFill>
                <a:schemeClr val="bg1"/>
              </a:solidFill>
            </a:endParaRPr>
          </a:p>
        </p:txBody>
      </p:sp>
      <p:pic>
        <p:nvPicPr>
          <p:cNvPr id="6" name="Picture 5"/>
          <p:cNvPicPr>
            <a:picLocks noChangeAspect="1"/>
          </p:cNvPicPr>
          <p:nvPr/>
        </p:nvPicPr>
        <p:blipFill>
          <a:blip r:embed="rId1"/>
          <a:stretch>
            <a:fillRect/>
          </a:stretch>
        </p:blipFill>
        <p:spPr>
          <a:xfrm>
            <a:off x="5701030" y="975995"/>
            <a:ext cx="3234055" cy="40036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753610"/>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SliverAppBar</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553335"/>
          </a:xfrm>
          <a:prstGeom prst="rect">
            <a:avLst/>
          </a:prstGeom>
          <a:noFill/>
        </p:spPr>
        <p:txBody>
          <a:bodyPr wrap="square" rtlCol="0">
            <a:spAutoFit/>
          </a:bodyPr>
          <a:p>
            <a:pPr algn="just"/>
            <a:r>
              <a:rPr lang="id-ID" altLang="en-US" sz="1600">
                <a:solidFill>
                  <a:schemeClr val="bg1"/>
                </a:solidFill>
              </a:rPr>
              <a:t>Sliver harus dibungkus menggunakan CustomScrollView atau jenis ScrollView lainnya, kemudian menggunakan attribut sliver yang dapat diinputkan list dari  widget sliver.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Pada contoh sebelumnya, kita telah menampah sebuah SliverAppBar.</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Berikutnya kita akan menambahkan SliverFillRemaining.</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pic>
        <p:nvPicPr>
          <p:cNvPr id="1" name="Picture 0"/>
          <p:cNvPicPr>
            <a:picLocks noChangeAspect="1"/>
          </p:cNvPicPr>
          <p:nvPr/>
        </p:nvPicPr>
        <p:blipFill>
          <a:blip r:embed="rId1"/>
          <a:stretch>
            <a:fillRect/>
          </a:stretch>
        </p:blipFill>
        <p:spPr>
          <a:xfrm>
            <a:off x="274320" y="3005455"/>
            <a:ext cx="3429000" cy="20097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SliverFillRemaining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4030980"/>
          </a:xfrm>
          <a:prstGeom prst="rect">
            <a:avLst/>
          </a:prstGeom>
          <a:noFill/>
        </p:spPr>
        <p:txBody>
          <a:bodyPr wrap="square" rtlCol="0">
            <a:spAutoFit/>
          </a:bodyPr>
          <a:p>
            <a:pPr algn="just"/>
            <a:r>
              <a:rPr lang="id-ID" altLang="en-US" sz="1600">
                <a:solidFill>
                  <a:schemeClr val="bg1"/>
                </a:solidFill>
              </a:rPr>
              <a:t>SliverFillRemaining merupakan widget mengukur child-nya untuk mengisi viewport pada crossAxisnya. Luasnya sliver dan ukuran child-nya di sumbu utama dihitung secara bersyarat, yang dijelaskan lebih detail di bawah ini.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Saat SliverFillRemaining memiliki turunan yang dapat digulir</a:t>
            </a:r>
            <a:endParaRPr lang="id-ID" altLang="en-US" sz="1600">
              <a:solidFill>
                <a:schemeClr val="bg1"/>
              </a:solidFill>
            </a:endParaRPr>
          </a:p>
          <a:p>
            <a:pPr algn="just"/>
            <a:r>
              <a:rPr lang="id-ID" altLang="en-US" sz="1600">
                <a:solidFill>
                  <a:schemeClr val="bg1"/>
                </a:solidFill>
              </a:rPr>
              <a:t>Bendera hasScrollBody menunjukkan apakah turunan sliver memiliki badan yang dapat di-scroll. Nilai ini tidak pernah nol, dan defaultnya adalah true. Contoh umum dari penggunaan ini adalah NestedScrollView. Dalam kasus ini, sliver akan mengukur anaknya untuk memenuhi batas maksimum yang tersedia. SliverFillRemaining tidak akan membatasi area yang dapat di-scroll, karena berpotensi memiliki kedalaman tak terbatas. Ini juga berlaku untuk kasus penggunaan seperti ScrollView saat ScrollView.shrinkWrap benar.</a:t>
            </a:r>
            <a:endParaRPr lang="id-ID" altLang="en-US" sz="1600">
              <a:solidFill>
                <a:schemeClr val="bg1"/>
              </a:solidFill>
            </a:endParaRPr>
          </a:p>
          <a:p>
            <a:pPr algn="just"/>
            <a:endParaRPr lang="id-ID" altLang="en-US" sz="1600">
              <a:solidFill>
                <a:schemeClr val="bg1"/>
              </a:solidFill>
            </a:endParaRPr>
          </a:p>
          <a:p>
            <a:pPr algn="just"/>
            <a:endParaRPr lang="id-ID" altLang="en-US" sz="160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SliverFillRemaining</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2799715"/>
          </a:xfrm>
          <a:prstGeom prst="rect">
            <a:avLst/>
          </a:prstGeom>
          <a:noFill/>
        </p:spPr>
        <p:txBody>
          <a:bodyPr wrap="square" rtlCol="0">
            <a:spAutoFit/>
          </a:bodyPr>
          <a:p>
            <a:pPr algn="just"/>
            <a:r>
              <a:rPr lang="id-ID" altLang="en-US" sz="1600">
                <a:solidFill>
                  <a:schemeClr val="bg1"/>
                </a:solidFill>
                <a:sym typeface="+mn-ea"/>
              </a:rPr>
              <a:t>Jika SliverFillRemaining tidak memiliki turunan yang dapat digulir</a:t>
            </a:r>
            <a:endParaRPr lang="id-ID" altLang="en-US" sz="1600">
              <a:solidFill>
                <a:schemeClr val="bg1"/>
              </a:solidFill>
            </a:endParaRPr>
          </a:p>
          <a:p>
            <a:pPr algn="just"/>
            <a:r>
              <a:rPr lang="id-ID" altLang="en-US" sz="1600">
                <a:solidFill>
                  <a:schemeClr val="bg1"/>
                </a:solidFill>
                <a:sym typeface="+mn-ea"/>
              </a:rPr>
              <a:t>Ketika hasScrollBody disetel ke false, ukuran anak diperhitungkan saat mempertimbangkan sejauh mana ia harus mengisi ruang. Sejauh mana sliver sebelumnya telah di-scroll juga dipertimbangkan dalam memutuskan cara menata sliver ini.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sym typeface="+mn-ea"/>
              </a:rPr>
              <a:t>SliverFillRemaining akan mengukur turunannya untuk mengisi area pandang di sumbu utama jika ruang tersebut lebih besar dari jangkauan anak, dan jumlah ruang yang telah digulir sebelumnya tidak melebihi luas area pandang sumbu utama.</a:t>
            </a:r>
            <a:endParaRPr lang="id-ID" altLang="en-US" sz="1600">
              <a:solidFill>
                <a:schemeClr val="bg1"/>
              </a:solidFill>
            </a:endParaRPr>
          </a:p>
          <a:p>
            <a:pPr algn="just"/>
            <a:endParaRPr lang="id-ID" altLang="en-US" sz="160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SliverList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046095"/>
          </a:xfrm>
          <a:prstGeom prst="rect">
            <a:avLst/>
          </a:prstGeom>
          <a:noFill/>
        </p:spPr>
        <p:txBody>
          <a:bodyPr wrap="square" rtlCol="0">
            <a:spAutoFit/>
          </a:bodyPr>
          <a:p>
            <a:pPr algn="just"/>
            <a:r>
              <a:rPr lang="id-ID" altLang="en-US" sz="1600">
                <a:solidFill>
                  <a:schemeClr val="bg1"/>
                </a:solidFill>
              </a:rPr>
              <a:t>Sliver yang menempatkan children-nya dalam larik linier di sepanjang main-axis.</a:t>
            </a:r>
            <a:endParaRPr lang="id-ID" altLang="en-US" sz="1600">
              <a:solidFill>
                <a:schemeClr val="bg1"/>
              </a:solidFill>
            </a:endParaRPr>
          </a:p>
          <a:p>
            <a:pPr algn="just"/>
            <a:endParaRPr lang="id-ID" altLang="en-US" sz="1600">
              <a:solidFill>
                <a:schemeClr val="bg1"/>
              </a:solidFill>
            </a:endParaRPr>
          </a:p>
          <a:p>
            <a:pPr algn="l"/>
            <a:r>
              <a:rPr lang="id-ID" altLang="en-US" sz="1600">
                <a:solidFill>
                  <a:schemeClr val="bg1"/>
                </a:solidFill>
              </a:rPr>
              <a:t>Setiap turunan dipaksa untuk memiliki SliverConstraints.crossAxisExtent di sumbu silang tetapi menentukan luas main axis-nya sendiri.</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SliverList menentukan offset scrollnya dengan "dead reckoning" karena turunan di luar bagian yang terlihat dari sliver tidak terwujud, yang berarti SliverList tidak dapat mempelajari jangkauan sumbu utamanya. Sebaliknya, anak-anak yang baru terwujud ditempatkan berdekatan dengan anak-anak yang sudah ada.</a:t>
            </a:r>
            <a:endParaRPr lang="id-ID" altLang="en-US" sz="160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grpSp>
        <p:nvGrpSpPr>
          <p:cNvPr id="3" name="Group 2"/>
          <p:cNvGrpSpPr/>
          <p:nvPr/>
        </p:nvGrpSpPr>
        <p:grpSpPr>
          <a:xfrm>
            <a:off x="175260" y="261620"/>
            <a:ext cx="8759190" cy="4331335"/>
            <a:chOff x="276" y="412"/>
            <a:chExt cx="13794" cy="6821"/>
          </a:xfrm>
        </p:grpSpPr>
        <p:sp>
          <p:nvSpPr>
            <p:cNvPr id="139" name="Google Shape;139;p27"/>
            <p:cNvSpPr/>
            <p:nvPr/>
          </p:nvSpPr>
          <p:spPr>
            <a:xfrm>
              <a:off x="276" y="1081"/>
              <a:ext cx="13795" cy="6153"/>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140" name="Google Shape;140;p27"/>
            <p:cNvSpPr/>
            <p:nvPr/>
          </p:nvSpPr>
          <p:spPr>
            <a:xfrm>
              <a:off x="607" y="1447"/>
              <a:ext cx="12596" cy="4862"/>
            </a:xfrm>
            <a:prstGeom prst="rect">
              <a:avLst/>
            </a:prstGeom>
            <a:noFill/>
            <a:ln>
              <a:noFill/>
            </a:ln>
          </p:spPr>
          <p:txBody>
            <a:bodyPr spcFirstLastPara="1" wrap="square" lIns="68575" tIns="34275" rIns="68575" bIns="34275" anchor="t" anchorCtr="0">
              <a:noAutofit/>
            </a:bodyPr>
            <a:lstStyle/>
            <a:p>
              <a:pPr marL="88900" marR="0" lvl="0" indent="0" algn="l" rtl="0">
                <a:lnSpc>
                  <a:spcPct val="250000"/>
                </a:lnSpc>
                <a:spcBef>
                  <a:spcPts val="0"/>
                </a:spcBef>
                <a:spcAft>
                  <a:spcPts val="0"/>
                </a:spcAft>
                <a:buClr>
                  <a:schemeClr val="lt1"/>
                </a:buClr>
                <a:buSzPts val="1400"/>
                <a:buFont typeface="Montserrat Medium" panose="020B0704020202020204"/>
                <a:buNone/>
              </a:pPr>
              <a:endParaRPr sz="1400">
                <a:solidFill>
                  <a:schemeClr val="lt1"/>
                </a:solidFill>
                <a:latin typeface="Montserrat Medium" panose="020B0704020202020204"/>
                <a:ea typeface="Montserrat Medium" panose="020B0704020202020204"/>
                <a:cs typeface="Montserrat Medium" panose="020B0704020202020204"/>
                <a:sym typeface="Montserrat Medium" panose="020B0704020202020204"/>
              </a:endParaRPr>
            </a:p>
          </p:txBody>
        </p:sp>
        <p:sp>
          <p:nvSpPr>
            <p:cNvPr id="141" name="Google Shape;141;p27"/>
            <p:cNvSpPr txBox="1"/>
            <p:nvPr/>
          </p:nvSpPr>
          <p:spPr>
            <a:xfrm>
              <a:off x="607" y="412"/>
              <a:ext cx="7622" cy="473"/>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id-ID" sz="1400" b="1">
                  <a:solidFill>
                    <a:srgbClr val="0C0C0C"/>
                  </a:solidFill>
                  <a:latin typeface="Arial" panose="020B0604020202020204"/>
                  <a:ea typeface="Arial" panose="020B0604020202020204"/>
                  <a:cs typeface="Arial" panose="020B0604020202020204"/>
                  <a:sym typeface="Arial" panose="020B0604020202020204"/>
                </a:rPr>
                <a:t>SliverList</a:t>
              </a:r>
              <a:endParaRPr lang="id-ID" sz="1400" b="1">
                <a:solidFill>
                  <a:srgbClr val="0C0C0C"/>
                </a:solidFill>
                <a:latin typeface="Arial" panose="020B0604020202020204"/>
                <a:ea typeface="Arial" panose="020B0604020202020204"/>
                <a:cs typeface="Arial" panose="020B0604020202020204"/>
                <a:sym typeface="Arial" panose="020B0604020202020204"/>
              </a:endParaRPr>
            </a:p>
          </p:txBody>
        </p:sp>
      </p:grpSp>
      <p:sp>
        <p:nvSpPr>
          <p:cNvPr id="2" name="Text Box 1"/>
          <p:cNvSpPr txBox="1"/>
          <p:nvPr/>
        </p:nvSpPr>
        <p:spPr>
          <a:xfrm>
            <a:off x="175260" y="918845"/>
            <a:ext cx="6412230" cy="3291840"/>
          </a:xfrm>
          <a:prstGeom prst="rect">
            <a:avLst/>
          </a:prstGeom>
          <a:noFill/>
        </p:spPr>
        <p:txBody>
          <a:bodyPr wrap="square" rtlCol="0">
            <a:spAutoFit/>
          </a:bodyPr>
          <a:p>
            <a:pPr algn="just"/>
            <a:r>
              <a:rPr lang="id-ID" altLang="en-US" sz="1600">
                <a:solidFill>
                  <a:schemeClr val="bg1"/>
                </a:solidFill>
              </a:rPr>
              <a:t>Child elements' lifecycle</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Creation</a:t>
            </a:r>
            <a:endParaRPr lang="id-ID" altLang="en-US" sz="1600">
              <a:solidFill>
                <a:schemeClr val="bg1"/>
              </a:solidFill>
            </a:endParaRPr>
          </a:p>
          <a:p>
            <a:pPr algn="just"/>
            <a:r>
              <a:rPr lang="id-ID" altLang="en-US" sz="1600">
                <a:solidFill>
                  <a:schemeClr val="bg1"/>
                </a:solidFill>
              </a:rPr>
              <a:t>Saat menyusun daftar, elemen children yang terlihat, status, dan objek render akan dibuat secara lazied berdasarkan widget yang ada (seperti dalam kasus SliverChildListDelegate) atau yang disediakan secara lazied (seperti dalam kasus SliverChildBuilderDelegate).</a:t>
            </a:r>
            <a:endParaRPr lang="id-ID" altLang="en-US" sz="1600">
              <a:solidFill>
                <a:schemeClr val="bg1"/>
              </a:solidFill>
            </a:endParaRPr>
          </a:p>
          <a:p>
            <a:pPr algn="just"/>
            <a:endParaRPr lang="id-ID" altLang="en-US" sz="1600">
              <a:solidFill>
                <a:schemeClr val="bg1"/>
              </a:solidFill>
            </a:endParaRPr>
          </a:p>
          <a:p>
            <a:pPr algn="just"/>
            <a:r>
              <a:rPr lang="id-ID" altLang="en-US" sz="1600">
                <a:solidFill>
                  <a:schemeClr val="bg1"/>
                </a:solidFill>
              </a:rPr>
              <a:t>Destruction</a:t>
            </a:r>
            <a:endParaRPr lang="id-ID" altLang="en-US" sz="1600">
              <a:solidFill>
                <a:schemeClr val="bg1"/>
              </a:solidFill>
            </a:endParaRPr>
          </a:p>
          <a:p>
            <a:pPr algn="just"/>
            <a:r>
              <a:rPr lang="id-ID" altLang="en-US" sz="1600">
                <a:solidFill>
                  <a:schemeClr val="bg1"/>
                </a:solidFill>
              </a:rPr>
              <a:t>Ketika seorang anak di-scroll keluar dari tampilan, subpohon elemen terkait, status, dan objek render dimusnahkan. Anak baru pada posisi yang sama di sliver akan dibuat ulang secara lazied bersama dengan elemen baru, status, dan objek render saat di-scroll kembali.</a:t>
            </a:r>
            <a:endParaRPr lang="id-ID" altLang="en-US" sz="1600">
              <a:solidFill>
                <a:schemeClr val="bg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10139</Words>
  <Application>WPS Presentation</Application>
  <PresentationFormat/>
  <Paragraphs>109</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11</vt:i4>
      </vt:variant>
    </vt:vector>
  </HeadingPairs>
  <TitlesOfParts>
    <vt:vector size="21" baseType="lpstr">
      <vt:lpstr>Arial</vt:lpstr>
      <vt:lpstr>SimSun</vt:lpstr>
      <vt:lpstr>Wingdings</vt:lpstr>
      <vt:lpstr>Arial</vt:lpstr>
      <vt:lpstr>Calibri</vt:lpstr>
      <vt:lpstr>Montserrat Medium</vt:lpstr>
      <vt:lpstr>Microsoft YaHei</vt:lpstr>
      <vt:lpstr>Arial Unicode MS</vt:lpstr>
      <vt:lpstr>Simple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tama1</cp:lastModifiedBy>
  <cp:revision>33</cp:revision>
  <dcterms:created xsi:type="dcterms:W3CDTF">2021-03-01T18:24:00Z</dcterms:created>
  <dcterms:modified xsi:type="dcterms:W3CDTF">2021-05-20T17:51:48Z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1033-11.2.0.10132</vt:lpwstr>
  </property>
</Properties>
</file>