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62" r:id="rId7"/>
    <p:sldId id="264" r:id="rId8"/>
    <p:sldId id="265" r:id="rId9"/>
    <p:sldId id="266" r:id="rId10"/>
    <p:sldId id="267" r:id="rId11"/>
    <p:sldId id="268" r:id="rId12"/>
    <p:sldId id="269" r:id="rId13"/>
    <p:sldId id="272" r:id="rId14"/>
    <p:sldId id="273" r:id="rId15"/>
    <p:sldId id="284" r:id="rId16"/>
    <p:sldId id="275" r:id="rId17"/>
    <p:sldId id="276" r:id="rId18"/>
    <p:sldId id="277" r:id="rId19"/>
    <p:sldId id="278" r:id="rId20"/>
    <p:sldId id="279" r:id="rId21"/>
    <p:sldId id="280" r:id="rId22"/>
    <p:sldId id="281" r:id="rId23"/>
    <p:sldId id="260" r:id="rId24"/>
  </p:sldIdLst>
  <p:sldSz cx="9144000" cy="5143500"/>
  <p:notesSz cx="6858000" cy="9144000"/>
  <p:embeddedFontLst>
    <p:embeddedFont>
      <p:font typeface="Calibri" panose="020F0502020204030204"/>
      <p:regular r:id="rId28"/>
    </p:embeddedFont>
    <p:embeddedFont>
      <p:font typeface="Montserrat Medium" panose="020B0704020202020204"/>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9"/>
        <p:guide pos="287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font" Target="fonts/font3.fntdata"/><Relationship Id="rId3" Type="http://schemas.openxmlformats.org/officeDocument/2006/relationships/slideMaster" Target="slideMasters/slideMaster2.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1</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Query Snapshot</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306955"/>
          </a:xfrm>
          <a:prstGeom prst="rect">
            <a:avLst/>
          </a:prstGeom>
          <a:noFill/>
        </p:spPr>
        <p:txBody>
          <a:bodyPr wrap="square" rtlCol="0">
            <a:spAutoFit/>
          </a:bodyPr>
          <a:p>
            <a:pPr algn="just"/>
            <a:r>
              <a:rPr lang="id-ID" altLang="en-US" sz="1600">
                <a:solidFill>
                  <a:schemeClr val="bg1"/>
                </a:solidFill>
              </a:rPr>
              <a:t>QuerySnapshot dikembalikan dari kueri koleksi, dan memungkinkan Anda untuk memeriksa koleksi, seperti berapa banyak dokumen yang ada di dalamnya, memberikan akses ke dokumen dalam koleksi, melihat perubahan apa pun sejak kueri terakhir, dan banyak lagi.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mengakses dokumen dalam QuerySnapshot, panggil properti docs, yang mengembalikan Daftar yang berisi kelas DocumentSnapshot.</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99085" y="3315335"/>
            <a:ext cx="3333750" cy="1571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Macam-macam Query</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061210"/>
          </a:xfrm>
          <a:prstGeom prst="rect">
            <a:avLst/>
          </a:prstGeom>
          <a:noFill/>
        </p:spPr>
        <p:txBody>
          <a:bodyPr wrap="square" rtlCol="0">
            <a:spAutoFit/>
          </a:bodyPr>
          <a:p>
            <a:pPr algn="just"/>
            <a:r>
              <a:rPr lang="id-ID" altLang="en-US" sz="1600">
                <a:solidFill>
                  <a:schemeClr val="bg1"/>
                </a:solidFill>
              </a:rPr>
              <a:t>Cloud Firestore menawarkan kemampuan lanjutan untuk membuat kueri koleksi. Kueri berfungsi dengan membaca satu kali atau berlangganan perubahan.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 ini adalah beberapa macam query :</a:t>
            </a:r>
            <a:endParaRPr lang="id-ID" altLang="en-US" sz="1600">
              <a:solidFill>
                <a:schemeClr val="bg1"/>
              </a:solidFill>
            </a:endParaRPr>
          </a:p>
          <a:p>
            <a:pPr algn="just">
              <a:buClr>
                <a:srgbClr val="FFFFFF"/>
              </a:buClr>
            </a:pPr>
            <a:r>
              <a:rPr lang="id-ID" altLang="en-US" sz="1600">
                <a:solidFill>
                  <a:schemeClr val="bg1"/>
                </a:solidFill>
              </a:rPr>
              <a:t>Filtering</a:t>
            </a:r>
            <a:endParaRPr lang="id-ID" altLang="en-US" sz="1600">
              <a:solidFill>
                <a:schemeClr val="bg1"/>
              </a:solidFill>
            </a:endParaRPr>
          </a:p>
          <a:p>
            <a:pPr algn="just">
              <a:buClr>
                <a:srgbClr val="FFFFFF"/>
              </a:buClr>
            </a:pPr>
            <a:r>
              <a:rPr lang="id-ID" altLang="en-US" sz="1600">
                <a:solidFill>
                  <a:schemeClr val="bg1"/>
                </a:solidFill>
              </a:rPr>
              <a:t>Limiting</a:t>
            </a:r>
            <a:endParaRPr lang="id-ID" altLang="en-US" sz="1600">
              <a:solidFill>
                <a:schemeClr val="bg1"/>
              </a:solidFill>
            </a:endParaRPr>
          </a:p>
          <a:p>
            <a:pPr algn="just">
              <a:buClr>
                <a:srgbClr val="FFFFFF"/>
              </a:buClr>
            </a:pPr>
            <a:r>
              <a:rPr lang="id-ID" altLang="en-US" sz="1600">
                <a:solidFill>
                  <a:schemeClr val="bg1"/>
                </a:solidFill>
              </a:rPr>
              <a:t>Ordering</a:t>
            </a:r>
            <a:endParaRPr lang="id-ID" altLang="en-US" sz="16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Macam-macam Query</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568450"/>
          </a:xfrm>
          <a:prstGeom prst="rect">
            <a:avLst/>
          </a:prstGeom>
          <a:noFill/>
        </p:spPr>
        <p:txBody>
          <a:bodyPr wrap="square" rtlCol="0">
            <a:spAutoFit/>
          </a:bodyPr>
          <a:p>
            <a:pPr algn="just"/>
            <a:r>
              <a:rPr lang="id-ID" altLang="en-US" sz="1600">
                <a:solidFill>
                  <a:schemeClr val="bg1"/>
                </a:solidFill>
              </a:rPr>
              <a:t>Filtering</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memfilter dokumen dalam koleksi, metode where dapat dirangkai ke referensi koleksi. Pemfilteran mendukung pemeriksaan kesetaraan dan kueri "dalam". Misalnya, untuk pengguna filter yang usianya lebih dari 20 tahun:</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85115" y="2734310"/>
            <a:ext cx="2771775" cy="1057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Macam-macam Query</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076325"/>
          </a:xfrm>
          <a:prstGeom prst="rect">
            <a:avLst/>
          </a:prstGeom>
          <a:noFill/>
        </p:spPr>
        <p:txBody>
          <a:bodyPr wrap="square" rtlCol="0">
            <a:spAutoFit/>
          </a:bodyPr>
          <a:p>
            <a:pPr algn="just"/>
            <a:r>
              <a:rPr lang="id-ID" altLang="en-US" sz="1600">
                <a:solidFill>
                  <a:schemeClr val="bg1"/>
                </a:solidFill>
              </a:rPr>
              <a:t>Limiting</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membatasi jumlah dokumen yang dikembalikan dari kueri, gunakan metode batas pada referensi koleksi:</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72415" y="2229485"/>
            <a:ext cx="2133600" cy="1047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Macam-macam Query</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076325"/>
          </a:xfrm>
          <a:prstGeom prst="rect">
            <a:avLst/>
          </a:prstGeom>
          <a:noFill/>
        </p:spPr>
        <p:txBody>
          <a:bodyPr wrap="square" rtlCol="0">
            <a:spAutoFit/>
          </a:bodyPr>
          <a:p>
            <a:pPr algn="just"/>
            <a:r>
              <a:rPr lang="id-ID" altLang="en-US" sz="1600">
                <a:solidFill>
                  <a:schemeClr val="bg1"/>
                </a:solidFill>
              </a:rPr>
              <a:t>Ordering</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memesan dokumen dengan nilai tertentu, gunakan metode orderBy:</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75260" y="2120900"/>
            <a:ext cx="2838450" cy="1038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Add</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583565"/>
          </a:xfrm>
          <a:prstGeom prst="rect">
            <a:avLst/>
          </a:prstGeom>
          <a:noFill/>
        </p:spPr>
        <p:txBody>
          <a:bodyPr wrap="square" rtlCol="0">
            <a:spAutoFit/>
          </a:bodyPr>
          <a:p>
            <a:pPr algn="just"/>
            <a:r>
              <a:rPr lang="id-ID" altLang="en-US" sz="1600">
                <a:solidFill>
                  <a:schemeClr val="bg1"/>
                </a:solidFill>
              </a:rPr>
              <a:t>Untuk menambahkan dokumen baru ke koleksi, gunakan metode add pada CollectionReference:</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74320" y="1690370"/>
            <a:ext cx="5286375" cy="2057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Add</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829945"/>
          </a:xfrm>
          <a:prstGeom prst="rect">
            <a:avLst/>
          </a:prstGeom>
          <a:noFill/>
        </p:spPr>
        <p:txBody>
          <a:bodyPr wrap="square" rtlCol="0">
            <a:spAutoFit/>
          </a:bodyPr>
          <a:p>
            <a:pPr algn="just"/>
            <a:r>
              <a:rPr lang="id-ID" altLang="en-US" sz="1600">
                <a:solidFill>
                  <a:schemeClr val="bg1"/>
                </a:solidFill>
              </a:rPr>
              <a:t>Metode add menambahkan dokumen baru ke koleksi Anda dengan ID unik yang dibuat secara otomatis. Jika Anda ingin menentukan ID Anda sendiri, panggil metode set pada DocumentReference:</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64160" y="1976755"/>
            <a:ext cx="4876800" cy="19145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Update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568450"/>
          </a:xfrm>
          <a:prstGeom prst="rect">
            <a:avLst/>
          </a:prstGeom>
          <a:noFill/>
        </p:spPr>
        <p:txBody>
          <a:bodyPr wrap="square" rtlCol="0">
            <a:spAutoFit/>
          </a:bodyPr>
          <a:p>
            <a:pPr algn="just"/>
            <a:r>
              <a:rPr lang="id-ID" altLang="en-US" sz="1600">
                <a:solidFill>
                  <a:schemeClr val="bg1"/>
                </a:solidFill>
              </a:rPr>
              <a:t>Terkadang Anda mungkin ingin memperbarui dokumen, daripada mengganti semua data. Metode set di atas menggantikan semua data yang ada pada DocumentReference tertentu. Jika Anda ingin memperbarui dokumen, gunakan metode pembaruan:</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61620" y="2141855"/>
            <a:ext cx="4791075" cy="1381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Delete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583565"/>
          </a:xfrm>
          <a:prstGeom prst="rect">
            <a:avLst/>
          </a:prstGeom>
          <a:noFill/>
        </p:spPr>
        <p:txBody>
          <a:bodyPr wrap="square" rtlCol="0">
            <a:spAutoFit/>
          </a:bodyPr>
          <a:p>
            <a:pPr algn="just"/>
            <a:r>
              <a:rPr lang="id-ID" altLang="en-US" sz="1600">
                <a:solidFill>
                  <a:schemeClr val="bg1"/>
                </a:solidFill>
              </a:rPr>
              <a:t>Untuk menghapus dokumen dengan Cloud Firestore, Anda dapat menggunakan metode delete di DocumentReference:</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81940" y="1502410"/>
            <a:ext cx="4943475" cy="1352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Delete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829945"/>
          </a:xfrm>
          <a:prstGeom prst="rect">
            <a:avLst/>
          </a:prstGeom>
          <a:noFill/>
        </p:spPr>
        <p:txBody>
          <a:bodyPr wrap="square" rtlCol="0">
            <a:spAutoFit/>
          </a:bodyPr>
          <a:p>
            <a:pPr algn="just"/>
            <a:r>
              <a:rPr lang="id-ID" altLang="en-US" sz="1600">
                <a:solidFill>
                  <a:schemeClr val="bg1"/>
                </a:solidFill>
              </a:rPr>
              <a:t>Jika Anda perlu menghapus properti tertentu dari dalam dokumen daripada dokumen itu sendiri, Anda dapat menggunakan metode delete dengan kelas FieldValue:</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75260" y="1958975"/>
            <a:ext cx="5572125" cy="1362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Read Data Firestore</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Dokumen &amp; Query Snapshot</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Macam-macam query</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Add, Update, Delete</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Read Data Firestore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553335"/>
          </a:xfrm>
          <a:prstGeom prst="rect">
            <a:avLst/>
          </a:prstGeom>
          <a:noFill/>
        </p:spPr>
        <p:txBody>
          <a:bodyPr wrap="square" rtlCol="0">
            <a:spAutoFit/>
          </a:bodyPr>
          <a:p>
            <a:pPr algn="just"/>
            <a:r>
              <a:rPr lang="id-ID" altLang="en-US" sz="1600">
                <a:solidFill>
                  <a:schemeClr val="bg1"/>
                </a:solidFill>
              </a:rPr>
              <a:t>Membaca menggunakan firestore dapat dibagi menjadi 2, yaitu : onetime read dan realtime read.</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Onetime Read</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membaca koleksi atau dokumen sekali, panggil metode Query.get atau DocumentReference.get. Dalam contoh di bawah ini, FutureBuilder digunakan untuk membantu mengelola status request:</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Read Data Firestore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pic>
        <p:nvPicPr>
          <p:cNvPr id="1" name="Picture 0"/>
          <p:cNvPicPr>
            <a:picLocks noChangeAspect="1"/>
          </p:cNvPicPr>
          <p:nvPr/>
        </p:nvPicPr>
        <p:blipFill>
          <a:blip r:embed="rId1"/>
          <a:stretch>
            <a:fillRect/>
          </a:stretch>
        </p:blipFill>
        <p:spPr>
          <a:xfrm>
            <a:off x="175260" y="918845"/>
            <a:ext cx="5619750" cy="3962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Read Data Firestore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046095"/>
          </a:xfrm>
          <a:prstGeom prst="rect">
            <a:avLst/>
          </a:prstGeom>
          <a:noFill/>
        </p:spPr>
        <p:txBody>
          <a:bodyPr wrap="square" rtlCol="0">
            <a:spAutoFit/>
          </a:bodyPr>
          <a:p>
            <a:pPr algn="just"/>
            <a:r>
              <a:rPr lang="id-ID" altLang="en-US" sz="1600">
                <a:solidFill>
                  <a:schemeClr val="bg1"/>
                </a:solidFill>
              </a:rPr>
              <a:t>Realtime Read</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FlutterFire menyediakan dukungan untuk menangani perubahan waktu nyata pada koleksi dan dokumen. Peristiwa baru disediakan atas permintaan awal, dan setiap perubahan berikutnya pada koleksi / dokumen setiap kali terjadi perubahan (modifikasi, dihapus atau ditambahkan).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Baik CollectionReference &amp; DocumentReference menyediakan metode snapshots () yang mengembalikan Stream:</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78130" y="3683635"/>
            <a:ext cx="6819900" cy="495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Read Data Firestore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076325"/>
          </a:xfrm>
          <a:prstGeom prst="rect">
            <a:avLst/>
          </a:prstGeom>
          <a:noFill/>
        </p:spPr>
        <p:txBody>
          <a:bodyPr wrap="square" rtlCol="0">
            <a:spAutoFit/>
          </a:bodyPr>
          <a:p>
            <a:pPr algn="just"/>
            <a:r>
              <a:rPr lang="id-ID" altLang="en-US" sz="1600">
                <a:solidFill>
                  <a:schemeClr val="bg1"/>
                </a:solidFill>
              </a:rPr>
              <a:t>Setelah dikembalikan, Anda bisa memperbaharui melalui metode listen (). Contoh di bawah ini menggunakan StreamBuilder yang membantu mengelola status aliran dan pembuangan aliran secara otomatis saat tidak lagi digunakan dalam aplikasi Anda:</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97815" y="1995170"/>
            <a:ext cx="3646805" cy="30454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Document Snaphot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061210"/>
          </a:xfrm>
          <a:prstGeom prst="rect">
            <a:avLst/>
          </a:prstGeom>
          <a:noFill/>
        </p:spPr>
        <p:txBody>
          <a:bodyPr wrap="square" rtlCol="0">
            <a:spAutoFit/>
          </a:bodyPr>
          <a:p>
            <a:pPr algn="just"/>
            <a:r>
              <a:rPr lang="id-ID" altLang="en-US" sz="1600">
                <a:solidFill>
                  <a:schemeClr val="bg1"/>
                </a:solidFill>
              </a:rPr>
              <a:t>DocumentSnapshot dikembalikan dari kueri, atau dengan mengakses dokumen secara langsung. Meskipun tidak ada dokumen dalam database, snapshot akan selalu dikembalikan.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menentukan apakah dokumen tersebut ada, gunakan properti existing:</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75260" y="2573655"/>
            <a:ext cx="3895725" cy="1809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Document Snapshot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829945"/>
          </a:xfrm>
          <a:prstGeom prst="rect">
            <a:avLst/>
          </a:prstGeom>
          <a:noFill/>
        </p:spPr>
        <p:txBody>
          <a:bodyPr wrap="square" rtlCol="0">
            <a:spAutoFit/>
          </a:bodyPr>
          <a:p>
            <a:pPr algn="just"/>
            <a:r>
              <a:rPr lang="id-ID" altLang="en-US" sz="1600">
                <a:solidFill>
                  <a:schemeClr val="bg1"/>
                </a:solidFill>
              </a:rPr>
              <a:t>Jika dokumen tersebut ada, Anda dapat membaca datanya dengan memanggil metode data, yang mengembalikan Map &lt;String, dynamic&gt;, atau null jika tidak ada:</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307975" y="1929765"/>
            <a:ext cx="4448175" cy="2076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Document Snapshot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322070"/>
          </a:xfrm>
          <a:prstGeom prst="rect">
            <a:avLst/>
          </a:prstGeom>
          <a:noFill/>
        </p:spPr>
        <p:txBody>
          <a:bodyPr wrap="square" rtlCol="0">
            <a:spAutoFit/>
          </a:bodyPr>
          <a:p>
            <a:pPr algn="just"/>
            <a:r>
              <a:rPr lang="id-ID" altLang="en-US" sz="1600">
                <a:solidFill>
                  <a:schemeClr val="bg1"/>
                </a:solidFill>
              </a:rPr>
              <a:t>DocumentSnapshot juga menyediakan kemampuan untuk mengakses data yang sangat bertingkat tanpa mengulang Peta yang dikembalikan secara manual melalui metode get. Metode ini menerima jalur yang dipisahkan titik atau instance FieldPath. Jika tidak ada data di jalur bersarang, sebuah StateError:</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38125" y="2385695"/>
            <a:ext cx="5133975" cy="10287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10272</Words>
  <Application>WPS Presentation</Application>
  <PresentationFormat/>
  <Paragraphs>136</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31</cp:revision>
  <dcterms:created xsi:type="dcterms:W3CDTF">2021-03-01T18:24:00Z</dcterms:created>
  <dcterms:modified xsi:type="dcterms:W3CDTF">2021-05-22T00:17:54Z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