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7" r:id="rId3"/>
    <p:sldId id="313" r:id="rId4"/>
    <p:sldId id="292" r:id="rId5"/>
    <p:sldId id="306" r:id="rId6"/>
    <p:sldId id="314" r:id="rId7"/>
    <p:sldId id="308" r:id="rId8"/>
    <p:sldId id="309" r:id="rId9"/>
    <p:sldId id="315" r:id="rId10"/>
    <p:sldId id="316" r:id="rId11"/>
    <p:sldId id="293" r:id="rId12"/>
    <p:sldId id="307" r:id="rId13"/>
    <p:sldId id="258" r:id="rId14"/>
    <p:sldId id="268" r:id="rId15"/>
    <p:sldId id="277" r:id="rId16"/>
    <p:sldId id="317" r:id="rId17"/>
    <p:sldId id="318" r:id="rId18"/>
    <p:sldId id="304" r:id="rId19"/>
    <p:sldId id="296" r:id="rId20"/>
    <p:sldId id="319" r:id="rId21"/>
    <p:sldId id="321" r:id="rId22"/>
    <p:sldId id="320" r:id="rId23"/>
    <p:sldId id="298" r:id="rId24"/>
    <p:sldId id="322" r:id="rId25"/>
    <p:sldId id="323" r:id="rId26"/>
    <p:sldId id="273"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Montserrat Medium"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747285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15</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16</a:t>
            </a:fld>
            <a:endParaRPr/>
          </a:p>
        </p:txBody>
      </p:sp>
    </p:spTree>
    <p:extLst>
      <p:ext uri="{BB962C8B-B14F-4D97-AF65-F5344CB8AC3E}">
        <p14:creationId xmlns:p14="http://schemas.microsoft.com/office/powerpoint/2010/main" val="234623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17</a:t>
            </a:fld>
            <a:endParaRPr/>
          </a:p>
        </p:txBody>
      </p:sp>
    </p:spTree>
    <p:extLst>
      <p:ext uri="{BB962C8B-B14F-4D97-AF65-F5344CB8AC3E}">
        <p14:creationId xmlns:p14="http://schemas.microsoft.com/office/powerpoint/2010/main" val="48673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18</a:t>
            </a:fld>
            <a:endParaRPr/>
          </a:p>
        </p:txBody>
      </p:sp>
    </p:spTree>
    <p:extLst>
      <p:ext uri="{BB962C8B-B14F-4D97-AF65-F5344CB8AC3E}">
        <p14:creationId xmlns:p14="http://schemas.microsoft.com/office/powerpoint/2010/main" val="3623394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19</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20</a:t>
            </a:fld>
            <a:endParaRPr/>
          </a:p>
        </p:txBody>
      </p:sp>
    </p:spTree>
    <p:extLst>
      <p:ext uri="{BB962C8B-B14F-4D97-AF65-F5344CB8AC3E}">
        <p14:creationId xmlns:p14="http://schemas.microsoft.com/office/powerpoint/2010/main" val="359110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21</a:t>
            </a:fld>
            <a:endParaRPr/>
          </a:p>
        </p:txBody>
      </p:sp>
    </p:spTree>
    <p:extLst>
      <p:ext uri="{BB962C8B-B14F-4D97-AF65-F5344CB8AC3E}">
        <p14:creationId xmlns:p14="http://schemas.microsoft.com/office/powerpoint/2010/main" val="1032884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22</a:t>
            </a:fld>
            <a:endParaRPr/>
          </a:p>
        </p:txBody>
      </p:sp>
    </p:spTree>
    <p:extLst>
      <p:ext uri="{BB962C8B-B14F-4D97-AF65-F5344CB8AC3E}">
        <p14:creationId xmlns:p14="http://schemas.microsoft.com/office/powerpoint/2010/main" val="85337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23</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24</a:t>
            </a:fld>
            <a:endParaRPr/>
          </a:p>
        </p:txBody>
      </p:sp>
    </p:spTree>
    <p:extLst>
      <p:ext uri="{BB962C8B-B14F-4D97-AF65-F5344CB8AC3E}">
        <p14:creationId xmlns:p14="http://schemas.microsoft.com/office/powerpoint/2010/main" val="1699984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25</a:t>
            </a:fld>
            <a:endParaRPr/>
          </a:p>
        </p:txBody>
      </p:sp>
    </p:spTree>
    <p:extLst>
      <p:ext uri="{BB962C8B-B14F-4D97-AF65-F5344CB8AC3E}">
        <p14:creationId xmlns:p14="http://schemas.microsoft.com/office/powerpoint/2010/main" val="249260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3</a:t>
            </a:fld>
            <a:endParaRPr/>
          </a:p>
        </p:txBody>
      </p:sp>
    </p:spTree>
    <p:extLst>
      <p:ext uri="{BB962C8B-B14F-4D97-AF65-F5344CB8AC3E}">
        <p14:creationId xmlns:p14="http://schemas.microsoft.com/office/powerpoint/2010/main" val="325248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4</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6</a:t>
            </a:fld>
            <a:endParaRPr/>
          </a:p>
        </p:txBody>
      </p:sp>
    </p:spTree>
    <p:extLst>
      <p:ext uri="{BB962C8B-B14F-4D97-AF65-F5344CB8AC3E}">
        <p14:creationId xmlns:p14="http://schemas.microsoft.com/office/powerpoint/2010/main" val="422570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7</a:t>
            </a:fld>
            <a:endParaRPr/>
          </a:p>
        </p:txBody>
      </p:sp>
    </p:spTree>
    <p:extLst>
      <p:ext uri="{BB962C8B-B14F-4D97-AF65-F5344CB8AC3E}">
        <p14:creationId xmlns:p14="http://schemas.microsoft.com/office/powerpoint/2010/main" val="69745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9</a:t>
            </a:fld>
            <a:endParaRPr/>
          </a:p>
        </p:txBody>
      </p:sp>
    </p:spTree>
    <p:extLst>
      <p:ext uri="{BB962C8B-B14F-4D97-AF65-F5344CB8AC3E}">
        <p14:creationId xmlns:p14="http://schemas.microsoft.com/office/powerpoint/2010/main" val="3147275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296129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2"/>
            <a:ext cx="4241400" cy="3295257"/>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1900">
                <a:solidFill>
                  <a:schemeClr val="lt1"/>
                </a:solidFill>
                <a:latin typeface="Arial"/>
                <a:ea typeface="Arial"/>
                <a:cs typeface="Arial"/>
                <a:sym typeface="Arial"/>
              </a:rPr>
              <a:t>Peserta </a:t>
            </a:r>
            <a:r>
              <a:rPr lang="sv-SE" sz="1900">
                <a:solidFill>
                  <a:schemeClr val="lt1"/>
                </a:solidFill>
                <a:latin typeface="Arial"/>
                <a:ea typeface="Arial"/>
                <a:cs typeface="Arial"/>
                <a:sym typeface="Arial"/>
              </a:rPr>
              <a:t>dapat </a:t>
            </a:r>
            <a:r>
              <a:rPr lang="en-US" sz="1900">
                <a:solidFill>
                  <a:schemeClr val="lt1"/>
                </a:solidFill>
                <a:latin typeface="Arial"/>
                <a:ea typeface="Arial"/>
                <a:cs typeface="Arial"/>
                <a:sym typeface="Arial"/>
              </a:rPr>
              <a:t>memahami cara kerja automatic plant watering system.</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1900">
                <a:solidFill>
                  <a:schemeClr val="lt1"/>
                </a:solidFill>
                <a:latin typeface="Arial"/>
                <a:ea typeface="Arial"/>
                <a:cs typeface="Arial"/>
                <a:sym typeface="Arial"/>
              </a:rPr>
              <a:t>Peserta </a:t>
            </a:r>
            <a:r>
              <a:rPr lang="de-DE" sz="1900">
                <a:solidFill>
                  <a:schemeClr val="lt1"/>
                </a:solidFill>
                <a:latin typeface="Arial"/>
                <a:ea typeface="Arial"/>
                <a:cs typeface="Arial"/>
                <a:sym typeface="Arial"/>
              </a:rPr>
              <a:t>dapat </a:t>
            </a:r>
            <a:r>
              <a:rPr lang="nl-NL" sz="1900">
                <a:solidFill>
                  <a:schemeClr val="lt1"/>
                </a:solidFill>
                <a:latin typeface="Arial"/>
                <a:ea typeface="Arial"/>
                <a:cs typeface="Arial"/>
                <a:sym typeface="Arial"/>
              </a:rPr>
              <a:t>melakukan percobaan membuat automatic plant watering system dengan aplikasi blynk.</a:t>
            </a:r>
            <a:endParaRPr lang="de-DE" sz="1900">
              <a:solidFill>
                <a:schemeClr val="lt1"/>
              </a:solidFill>
              <a:latin typeface="Arial"/>
              <a:ea typeface="Arial"/>
              <a:cs typeface="Arial"/>
              <a:sym typeface="Arial"/>
            </a:endParaRP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571751"/>
            <a:ext cx="3612135" cy="58099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AUTOMATIC PLANT WATERING SYSTEM VIA BLYNK</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10</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Pompa Air DC</a:t>
            </a:r>
          </a:p>
        </p:txBody>
      </p:sp>
      <p:pic>
        <p:nvPicPr>
          <p:cNvPr id="5" name="Picture 4">
            <a:extLst>
              <a:ext uri="{FF2B5EF4-FFF2-40B4-BE49-F238E27FC236}">
                <a16:creationId xmlns:a16="http://schemas.microsoft.com/office/drawing/2014/main" id="{3DAC376B-53EF-4100-8B2A-79434ADCB2D7}"/>
              </a:ext>
            </a:extLst>
          </p:cNvPr>
          <p:cNvPicPr/>
          <p:nvPr/>
        </p:nvPicPr>
        <p:blipFill rotWithShape="1">
          <a:blip r:embed="rId2" cstate="print">
            <a:extLst>
              <a:ext uri="{28A0092B-C50C-407E-A947-70E740481C1C}">
                <a14:useLocalDpi xmlns:a14="http://schemas.microsoft.com/office/drawing/2010/main" val="0"/>
              </a:ext>
            </a:extLst>
          </a:blip>
          <a:srcRect t="32926" b="30738"/>
          <a:stretch/>
        </p:blipFill>
        <p:spPr bwMode="auto">
          <a:xfrm>
            <a:off x="2274093" y="1283334"/>
            <a:ext cx="4595813" cy="21532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492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US" sz="1800">
                <a:solidFill>
                  <a:schemeClr val="bg1"/>
                </a:solidFill>
                <a:latin typeface="Montserrat Medium"/>
                <a:ea typeface="Montserrat Medium"/>
                <a:cs typeface="Montserrat Medium"/>
                <a:sym typeface="Montserrat Medium"/>
              </a:rPr>
              <a:t>Dengan menggunakan sensor kelembaban tanah untuk membaca nilai kelembaban tanah pada tanaman, serta ditampilkan pada interface berupa LCD 16 x 2 dan aplikasi blynk. Sistem penyiramannya mengunakan pompa air DC untuk memindahkan 1 titik air ke titik lainnya. Dari masing-masing koponen tersebut disusun menjadi 1 supaya bisa saling sinkron membentuk penyiram tanaman otomatis.</a:t>
            </a:r>
            <a:endParaRPr lang="en-ID" sz="1800">
              <a:solidFill>
                <a:schemeClr val="bg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KONSEP AUTOMATIC PLANT WATERING SYSTEM </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Cara kerjanya yaitu dengan membaca kelembaban tanah pada tanaman, </a:t>
            </a:r>
            <a:r>
              <a:rPr lang="en-ID" sz="1800">
                <a:solidFill>
                  <a:srgbClr val="FF0000"/>
                </a:solidFill>
                <a:latin typeface="Montserrat Medium"/>
                <a:ea typeface="Montserrat Medium"/>
                <a:cs typeface="Montserrat Medium"/>
                <a:sym typeface="Montserrat Medium"/>
              </a:rPr>
              <a:t>ketika sensor kelembaban tanah pada tanaman membaca kelembaban tanah kurang dari set point tertentu maka relay akan bekerja dan pompa air akan menyala selama 10 detik untuk menyirami tanaman. </a:t>
            </a:r>
            <a:r>
              <a:rPr lang="en-ID" sz="1800">
                <a:solidFill>
                  <a:schemeClr val="bg1"/>
                </a:solidFill>
                <a:latin typeface="Montserrat Medium"/>
                <a:ea typeface="Montserrat Medium"/>
                <a:cs typeface="Montserrat Medium"/>
                <a:sym typeface="Montserrat Medium"/>
              </a:rPr>
              <a:t>Kemudian jika kelembaban tanah dalam kondisi baik atau normal maka pompa air tidak menyala. Nilai kelembaban tanah bisa dimonitoring menggunakan LCD 16 x 2 dan aplikasi blynk.</a:t>
            </a:r>
            <a:endParaRPr lang="en-ID" sz="18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CARA AUTOMATIC PLANT WATERING SYSTEM</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98873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8"/>
            <a:ext cx="8749960" cy="773861"/>
          </a:xfrm>
          <a:prstGeom prst="rect">
            <a:avLst/>
          </a:prstGeom>
          <a:noFill/>
          <a:ln>
            <a:noFill/>
          </a:ln>
        </p:spPr>
        <p:txBody>
          <a:bodyPr spcFirstLastPara="1" wrap="square" lIns="68575" tIns="34275" rIns="68575" bIns="34275" anchor="t" anchorCtr="0">
            <a:noAutofit/>
          </a:bodyPr>
          <a:lstStyle/>
          <a:p>
            <a:r>
              <a:rPr lang="en-US" sz="2400">
                <a:solidFill>
                  <a:schemeClr val="lt1"/>
                </a:solidFill>
                <a:latin typeface="Arial"/>
                <a:ea typeface="Arial"/>
                <a:cs typeface="Arial"/>
                <a:sym typeface="Arial"/>
              </a:rPr>
              <a:t>LANGKAH PERCOBAAN </a:t>
            </a:r>
          </a:p>
          <a:p>
            <a:pPr marL="0" marR="0" lvl="0" indent="0" algn="l" rtl="0">
              <a:spcBef>
                <a:spcPts val="0"/>
              </a:spcBef>
              <a:spcAft>
                <a:spcPts val="0"/>
              </a:spcAft>
              <a:buNone/>
            </a:pPr>
            <a:r>
              <a:rPr lang="en-US" sz="2400">
                <a:solidFill>
                  <a:schemeClr val="lt1"/>
                </a:solidFill>
              </a:rPr>
              <a:t>AUTOMATIC PLANT WATERING SYSTEM VIA BLYNK</a:t>
            </a:r>
            <a:endParaRPr lang="en-ID" sz="2400">
              <a:solidFill>
                <a:schemeClr val="lt1"/>
              </a:solidFil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
        <p:nvSpPr>
          <p:cNvPr id="5" name="Google Shape;140;p27">
            <a:extLst>
              <a:ext uri="{FF2B5EF4-FFF2-40B4-BE49-F238E27FC236}">
                <a16:creationId xmlns:a16="http://schemas.microsoft.com/office/drawing/2014/main" id="{7C141B0D-0B7C-4699-A7CF-CB2E9699FF2E}"/>
              </a:ext>
            </a:extLst>
          </p:cNvPr>
          <p:cNvSpPr/>
          <p:nvPr/>
        </p:nvSpPr>
        <p:spPr>
          <a:xfrm>
            <a:off x="4572000" y="883920"/>
            <a:ext cx="4186574"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kelembaban tanah (capacitive soil mosture v1.2)</a:t>
            </a:r>
          </a:p>
          <a:p>
            <a:pPr marL="374650" indent="-285750" algn="just">
              <a:lnSpc>
                <a:spcPct val="150000"/>
              </a:lnSpc>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Pompa air DC</a:t>
            </a:r>
          </a:p>
          <a:p>
            <a:pPr marL="374650" indent="-285750" algn="just">
              <a:lnSpc>
                <a:spcPct val="150000"/>
              </a:lnSpc>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LCD 16 x 2 + I2C</a:t>
            </a:r>
          </a:p>
          <a:p>
            <a:pPr marL="374650" indent="-285750" algn="just">
              <a:lnSpc>
                <a:spcPct val="150000"/>
              </a:lnSpc>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Relay 1 channel</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39167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1661160"/>
            <a:ext cx="8278513" cy="151638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sz="1200">
                <a:solidFill>
                  <a:schemeClr val="lt1"/>
                </a:solidFill>
                <a:latin typeface="Montserrat Medium"/>
                <a:ea typeface="Montserrat Medium"/>
                <a:cs typeface="Montserrat Medium"/>
                <a:sym typeface="Montserrat Medium"/>
              </a:rPr>
              <a:t>Klik New Project &gt; Create (sesuaikan nama) &gt; klik pada Choice Tools dan pilih NodeMCU ESP8266 dan pastikan jenis koneksi yaitu WiFi &gt; lalu token akan dikirim melalui email &gt; buka email dan catat untuk dimasukkan ke sketch program Arduino &gt; tambahkan widget SuperChart (setting Style Area dan inpun ADC0), LCD (setting input menjadi Advance dan input virtual V1), Gauge (setting input ADC0), Button (setting mode pada Switch dan ubah output menjadi digital GP0).</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366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69266"/>
            <a:ext cx="8278513" cy="4015154"/>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endParaRPr lang="sv-SE" sz="12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285FB4E-F1A0-4FC6-B799-D9D6F42C4DA5}"/>
              </a:ext>
            </a:extLst>
          </p:cNvPr>
          <p:cNvPicPr/>
          <p:nvPr/>
        </p:nvPicPr>
        <p:blipFill rotWithShape="1">
          <a:blip r:embed="rId3" cstate="print">
            <a:extLst>
              <a:ext uri="{28A0092B-C50C-407E-A947-70E740481C1C}">
                <a14:useLocalDpi xmlns:a14="http://schemas.microsoft.com/office/drawing/2010/main" val="0"/>
              </a:ext>
            </a:extLst>
          </a:blip>
          <a:srcRect t="4119"/>
          <a:stretch/>
        </p:blipFill>
        <p:spPr bwMode="auto">
          <a:xfrm>
            <a:off x="480061" y="869266"/>
            <a:ext cx="1888490" cy="4015154"/>
          </a:xfrm>
          <a:prstGeom prst="rect">
            <a:avLst/>
          </a:prstGeom>
          <a:noFill/>
          <a:ln>
            <a:solidFill>
              <a:schemeClr val="bg1"/>
            </a:solid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F26061CA-4255-4853-A5E3-F4ABCE906E02}"/>
              </a:ext>
            </a:extLst>
          </p:cNvPr>
          <p:cNvPicPr/>
          <p:nvPr/>
        </p:nvPicPr>
        <p:blipFill rotWithShape="1">
          <a:blip r:embed="rId4" cstate="print">
            <a:extLst>
              <a:ext uri="{28A0092B-C50C-407E-A947-70E740481C1C}">
                <a14:useLocalDpi xmlns:a14="http://schemas.microsoft.com/office/drawing/2010/main" val="0"/>
              </a:ext>
            </a:extLst>
          </a:blip>
          <a:srcRect t="4196"/>
          <a:stretch/>
        </p:blipFill>
        <p:spPr bwMode="auto">
          <a:xfrm>
            <a:off x="2566166" y="869266"/>
            <a:ext cx="1888490" cy="4015154"/>
          </a:xfrm>
          <a:prstGeom prst="rect">
            <a:avLst/>
          </a:prstGeom>
          <a:noFill/>
          <a:ln>
            <a:solidFill>
              <a:schemeClr val="bg1"/>
            </a:solid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7A055CE9-8C55-4535-9E1D-F3EC97969836}"/>
              </a:ext>
            </a:extLst>
          </p:cNvPr>
          <p:cNvPicPr/>
          <p:nvPr/>
        </p:nvPicPr>
        <p:blipFill rotWithShape="1">
          <a:blip r:embed="rId5" cstate="print">
            <a:extLst>
              <a:ext uri="{28A0092B-C50C-407E-A947-70E740481C1C}">
                <a14:useLocalDpi xmlns:a14="http://schemas.microsoft.com/office/drawing/2010/main" val="0"/>
              </a:ext>
            </a:extLst>
          </a:blip>
          <a:srcRect t="3963"/>
          <a:stretch/>
        </p:blipFill>
        <p:spPr bwMode="auto">
          <a:xfrm>
            <a:off x="4707033" y="869266"/>
            <a:ext cx="1888490" cy="4015154"/>
          </a:xfrm>
          <a:prstGeom prst="rect">
            <a:avLst/>
          </a:prstGeom>
          <a:noFill/>
          <a:ln>
            <a:solidFill>
              <a:schemeClr val="bg1"/>
            </a:solid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9DFE5CC-38DB-40AD-AE7E-D199B82B47A5}"/>
              </a:ext>
            </a:extLst>
          </p:cNvPr>
          <p:cNvPicPr/>
          <p:nvPr/>
        </p:nvPicPr>
        <p:blipFill rotWithShape="1">
          <a:blip r:embed="rId6" cstate="print">
            <a:extLst>
              <a:ext uri="{28A0092B-C50C-407E-A947-70E740481C1C}">
                <a14:useLocalDpi xmlns:a14="http://schemas.microsoft.com/office/drawing/2010/main" val="0"/>
              </a:ext>
            </a:extLst>
          </a:blip>
          <a:srcRect t="3919"/>
          <a:stretch/>
        </p:blipFill>
        <p:spPr bwMode="auto">
          <a:xfrm>
            <a:off x="6781665" y="869266"/>
            <a:ext cx="1882274" cy="4015154"/>
          </a:xfrm>
          <a:prstGeom prst="rect">
            <a:avLst/>
          </a:prstGeom>
          <a:noFill/>
          <a:ln>
            <a:solidFill>
              <a:schemeClr val="bg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99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00100"/>
            <a:ext cx="8278513" cy="402237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200">
                <a:solidFill>
                  <a:schemeClr val="lt1"/>
                </a:solidFill>
                <a:latin typeface="Montserrat Medium"/>
                <a:ea typeface="Montserrat Medium"/>
                <a:cs typeface="Montserrat Medium"/>
                <a:sym typeface="Montserrat Medium"/>
              </a:rPr>
              <a:t>Kemudian susun widget tersebut sesuai dengan gambar berikut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891B936-E357-42E6-B64B-19638472145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2905" y="1145564"/>
            <a:ext cx="2018189" cy="3815055"/>
          </a:xfrm>
          <a:prstGeom prst="rect">
            <a:avLst/>
          </a:prstGeom>
          <a:noFill/>
          <a:ln>
            <a:solidFill>
              <a:schemeClr val="bg1"/>
            </a:solidFill>
          </a:ln>
        </p:spPr>
      </p:pic>
    </p:spTree>
    <p:extLst>
      <p:ext uri="{BB962C8B-B14F-4D97-AF65-F5344CB8AC3E}">
        <p14:creationId xmlns:p14="http://schemas.microsoft.com/office/powerpoint/2010/main" val="393120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Selanjutnya merangkai komponen sesuai dengan skematik berikut :</a:t>
            </a:r>
          </a:p>
          <a:p>
            <a:pPr marL="88900" marR="0" lvl="0" algn="just" rtl="0">
              <a:lnSpc>
                <a:spcPct val="150000"/>
              </a:lnSpc>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Keterangan :</a:t>
            </a:r>
          </a:p>
          <a:p>
            <a:pPr marL="88900" marR="0" lvl="0" algn="just" rtl="0">
              <a:lnSpc>
                <a:spcPct val="150000"/>
              </a:lnSpc>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Relay IN 1 = D4</a:t>
            </a:r>
          </a:p>
          <a:p>
            <a:pPr marL="88900" marR="0" lvl="0" algn="just" rtl="0">
              <a:lnSpc>
                <a:spcPct val="150000"/>
              </a:lnSpc>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LCD SDA  = D2</a:t>
            </a:r>
          </a:p>
          <a:p>
            <a:pPr marL="88900" marR="0" lvl="0" algn="just" rtl="0">
              <a:lnSpc>
                <a:spcPct val="150000"/>
              </a:lnSpc>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LCD SCL   = D1</a:t>
            </a:r>
          </a:p>
          <a:p>
            <a:pPr marL="88900" marR="0" lvl="0" algn="just" rtl="0">
              <a:lnSpc>
                <a:spcPct val="150000"/>
              </a:lnSpc>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Out Sensor = A0 </a:t>
            </a: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06E4024-E9D4-4E65-BD73-20105F59973E}"/>
              </a:ext>
            </a:extLst>
          </p:cNvPr>
          <p:cNvPicPr/>
          <p:nvPr/>
        </p:nvPicPr>
        <p:blipFill rotWithShape="1">
          <a:blip r:embed="rId3" cstate="print">
            <a:extLst>
              <a:ext uri="{28A0092B-C50C-407E-A947-70E740481C1C}">
                <a14:useLocalDpi xmlns:a14="http://schemas.microsoft.com/office/drawing/2010/main" val="0"/>
              </a:ext>
            </a:extLst>
          </a:blip>
          <a:srcRect l="3713" r="7727"/>
          <a:stretch/>
        </p:blipFill>
        <p:spPr bwMode="auto">
          <a:xfrm>
            <a:off x="2802175" y="1147927"/>
            <a:ext cx="5368449" cy="3812692"/>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B0EA8CCB-5F7F-41CE-8CDD-2783EF7286B4}"/>
              </a:ext>
            </a:extLst>
          </p:cNvPr>
          <p:cNvSpPr txBox="1"/>
          <p:nvPr/>
        </p:nvSpPr>
        <p:spPr>
          <a:xfrm>
            <a:off x="5981700" y="4668581"/>
            <a:ext cx="1391728" cy="307777"/>
          </a:xfrm>
          <a:prstGeom prst="rect">
            <a:avLst/>
          </a:prstGeom>
          <a:noFill/>
        </p:spPr>
        <p:txBody>
          <a:bodyPr wrap="none" rtlCol="0">
            <a:spAutoFit/>
          </a:bodyPr>
          <a:lstStyle/>
          <a:p>
            <a:r>
              <a:rPr lang="en-US" b="1"/>
              <a:t>Pompa Air DC</a:t>
            </a:r>
            <a:endParaRPr lang="en-ID" b="1"/>
          </a:p>
        </p:txBody>
      </p:sp>
      <p:sp>
        <p:nvSpPr>
          <p:cNvPr id="10" name="TextBox 9">
            <a:extLst>
              <a:ext uri="{FF2B5EF4-FFF2-40B4-BE49-F238E27FC236}">
                <a16:creationId xmlns:a16="http://schemas.microsoft.com/office/drawing/2014/main" id="{9E11D853-02A1-496A-A2F2-EF5D4A0F4C45}"/>
              </a:ext>
            </a:extLst>
          </p:cNvPr>
          <p:cNvSpPr txBox="1"/>
          <p:nvPr/>
        </p:nvSpPr>
        <p:spPr>
          <a:xfrm>
            <a:off x="5688854" y="2178169"/>
            <a:ext cx="2481770" cy="307777"/>
          </a:xfrm>
          <a:prstGeom prst="rect">
            <a:avLst/>
          </a:prstGeom>
          <a:noFill/>
        </p:spPr>
        <p:txBody>
          <a:bodyPr wrap="none" rtlCol="0">
            <a:spAutoFit/>
          </a:bodyPr>
          <a:lstStyle/>
          <a:p>
            <a:r>
              <a:rPr lang="en-US" b="1"/>
              <a:t>Sensor Kelembaban Tanah</a:t>
            </a:r>
            <a:endParaRPr lang="en-ID" b="1"/>
          </a:p>
        </p:txBody>
      </p:sp>
    </p:spTree>
    <p:extLst>
      <p:ext uri="{BB962C8B-B14F-4D97-AF65-F5344CB8AC3E}">
        <p14:creationId xmlns:p14="http://schemas.microsoft.com/office/powerpoint/2010/main" val="355099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4"/>
            </a:pPr>
            <a:r>
              <a:rPr lang="sv-SE" sz="1600">
                <a:solidFill>
                  <a:schemeClr val="lt1"/>
                </a:solidFill>
                <a:latin typeface="Montserrat Medium"/>
                <a:ea typeface="Montserrat Medium"/>
                <a:cs typeface="Montserrat Medium"/>
                <a:sym typeface="Montserrat Medium"/>
              </a:rPr>
              <a:t>Lalu buka arduino IDE dan install library yang dibutuhkan kemudian upload code berikut, jangan lupa setting port dengan benar.</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822470"/>
            <a:ext cx="5195615" cy="28077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806245BA-EA4A-4448-9352-3042A02C04DD}"/>
              </a:ext>
            </a:extLst>
          </p:cNvPr>
          <p:cNvSpPr txBox="1">
            <a:spLocks noChangeArrowheads="1"/>
          </p:cNvSpPr>
          <p:nvPr/>
        </p:nvSpPr>
        <p:spPr bwMode="auto">
          <a:xfrm>
            <a:off x="2078672" y="1554480"/>
            <a:ext cx="4986655" cy="32756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effectLst/>
                <a:latin typeface="+mj-lt"/>
                <a:ea typeface="Calibri" panose="020F0502020204030204" pitchFamily="34" charset="0"/>
                <a:cs typeface="Times New Roman" panose="02020603050405020304" pitchFamily="18" charset="0"/>
              </a:rPr>
              <a:t>#define BLYNK_PRINT Serial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&lt;SPI.h&gt;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&lt;ESP8266WiFi.h&gt;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&lt;BlynkSimpleEsp8266.h&gt;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&lt;SimpleTimer.h&gt;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int led =2;   //pin 2 pada nodemcupin 4</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int pump=0;   //pin 0 pada nodemcupin 3</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auth[] = "oWh2ddICZo0HkKoKB45sAHJ7hEDDV50F"; //ISI TOKEN PADA APLIKASI BLYNX ANDROID</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ssid[] = "OPPO";                                   //NAMA HOTSPOT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pass[] = "axar54321";                            //PASSWORD HOTSPOT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SimpleTimer timer;</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WidgetLCD lcd(V1); //lcd android</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Tanaman merupakan sebutan untuk tumbuhan yang sengaja ditanam manusia. Tanaman tersebut ditanam manusia dengan tujuan tertentu. Tanaman tersebut dapat dimanfaatkan untuk memenuhi kebutuhan manusia. Untuk berkembang biak, tanaman melakukan proses fotosintesis dengan cara memanfaatkan energi matahari agar bisa berkembang dan terus tumbuh. Selain itu, mereka juga memperoleh nutrisi dari tanah agar bisa terus hidup dengan kadar air yang cukup melalui proses penyiraman. </a:t>
            </a:r>
            <a:endParaRPr lang="en-ID" sz="16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sv-SE" sz="2400" b="1">
                <a:solidFill>
                  <a:srgbClr val="0C0C0C"/>
                </a:solidFill>
              </a:rPr>
              <a:t>APA ITU </a:t>
            </a:r>
            <a:r>
              <a:rPr lang="en-US" sz="2400" b="1">
                <a:solidFill>
                  <a:srgbClr val="0C0C0C"/>
                </a:solidFill>
              </a:rPr>
              <a:t>PLANT (TANAMAN)</a:t>
            </a:r>
            <a:r>
              <a:rPr lang="sv-SE" sz="2400" b="1">
                <a:solidFill>
                  <a:srgbClr val="0C0C0C"/>
                </a:solidFill>
              </a:rPr>
              <a:t>???</a:t>
            </a:r>
            <a:endParaRPr lang="sv-SE" sz="2400" b="1">
              <a:solidFill>
                <a:srgbClr val="0C0C0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99380"/>
            <a:ext cx="713232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457A8C49-363B-40AB-8B37-EEF31579250B}"/>
              </a:ext>
            </a:extLst>
          </p:cNvPr>
          <p:cNvSpPr txBox="1">
            <a:spLocks noChangeArrowheads="1"/>
          </p:cNvSpPr>
          <p:nvPr/>
        </p:nvSpPr>
        <p:spPr bwMode="auto">
          <a:xfrm>
            <a:off x="1994852" y="792480"/>
            <a:ext cx="4986655" cy="3848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WidgetLCD lcd(V1); //lcd android</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void sendSensor()</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int POT = analogRead(A0);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Blynk.virtualWrite(V0, POT);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if (POT&gt;500){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digitalWrite(pump,LOW);</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for(int x=0; x&lt;=10; x++){     LCD.setCursor(9,1);LCD.print(x);</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lcd.print(9,1,x);delay(500);}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lcd.clear();                  LCD.clear();</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digitalWrite(pump,HIGH);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lcd.print(0,0,"AIR MERESAP"); LCD.setCursor(0,0);LCD.print("AIR MERESAP");</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lcd.print(0,1,"    WAIT");    LCD.setCursor(0,1);LCD.print("    WAIT");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for(int x=9; x&gt;0; x--){       LCD.setCursor(9,1);LCD.print(x);</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lcd.print(9,1,x);delay(500);}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lcd.clear();                  LCD.clear();}</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else if (POT&gt;400&amp;&amp;POT&lt;500){</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03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99380"/>
            <a:ext cx="713232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457A8C49-363B-40AB-8B37-EEF31579250B}"/>
              </a:ext>
            </a:extLst>
          </p:cNvPr>
          <p:cNvSpPr txBox="1">
            <a:spLocks noChangeArrowheads="1"/>
          </p:cNvSpPr>
          <p:nvPr/>
        </p:nvSpPr>
        <p:spPr bwMode="auto">
          <a:xfrm>
            <a:off x="1994852" y="792480"/>
            <a:ext cx="4986655" cy="3848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else if (POT&gt;400&amp;&amp;POT&lt;500){</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Serial.println("NORMAL");</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lcd.print(8,0,"NORMAL");      LCD.setCursor(9,0);LCD.print("NORMAL");</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lcd.print(5,1,"OFF");         LCD.setCursor(5,1);LCD.print("OFF");</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digitalWrite(pump,HIGH);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else if (POT&lt;400){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Serial.println("BASAH");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lcd.print(8,0,"BASAH ");      LCD.setCursor(9,0);LCD.print("BASAH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lcd.print(5,1,"OFF");         LCD.setCursor(5,1);LCD.print("OFF");</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digitalWrite(pump,HIGH);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p>
          <a:p>
            <a:pPr>
              <a:spcAft>
                <a:spcPts val="800"/>
              </a:spcAft>
            </a:pPr>
            <a:r>
              <a:rPr lang="en-US" sz="900">
                <a:effectLst/>
                <a:latin typeface="+mj-lt"/>
                <a:ea typeface="Calibri" panose="020F0502020204030204" pitchFamily="34" charset="0"/>
                <a:cs typeface="Times New Roman" panose="02020603050405020304" pitchFamily="18" charset="0"/>
              </a:rPr>
              <a:t>}</a:t>
            </a: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void setup()</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Serial.begin(9600);</a:t>
            </a:r>
            <a:endParaRPr lang="en-ID" sz="900">
              <a:solidFill>
                <a:srgbClr val="FF000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604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99380"/>
            <a:ext cx="713232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457A8C49-363B-40AB-8B37-EEF31579250B}"/>
              </a:ext>
            </a:extLst>
          </p:cNvPr>
          <p:cNvSpPr txBox="1">
            <a:spLocks noChangeArrowheads="1"/>
          </p:cNvSpPr>
          <p:nvPr/>
        </p:nvSpPr>
        <p:spPr bwMode="auto">
          <a:xfrm>
            <a:off x="1994852" y="915570"/>
            <a:ext cx="4986655" cy="35954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Serial.begin(9600);</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Blynk.begin(auth, ssid, pass);</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timer.setInterval(1000L, sendSensor);</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pinMode(pump,OUTPUT);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lcd.clear();</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LCD.init();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LCD.backlight();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void loop()</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{Blynk.run();</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timer.run();</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delay(100);</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spcAft>
                <a:spcPts val="800"/>
              </a:spcAft>
            </a:pP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905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Ada 3 indikator yang perlu diperhatikan pada sketch program di atas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aut[], pada code ini harus mengisi token dari aplikasi blynk yang akan didapat setelah membuat project kemudian token ini akan dikirimkan melalui email.</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ssid[], pada code ini harus mengisi dengan nama wifi, bisa menggunakan tethering smartphone.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pass[], isi dengan password wifi.</a:t>
            </a:r>
          </a:p>
          <a:p>
            <a:pPr marL="431800" marR="0" lvl="0" indent="-342900" algn="just" rtl="0">
              <a:lnSpc>
                <a:spcPct val="150000"/>
              </a:lnSpc>
              <a:spcBef>
                <a:spcPts val="0"/>
              </a:spcBef>
              <a:spcAft>
                <a:spcPts val="0"/>
              </a:spcAft>
              <a:buClr>
                <a:schemeClr val="lt1"/>
              </a:buClr>
              <a:buSzPts val="1400"/>
              <a:buFont typeface="+mj-lt"/>
              <a:buAutoNum type="arabicPeriod" startAt="5"/>
            </a:pPr>
            <a:r>
              <a:rPr lang="sv-SE" sz="1600">
                <a:solidFill>
                  <a:schemeClr val="lt1"/>
                </a:solidFill>
                <a:latin typeface="Montserrat Medium"/>
                <a:ea typeface="Montserrat Medium"/>
                <a:cs typeface="Montserrat Medium"/>
                <a:sym typeface="Montserrat Medium"/>
              </a:rPr>
              <a:t>Kemudian setelah itu coba monitoring kelembaban tanah melalui melalui aplikasi blynk.</a:t>
            </a: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872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03F2FE3-D110-4F5E-B6D9-DBCA22292745}"/>
              </a:ext>
            </a:extLst>
          </p:cNvPr>
          <p:cNvPicPr/>
          <p:nvPr/>
        </p:nvPicPr>
        <p:blipFill rotWithShape="1">
          <a:blip r:embed="rId3" cstate="print">
            <a:extLst>
              <a:ext uri="{28A0092B-C50C-407E-A947-70E740481C1C}">
                <a14:useLocalDpi xmlns:a14="http://schemas.microsoft.com/office/drawing/2010/main" val="0"/>
              </a:ext>
            </a:extLst>
          </a:blip>
          <a:srcRect l="32907" r="37090"/>
          <a:stretch/>
        </p:blipFill>
        <p:spPr bwMode="auto">
          <a:xfrm>
            <a:off x="3397408" y="915570"/>
            <a:ext cx="2349183" cy="37398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542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6"/>
            </a:pPr>
            <a:r>
              <a:rPr lang="en-ID" sz="1600">
                <a:solidFill>
                  <a:schemeClr val="lt1"/>
                </a:solidFill>
                <a:latin typeface="Montserrat Medium"/>
                <a:ea typeface="Montserrat Medium"/>
                <a:cs typeface="Montserrat Medium"/>
                <a:sym typeface="Montserrat Medium"/>
              </a:rPr>
              <a:t>Lalu coba monitoring kelembaban tanah melalui melalui LCD 16 x 2.</a:t>
            </a:r>
          </a:p>
          <a:p>
            <a:pPr marL="431800" marR="0" lvl="0" indent="-342900" algn="just" rtl="0">
              <a:lnSpc>
                <a:spcPct val="150000"/>
              </a:lnSpc>
              <a:spcBef>
                <a:spcPts val="0"/>
              </a:spcBef>
              <a:spcAft>
                <a:spcPts val="0"/>
              </a:spcAft>
              <a:buClr>
                <a:schemeClr val="lt1"/>
              </a:buClr>
              <a:buSzPts val="1400"/>
              <a:buAutoNum type="arabicPeriod" startAt="6"/>
            </a:pPr>
            <a:endParaRPr lang="en-ID"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AutoNum type="arabicPeriod" startAt="6"/>
            </a:pPr>
            <a:endParaRPr lang="en-ID"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AutoNum type="arabicPeriod" startAt="6"/>
            </a:pPr>
            <a:endParaRPr lang="en-ID"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AutoNum type="arabicPeriod" startAt="6"/>
            </a:pPr>
            <a:endParaRPr lang="en-ID"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AutoNum type="arabicPeriod" startAt="6"/>
            </a:pPr>
            <a:endParaRPr lang="en-ID"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AutoNum type="arabicPeriod" startAt="6"/>
            </a:pPr>
            <a:r>
              <a:rPr lang="en-ID" sz="1600">
                <a:solidFill>
                  <a:schemeClr val="lt1"/>
                </a:solidFill>
                <a:latin typeface="Montserrat Medium"/>
                <a:ea typeface="Montserrat Medium"/>
                <a:cs typeface="Montserrat Medium"/>
                <a:sym typeface="Montserrat Medium"/>
              </a:rPr>
              <a:t>Kemudian untuk mematikan sistem dan menyalakan sistem bisa menggunakan tombol ON/OFF yang terdapat pada aplikasi pada blynk.</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8FD900A-6537-46A1-B95F-1C5F1532D92C}"/>
              </a:ext>
            </a:extLst>
          </p:cNvPr>
          <p:cNvPicPr/>
          <p:nvPr/>
        </p:nvPicPr>
        <p:blipFill rotWithShape="1">
          <a:blip r:embed="rId3">
            <a:extLst>
              <a:ext uri="{28A0092B-C50C-407E-A947-70E740481C1C}">
                <a14:useLocalDpi xmlns:a14="http://schemas.microsoft.com/office/drawing/2010/main" val="0"/>
              </a:ext>
            </a:extLst>
          </a:blip>
          <a:srcRect l="19186" t="45210" r="65919" b="41717"/>
          <a:stretch/>
        </p:blipFill>
        <p:spPr bwMode="auto">
          <a:xfrm>
            <a:off x="3170872" y="1436052"/>
            <a:ext cx="2802255" cy="13833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3878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Penyiraman ialah satu proses  pembekalan air / aplikasi atau pengaliran kepada tanah untuk keperluan tumbesaran tanaman dan seterusnya dapat meninggikan kualiti dan hasil tanaman. Penyiraman tanaman merupakan suatu kegiatan yang perlu diperhatikan dalam melakukan pemeliharaan tanaman, dikarenakan tanaman memerlukan asupan air yang cukup untuk melakukan fotosintesis dalam memperoleh kebutuhannya untuk tumbuh dan berkembang. Selain itu pemberian air yang cukup merupakan faktor penting bagi pertumbuhan tanaman, karena air berpengaruh terhadap kelembaban tanah.</a:t>
            </a:r>
            <a:endParaRPr lang="en-ID" sz="16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sv-SE" sz="2400" b="1">
                <a:solidFill>
                  <a:srgbClr val="0C0C0C"/>
                </a:solidFill>
              </a:rPr>
              <a:t>APA ITU </a:t>
            </a:r>
            <a:r>
              <a:rPr lang="en-US" sz="2400" b="1">
                <a:solidFill>
                  <a:srgbClr val="0C0C0C"/>
                </a:solidFill>
              </a:rPr>
              <a:t>WATERING SYSTEM</a:t>
            </a:r>
            <a:r>
              <a:rPr lang="sv-SE" sz="2400" b="1">
                <a:solidFill>
                  <a:srgbClr val="0C0C0C"/>
                </a:solidFill>
              </a:rPr>
              <a:t>???</a:t>
            </a:r>
            <a:endParaRPr lang="sv-SE"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7296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86133" cy="416814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Sensor kelembaban tanah adalah Sensor atau dalam istilah bahasa inggris soil moisture sensor adalah jenis sensor kelembaban yang mampu mendeteksi intensitas air di dalam tanah (moisture). Sensor ini sangat sederhana, tetapi ideal untuk memantau tingkat air pada tanaman pekarangan. Sensor ini terdiri dua probe untuk melewatkan arus melalui tanah, kemudian membaca reaktansinya untuk mendapatkan nilai tingkat kelembaban. </a:t>
            </a:r>
            <a:r>
              <a:rPr lang="en-ID" sz="1800">
                <a:solidFill>
                  <a:srgbClr val="FF0000"/>
                </a:solidFill>
                <a:latin typeface="Montserrat Medium"/>
                <a:ea typeface="Montserrat Medium"/>
                <a:cs typeface="Montserrat Medium"/>
                <a:sym typeface="Montserrat Medium"/>
              </a:rPr>
              <a:t>Semakin banyak air membuat tanah lebih mudah menghantarkan listrik (reaktansi besar), sedangkan tanah yang kering sangat sulit menghantarkan listrik (reaktansi kecil). </a:t>
            </a:r>
          </a:p>
        </p:txBody>
      </p:sp>
      <p:sp>
        <p:nvSpPr>
          <p:cNvPr id="141" name="Google Shape;141;p27"/>
          <p:cNvSpPr txBox="1"/>
          <p:nvPr/>
        </p:nvSpPr>
        <p:spPr>
          <a:xfrm>
            <a:off x="385426" y="182881"/>
            <a:ext cx="8550011"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SENSOR KELEMBABAN TANAH</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Sensor Kelembaban Tanah</a:t>
            </a:r>
          </a:p>
        </p:txBody>
      </p:sp>
      <p:pic>
        <p:nvPicPr>
          <p:cNvPr id="4" name="Picture 3">
            <a:extLst>
              <a:ext uri="{FF2B5EF4-FFF2-40B4-BE49-F238E27FC236}">
                <a16:creationId xmlns:a16="http://schemas.microsoft.com/office/drawing/2014/main" id="{0CD86CB4-DD7B-4999-8290-BB024DD1B766}"/>
              </a:ext>
            </a:extLst>
          </p:cNvPr>
          <p:cNvPicPr/>
          <p:nvPr/>
        </p:nvPicPr>
        <p:blipFill rotWithShape="1">
          <a:blip r:embed="rId2" cstate="print">
            <a:extLst>
              <a:ext uri="{28A0092B-C50C-407E-A947-70E740481C1C}">
                <a14:useLocalDpi xmlns:a14="http://schemas.microsoft.com/office/drawing/2010/main" val="0"/>
              </a:ext>
            </a:extLst>
          </a:blip>
          <a:srcRect t="18227" b="22977"/>
          <a:stretch/>
        </p:blipFill>
        <p:spPr bwMode="auto">
          <a:xfrm>
            <a:off x="2838291" y="960120"/>
            <a:ext cx="3467418" cy="247269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32092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86133" cy="416814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Cara kerja sensor kelembaban tanah yaitu </a:t>
            </a:r>
            <a:r>
              <a:rPr lang="en-ID" sz="1800">
                <a:solidFill>
                  <a:srgbClr val="FF0000"/>
                </a:solidFill>
                <a:latin typeface="Montserrat Medium"/>
                <a:ea typeface="Montserrat Medium"/>
                <a:cs typeface="Montserrat Medium"/>
                <a:sym typeface="Montserrat Medium"/>
              </a:rPr>
              <a:t>dengan mengukur tingkat kelembaban tanah dengan penginderaan kapasitif, yaitu kapasitansi divariasikan berdasarkan kadar air yang ada di dalam tanah. </a:t>
            </a:r>
            <a:r>
              <a:rPr lang="en-ID" sz="1800">
                <a:solidFill>
                  <a:schemeClr val="bg1"/>
                </a:solidFill>
                <a:latin typeface="Montserrat Medium"/>
                <a:ea typeface="Montserrat Medium"/>
                <a:cs typeface="Montserrat Medium"/>
                <a:sym typeface="Montserrat Medium"/>
              </a:rPr>
              <a:t>Kapasitansi diubah menjadi level tegangan pada dasarnya dari 0V ke 3V. Keuntungan dari Capacitive Soil Moisture Sensor adalah terbuat dari bahan tahan korosi yang memberikan masa pakai yang lama. Sensor ini memiliki 3 pin yaitu Vcc yang diberi tegangan 3,3 – 5 volt, kemudian Gnd yang diberi ground pada mikrokontroler dan Aout yang disambungkan dengan analog pin mikrokontroler.</a:t>
            </a:r>
            <a:endParaRPr lang="en-ID" sz="18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550011"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CARA KERJA SENSOR KELEMBABAN TANAH</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146655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86133" cy="416814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LCD adalah media tampilan yang paling mudah untuk diamati karena menghasilkan tampilan karakter yang baik dan cukup banyak. Pada LCD 16×2 dapat ditampilkan 32 karakter, 16 karakter pada baris atas dan 16 karakter pada baris bawah. </a:t>
            </a:r>
            <a:r>
              <a:rPr lang="en-ID" sz="1800">
                <a:solidFill>
                  <a:srgbClr val="FF0000"/>
                </a:solidFill>
                <a:latin typeface="Montserrat Medium"/>
                <a:ea typeface="Montserrat Medium"/>
                <a:cs typeface="Montserrat Medium"/>
                <a:sym typeface="Montserrat Medium"/>
              </a:rPr>
              <a:t>LCD 16×2 pada umumnya menggunakan 16 pin sebagai kontrolnya, tentunya akan sangat boros apabila menggunakan 16 pin tersebut. Karena itu, digunakan driver khusus sehingga LCD dapat dikontrol dengan jalur I2C (Inter Integrated Circuit). Melalui I2C maka LCD dapat dikontrol dengan menggunakan 2 pin saja yaitu SDA dan SCL. </a:t>
            </a:r>
          </a:p>
        </p:txBody>
      </p:sp>
      <p:sp>
        <p:nvSpPr>
          <p:cNvPr id="141" name="Google Shape;141;p27"/>
          <p:cNvSpPr txBox="1"/>
          <p:nvPr/>
        </p:nvSpPr>
        <p:spPr>
          <a:xfrm>
            <a:off x="385426" y="182881"/>
            <a:ext cx="8550011"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LCD (Liquid Crystal Display) 16 x 2</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132399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314088" y="457201"/>
            <a:ext cx="4218225" cy="4023360"/>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LCD 16 x 2</a:t>
            </a:r>
          </a:p>
        </p:txBody>
      </p:sp>
      <p:pic>
        <p:nvPicPr>
          <p:cNvPr id="5" name="Picture 4">
            <a:extLst>
              <a:ext uri="{FF2B5EF4-FFF2-40B4-BE49-F238E27FC236}">
                <a16:creationId xmlns:a16="http://schemas.microsoft.com/office/drawing/2014/main" id="{BF7CFC0E-CD74-4D65-8A7B-77BAA3D3D5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150" y="1041083"/>
            <a:ext cx="3350102" cy="2381885"/>
          </a:xfrm>
          <a:prstGeom prst="rect">
            <a:avLst/>
          </a:prstGeom>
          <a:noFill/>
          <a:ln>
            <a:noFill/>
          </a:ln>
        </p:spPr>
      </p:pic>
      <p:pic>
        <p:nvPicPr>
          <p:cNvPr id="7" name="Picture 6">
            <a:extLst>
              <a:ext uri="{FF2B5EF4-FFF2-40B4-BE49-F238E27FC236}">
                <a16:creationId xmlns:a16="http://schemas.microsoft.com/office/drawing/2014/main" id="{35972726-B5BC-4BA4-B14D-4C25BBED1C09}"/>
              </a:ext>
            </a:extLst>
          </p:cNvPr>
          <p:cNvPicPr/>
          <p:nvPr/>
        </p:nvPicPr>
        <p:blipFill rotWithShape="1">
          <a:blip r:embed="rId3">
            <a:extLst>
              <a:ext uri="{28A0092B-C50C-407E-A947-70E740481C1C}">
                <a14:useLocalDpi xmlns:a14="http://schemas.microsoft.com/office/drawing/2010/main" val="0"/>
              </a:ext>
            </a:extLst>
          </a:blip>
          <a:srcRect l="6263" t="34337" r="5495" b="34384"/>
          <a:stretch/>
        </p:blipFill>
        <p:spPr bwMode="auto">
          <a:xfrm>
            <a:off x="5440680" y="1909763"/>
            <a:ext cx="3154680" cy="1118235"/>
          </a:xfrm>
          <a:prstGeom prst="rect">
            <a:avLst/>
          </a:prstGeom>
          <a:noFill/>
          <a:ln>
            <a:noFill/>
          </a:ln>
          <a:extLst>
            <a:ext uri="{53640926-AAD7-44D8-BBD7-CCE9431645EC}">
              <a14:shadowObscured xmlns:a14="http://schemas.microsoft.com/office/drawing/2010/main"/>
            </a:ext>
          </a:extLst>
        </p:spPr>
      </p:pic>
      <p:sp>
        <p:nvSpPr>
          <p:cNvPr id="8" name="Text Placeholder 2">
            <a:extLst>
              <a:ext uri="{FF2B5EF4-FFF2-40B4-BE49-F238E27FC236}">
                <a16:creationId xmlns:a16="http://schemas.microsoft.com/office/drawing/2014/main" id="{CD90E262-E38E-4609-920C-AA777C18DD0C}"/>
              </a:ext>
            </a:extLst>
          </p:cNvPr>
          <p:cNvSpPr txBox="1">
            <a:spLocks/>
          </p:cNvSpPr>
          <p:nvPr/>
        </p:nvSpPr>
        <p:spPr>
          <a:xfrm>
            <a:off x="5227320" y="457201"/>
            <a:ext cx="3602592" cy="402336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Clr>
                <a:schemeClr val="bg1"/>
              </a:buClr>
              <a:buSzPct val="110000"/>
              <a:buFont typeface="Arial"/>
              <a:buNone/>
            </a:pPr>
            <a:endParaRPr lang="en-US" sz="2800">
              <a:solidFill>
                <a:schemeClr val="bg1">
                  <a:lumMod val="95000"/>
                </a:schemeClr>
              </a:solidFill>
            </a:endParaRPr>
          </a:p>
          <a:p>
            <a:pPr marL="95250" indent="0">
              <a:buClr>
                <a:schemeClr val="bg1"/>
              </a:buClr>
              <a:buSzPct val="110000"/>
              <a:buFont typeface="Arial"/>
              <a:buNone/>
            </a:pPr>
            <a:endParaRPr lang="en-US" sz="2800">
              <a:solidFill>
                <a:schemeClr val="bg1">
                  <a:lumMod val="95000"/>
                </a:schemeClr>
              </a:solidFill>
            </a:endParaRPr>
          </a:p>
          <a:p>
            <a:pPr marL="95250" indent="0">
              <a:buClr>
                <a:schemeClr val="bg1"/>
              </a:buClr>
              <a:buSzPct val="110000"/>
              <a:buFont typeface="Arial"/>
              <a:buNone/>
            </a:pPr>
            <a:endParaRPr lang="en-US" sz="2800">
              <a:solidFill>
                <a:schemeClr val="bg1">
                  <a:lumMod val="95000"/>
                </a:schemeClr>
              </a:solidFill>
            </a:endParaRPr>
          </a:p>
          <a:p>
            <a:pPr marL="95250" indent="0">
              <a:buClr>
                <a:schemeClr val="bg1"/>
              </a:buClr>
              <a:buSzPct val="110000"/>
              <a:buFont typeface="Arial"/>
              <a:buNone/>
            </a:pPr>
            <a:endParaRPr lang="en-US" sz="2800">
              <a:solidFill>
                <a:schemeClr val="bg1">
                  <a:lumMod val="95000"/>
                </a:schemeClr>
              </a:solidFill>
            </a:endParaRPr>
          </a:p>
          <a:p>
            <a:pPr marL="95250" indent="0">
              <a:buClr>
                <a:schemeClr val="bg1"/>
              </a:buClr>
              <a:buSzPct val="110000"/>
              <a:buFont typeface="Arial"/>
              <a:buNone/>
            </a:pPr>
            <a:endParaRPr lang="en-US" sz="2800">
              <a:solidFill>
                <a:schemeClr val="bg1">
                  <a:lumMod val="95000"/>
                </a:schemeClr>
              </a:solidFill>
            </a:endParaRPr>
          </a:p>
          <a:p>
            <a:pPr marL="95250" indent="0">
              <a:buClr>
                <a:schemeClr val="bg1"/>
              </a:buClr>
              <a:buSzPct val="110000"/>
              <a:buFont typeface="Arial"/>
              <a:buNone/>
            </a:pPr>
            <a:endParaRPr lang="en-US" sz="2800">
              <a:solidFill>
                <a:schemeClr val="bg1">
                  <a:lumMod val="95000"/>
                </a:schemeClr>
              </a:solidFill>
            </a:endParaRPr>
          </a:p>
          <a:p>
            <a:pPr marL="95250" indent="0">
              <a:buClr>
                <a:schemeClr val="bg1"/>
              </a:buClr>
              <a:buSzPct val="110000"/>
              <a:buFont typeface="Arial"/>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I2C</a:t>
            </a:r>
          </a:p>
        </p:txBody>
      </p:sp>
    </p:spTree>
    <p:extLst>
      <p:ext uri="{BB962C8B-B14F-4D97-AF65-F5344CB8AC3E}">
        <p14:creationId xmlns:p14="http://schemas.microsoft.com/office/powerpoint/2010/main" val="56062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86133" cy="416814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Pompa air DC adalah pompa air skala kecil yang digunakan untuk memindahkan 1 titik air ke titik lainnya dengan menggunakan sumber tegangan DC. Pompa air DC memiliki motor penggerak untuk menyedot air, dengan kata lain pompa air DC menggunakan motor penggerak yang bersumber tegangan DC. </a:t>
            </a:r>
            <a:endParaRPr lang="en-ID" sz="18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550011"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POMPA AIR DC</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821445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3239</Words>
  <Application>Microsoft Office PowerPoint</Application>
  <PresentationFormat>On-screen Show (16:9)</PresentationFormat>
  <Paragraphs>354</Paragraphs>
  <Slides>26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Montserrat Medium</vt:lpstr>
      <vt:lpstr>Wingdings</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62</cp:revision>
  <dcterms:modified xsi:type="dcterms:W3CDTF">2021-04-25T06:18:50Z</dcterms:modified>
</cp:coreProperties>
</file>