
<file path=[Content_Types].xml><?xml version="1.0" encoding="utf-8"?>
<Types xmlns="http://schemas.openxmlformats.org/package/2006/content-types">
  <Default Extension="2" ContentType="image/jpeg"/>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8"/>
  </p:notesMasterIdLst>
  <p:sldIdLst>
    <p:sldId id="256" r:id="rId2"/>
    <p:sldId id="257" r:id="rId3"/>
    <p:sldId id="265" r:id="rId4"/>
    <p:sldId id="274" r:id="rId5"/>
    <p:sldId id="264" r:id="rId6"/>
    <p:sldId id="275" r:id="rId7"/>
    <p:sldId id="267" r:id="rId8"/>
    <p:sldId id="276" r:id="rId9"/>
    <p:sldId id="258" r:id="rId10"/>
    <p:sldId id="268" r:id="rId11"/>
    <p:sldId id="277" r:id="rId12"/>
    <p:sldId id="278" r:id="rId13"/>
    <p:sldId id="279" r:id="rId14"/>
    <p:sldId id="280" r:id="rId15"/>
    <p:sldId id="281" r:id="rId16"/>
    <p:sldId id="282" r:id="rId17"/>
    <p:sldId id="283" r:id="rId18"/>
    <p:sldId id="284" r:id="rId19"/>
    <p:sldId id="285" r:id="rId20"/>
    <p:sldId id="287" r:id="rId21"/>
    <p:sldId id="269" r:id="rId22"/>
    <p:sldId id="288" r:id="rId23"/>
    <p:sldId id="289" r:id="rId24"/>
    <p:sldId id="290" r:id="rId25"/>
    <p:sldId id="291" r:id="rId26"/>
    <p:sldId id="273"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Consolas" panose="020B0609020204030204" pitchFamily="49" charset="0"/>
      <p:regular r:id="rId33"/>
      <p:bold r:id="rId34"/>
      <p:italic r:id="rId35"/>
      <p:boldItalic r:id="rId36"/>
    </p:embeddedFont>
    <p:embeddedFont>
      <p:font typeface="Montserrat Medium"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89b2c8912_0_2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b89b2c8912_0_2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13</a:t>
            </a:fld>
            <a:endParaRPr/>
          </a:p>
        </p:txBody>
      </p:sp>
    </p:spTree>
    <p:extLst>
      <p:ext uri="{BB962C8B-B14F-4D97-AF65-F5344CB8AC3E}">
        <p14:creationId xmlns:p14="http://schemas.microsoft.com/office/powerpoint/2010/main" val="3417955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14</a:t>
            </a:fld>
            <a:endParaRPr/>
          </a:p>
        </p:txBody>
      </p:sp>
    </p:spTree>
    <p:extLst>
      <p:ext uri="{BB962C8B-B14F-4D97-AF65-F5344CB8AC3E}">
        <p14:creationId xmlns:p14="http://schemas.microsoft.com/office/powerpoint/2010/main" val="1733684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15</a:t>
            </a:fld>
            <a:endParaRPr/>
          </a:p>
        </p:txBody>
      </p:sp>
    </p:spTree>
    <p:extLst>
      <p:ext uri="{BB962C8B-B14F-4D97-AF65-F5344CB8AC3E}">
        <p14:creationId xmlns:p14="http://schemas.microsoft.com/office/powerpoint/2010/main" val="3191981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16</a:t>
            </a:fld>
            <a:endParaRPr/>
          </a:p>
        </p:txBody>
      </p:sp>
    </p:spTree>
    <p:extLst>
      <p:ext uri="{BB962C8B-B14F-4D97-AF65-F5344CB8AC3E}">
        <p14:creationId xmlns:p14="http://schemas.microsoft.com/office/powerpoint/2010/main" val="4014728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17</a:t>
            </a:fld>
            <a:endParaRPr/>
          </a:p>
        </p:txBody>
      </p:sp>
    </p:spTree>
    <p:extLst>
      <p:ext uri="{BB962C8B-B14F-4D97-AF65-F5344CB8AC3E}">
        <p14:creationId xmlns:p14="http://schemas.microsoft.com/office/powerpoint/2010/main" val="3291644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18</a:t>
            </a:fld>
            <a:endParaRPr/>
          </a:p>
        </p:txBody>
      </p:sp>
    </p:spTree>
    <p:extLst>
      <p:ext uri="{BB962C8B-B14F-4D97-AF65-F5344CB8AC3E}">
        <p14:creationId xmlns:p14="http://schemas.microsoft.com/office/powerpoint/2010/main" val="4250122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19</a:t>
            </a:fld>
            <a:endParaRPr/>
          </a:p>
        </p:txBody>
      </p:sp>
    </p:spTree>
    <p:extLst>
      <p:ext uri="{BB962C8B-B14F-4D97-AF65-F5344CB8AC3E}">
        <p14:creationId xmlns:p14="http://schemas.microsoft.com/office/powerpoint/2010/main" val="2614497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20</a:t>
            </a:fld>
            <a:endParaRPr/>
          </a:p>
        </p:txBody>
      </p:sp>
    </p:spTree>
    <p:extLst>
      <p:ext uri="{BB962C8B-B14F-4D97-AF65-F5344CB8AC3E}">
        <p14:creationId xmlns:p14="http://schemas.microsoft.com/office/powerpoint/2010/main" val="2659516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21</a:t>
            </a:fld>
            <a:endParaRPr/>
          </a:p>
        </p:txBody>
      </p:sp>
    </p:spTree>
    <p:extLst>
      <p:ext uri="{BB962C8B-B14F-4D97-AF65-F5344CB8AC3E}">
        <p14:creationId xmlns:p14="http://schemas.microsoft.com/office/powerpoint/2010/main" val="403773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22</a:t>
            </a:fld>
            <a:endParaRPr/>
          </a:p>
        </p:txBody>
      </p:sp>
    </p:spTree>
    <p:extLst>
      <p:ext uri="{BB962C8B-B14F-4D97-AF65-F5344CB8AC3E}">
        <p14:creationId xmlns:p14="http://schemas.microsoft.com/office/powerpoint/2010/main" val="825674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23</a:t>
            </a:fld>
            <a:endParaRPr/>
          </a:p>
        </p:txBody>
      </p:sp>
    </p:spTree>
    <p:extLst>
      <p:ext uri="{BB962C8B-B14F-4D97-AF65-F5344CB8AC3E}">
        <p14:creationId xmlns:p14="http://schemas.microsoft.com/office/powerpoint/2010/main" val="1622362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24</a:t>
            </a:fld>
            <a:endParaRPr/>
          </a:p>
        </p:txBody>
      </p:sp>
    </p:spTree>
    <p:extLst>
      <p:ext uri="{BB962C8B-B14F-4D97-AF65-F5344CB8AC3E}">
        <p14:creationId xmlns:p14="http://schemas.microsoft.com/office/powerpoint/2010/main" val="1206284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25</a:t>
            </a:fld>
            <a:endParaRPr/>
          </a:p>
        </p:txBody>
      </p:sp>
    </p:spTree>
    <p:extLst>
      <p:ext uri="{BB962C8B-B14F-4D97-AF65-F5344CB8AC3E}">
        <p14:creationId xmlns:p14="http://schemas.microsoft.com/office/powerpoint/2010/main" val="4220838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4</a:t>
            </a:fld>
            <a:endParaRPr/>
          </a:p>
        </p:txBody>
      </p:sp>
    </p:spTree>
    <p:extLst>
      <p:ext uri="{BB962C8B-B14F-4D97-AF65-F5344CB8AC3E}">
        <p14:creationId xmlns:p14="http://schemas.microsoft.com/office/powerpoint/2010/main" val="1011387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5</a:t>
            </a:fld>
            <a:endParaRPr/>
          </a:p>
        </p:txBody>
      </p:sp>
    </p:spTree>
    <p:extLst>
      <p:ext uri="{BB962C8B-B14F-4D97-AF65-F5344CB8AC3E}">
        <p14:creationId xmlns:p14="http://schemas.microsoft.com/office/powerpoint/2010/main" val="823386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7</a:t>
            </a:fld>
            <a:endParaRPr/>
          </a:p>
        </p:txBody>
      </p:sp>
    </p:spTree>
    <p:extLst>
      <p:ext uri="{BB962C8B-B14F-4D97-AF65-F5344CB8AC3E}">
        <p14:creationId xmlns:p14="http://schemas.microsoft.com/office/powerpoint/2010/main" val="2992096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10</a:t>
            </a:fld>
            <a:endParaRPr/>
          </a:p>
        </p:txBody>
      </p:sp>
    </p:spTree>
    <p:extLst>
      <p:ext uri="{BB962C8B-B14F-4D97-AF65-F5344CB8AC3E}">
        <p14:creationId xmlns:p14="http://schemas.microsoft.com/office/powerpoint/2010/main" val="747285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11</a:t>
            </a:fld>
            <a:endParaRPr/>
          </a:p>
        </p:txBody>
      </p:sp>
    </p:spTree>
    <p:extLst>
      <p:ext uri="{BB962C8B-B14F-4D97-AF65-F5344CB8AC3E}">
        <p14:creationId xmlns:p14="http://schemas.microsoft.com/office/powerpoint/2010/main" val="408406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12</a:t>
            </a:fld>
            <a:endParaRPr/>
          </a:p>
        </p:txBody>
      </p:sp>
    </p:spTree>
    <p:extLst>
      <p:ext uri="{BB962C8B-B14F-4D97-AF65-F5344CB8AC3E}">
        <p14:creationId xmlns:p14="http://schemas.microsoft.com/office/powerpoint/2010/main" val="3943772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3" name="Google Shape;53;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0" marR="0" lvl="1" indent="0" algn="l" rtl="0">
              <a:spcBef>
                <a:spcPts val="0"/>
              </a:spcBef>
              <a:buNone/>
              <a:defRPr sz="1400" b="0" i="0" u="none" strike="noStrike" cap="none">
                <a:solidFill>
                  <a:schemeClr val="dk1"/>
                </a:solidFill>
                <a:latin typeface="Calibri"/>
                <a:ea typeface="Calibri"/>
                <a:cs typeface="Calibri"/>
                <a:sym typeface="Calibri"/>
              </a:defRPr>
            </a:lvl2pPr>
            <a:lvl3pPr marL="0" marR="0" lvl="2" indent="0" algn="l" rtl="0">
              <a:spcBef>
                <a:spcPts val="0"/>
              </a:spcBef>
              <a:buNone/>
              <a:defRPr sz="1400" b="0" i="0" u="none" strike="noStrike" cap="none">
                <a:solidFill>
                  <a:schemeClr val="dk1"/>
                </a:solidFill>
                <a:latin typeface="Calibri"/>
                <a:ea typeface="Calibri"/>
                <a:cs typeface="Calibri"/>
                <a:sym typeface="Calibri"/>
              </a:defRPr>
            </a:lvl3pPr>
            <a:lvl4pPr marL="0" marR="0" lvl="3" indent="0" algn="l" rtl="0">
              <a:spcBef>
                <a:spcPts val="0"/>
              </a:spcBef>
              <a:buNone/>
              <a:defRPr sz="1400" b="0" i="0" u="none" strike="noStrike" cap="none">
                <a:solidFill>
                  <a:schemeClr val="dk1"/>
                </a:solidFill>
                <a:latin typeface="Calibri"/>
                <a:ea typeface="Calibri"/>
                <a:cs typeface="Calibri"/>
                <a:sym typeface="Calibri"/>
              </a:defRPr>
            </a:lvl4pPr>
            <a:lvl5pPr marL="0" marR="0" lvl="4" indent="0" algn="l" rtl="0">
              <a:spcBef>
                <a:spcPts val="0"/>
              </a:spcBef>
              <a:buNone/>
              <a:defRPr sz="1400" b="0" i="0" u="none" strike="noStrike" cap="none">
                <a:solidFill>
                  <a:schemeClr val="dk1"/>
                </a:solidFill>
                <a:latin typeface="Calibri"/>
                <a:ea typeface="Calibri"/>
                <a:cs typeface="Calibri"/>
                <a:sym typeface="Calibri"/>
              </a:defRPr>
            </a:lvl5pPr>
            <a:lvl6pPr marL="0" marR="0" lvl="5" indent="0" algn="l" rtl="0">
              <a:spcBef>
                <a:spcPts val="0"/>
              </a:spcBef>
              <a:buNone/>
              <a:defRPr sz="1400" b="0" i="0" u="none" strike="noStrike" cap="none">
                <a:solidFill>
                  <a:schemeClr val="dk1"/>
                </a:solidFill>
                <a:latin typeface="Calibri"/>
                <a:ea typeface="Calibri"/>
                <a:cs typeface="Calibri"/>
                <a:sym typeface="Calibri"/>
              </a:defRPr>
            </a:lvl6pPr>
            <a:lvl7pPr marL="0" marR="0" lvl="6" indent="0" algn="l" rtl="0">
              <a:spcBef>
                <a:spcPts val="0"/>
              </a:spcBef>
              <a:buNone/>
              <a:defRPr sz="1400" b="0" i="0" u="none" strike="noStrike" cap="none">
                <a:solidFill>
                  <a:schemeClr val="dk1"/>
                </a:solidFill>
                <a:latin typeface="Calibri"/>
                <a:ea typeface="Calibri"/>
                <a:cs typeface="Calibri"/>
                <a:sym typeface="Calibri"/>
              </a:defRPr>
            </a:lvl7pPr>
            <a:lvl8pPr marL="0" marR="0" lvl="7" indent="0" algn="l" rtl="0">
              <a:spcBef>
                <a:spcPts val="0"/>
              </a:spcBef>
              <a:buNone/>
              <a:defRPr sz="1400" b="0" i="0" u="none" strike="noStrike" cap="none">
                <a:solidFill>
                  <a:schemeClr val="dk1"/>
                </a:solidFill>
                <a:latin typeface="Calibri"/>
                <a:ea typeface="Calibri"/>
                <a:cs typeface="Calibri"/>
                <a:sym typeface="Calibri"/>
              </a:defRPr>
            </a:lvl8pPr>
            <a:lvl9pPr marL="0" marR="0" lvl="8" indent="0" algn="l" rtl="0">
              <a:spcBef>
                <a:spcPts val="0"/>
              </a:spcBef>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4" name="Google Shape;114;p2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5" name="Google Shape;115;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6" name="Google Shape;116;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7" name="Google Shape;117;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8"/>
        <p:cNvGrpSpPr/>
        <p:nvPr/>
      </p:nvGrpSpPr>
      <p:grpSpPr>
        <a:xfrm>
          <a:off x="0" y="0"/>
          <a:ext cx="0" cy="0"/>
          <a:chOff x="0" y="0"/>
          <a:chExt cx="0" cy="0"/>
        </a:xfrm>
      </p:grpSpPr>
      <p:sp>
        <p:nvSpPr>
          <p:cNvPr id="119" name="Google Shape;119;p2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20" name="Google Shape;120;p2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1" name="Google Shape;121;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2" name="Google Shape;122;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3" name="Google Shape;123;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9" name="Google Shape;59;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3" name="Google Shape;63;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4" name="Google Shape;64;p16"/>
          <p:cNvSpPr txBox="1">
            <a:spLocks noGrp="1"/>
          </p:cNvSpPr>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5" name="Google Shape;65;p16"/>
          <p:cNvSpPr txBox="1">
            <a:spLocks noGrp="1"/>
          </p:cNvSpPr>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6" name="Google Shape;66;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7"/>
        <p:cNvGrpSpPr/>
        <p:nvPr/>
      </p:nvGrpSpPr>
      <p:grpSpPr>
        <a:xfrm>
          <a:off x="0" y="0"/>
          <a:ext cx="0" cy="0"/>
          <a:chOff x="0" y="0"/>
          <a:chExt cx="0" cy="0"/>
        </a:xfrm>
      </p:grpSpPr>
      <p:sp>
        <p:nvSpPr>
          <p:cNvPr id="68" name="Google Shape;6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9" name="Google Shape;6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4" name="Google Shape;74;p18"/>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75" name="Google Shape;75;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7" name="Google Shape;87;p20"/>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8" name="Google Shape;88;p20"/>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9" name="Google Shape;89;p20"/>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90" name="Google Shape;90;p20"/>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1" name="Google Shape;91;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2" name="Google Shape;92;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3" name="Google Shape;93;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6" name="Google Shape;96;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7" name="Google Shape;97;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0" name="Google Shape;100;p2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01" name="Google Shape;101;p22"/>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2" name="Google Shape;102;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3" name="Google Shape;103;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4" name="Google Shape;104;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7" name="Google Shape;107;p23"/>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8" name="Google Shape;108;p23"/>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9" name="Google Shape;109;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0" name="Google Shape;110;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1" name="Google Shape;111;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2"/><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342900" marR="0" lvl="0" indent="-342900" algn="just" rtl="0">
              <a:lnSpc>
                <a:spcPct val="150000"/>
              </a:lnSpc>
              <a:spcBef>
                <a:spcPts val="0"/>
              </a:spcBef>
              <a:spcAft>
                <a:spcPts val="0"/>
              </a:spcAft>
              <a:buClr>
                <a:schemeClr val="bg1"/>
              </a:buClr>
              <a:buFont typeface="Wingdings" panose="05000000000000000000" pitchFamily="2" charset="2"/>
              <a:buChar char="Ø"/>
            </a:pPr>
            <a:r>
              <a:rPr lang="en-US" sz="2000">
                <a:solidFill>
                  <a:schemeClr val="lt1"/>
                </a:solidFill>
                <a:latin typeface="Arial"/>
                <a:ea typeface="Arial"/>
                <a:cs typeface="Arial"/>
                <a:sym typeface="Arial"/>
              </a:rPr>
              <a:t>Peserta dapat melakukan percobaan kontrol LED via aplikasi blynk.</a:t>
            </a:r>
          </a:p>
          <a:p>
            <a:pPr marL="342900" marR="0" lvl="0" indent="-342900" algn="just" rtl="0">
              <a:lnSpc>
                <a:spcPct val="150000"/>
              </a:lnSpc>
              <a:spcBef>
                <a:spcPts val="0"/>
              </a:spcBef>
              <a:spcAft>
                <a:spcPts val="0"/>
              </a:spcAft>
              <a:buClr>
                <a:schemeClr val="bg1"/>
              </a:buClr>
              <a:buFont typeface="Wingdings" panose="05000000000000000000" pitchFamily="2" charset="2"/>
              <a:buChar char="Ø"/>
            </a:pPr>
            <a:r>
              <a:rPr lang="en-US" sz="2000">
                <a:solidFill>
                  <a:schemeClr val="lt1"/>
                </a:solidFill>
                <a:latin typeface="Arial"/>
                <a:ea typeface="Arial"/>
                <a:cs typeface="Arial"/>
                <a:sym typeface="Arial"/>
              </a:rPr>
              <a:t>Peserta dapat</a:t>
            </a:r>
            <a:r>
              <a:rPr lang="en-US" sz="2000">
                <a:solidFill>
                  <a:schemeClr val="lt1"/>
                </a:solidFill>
              </a:rPr>
              <a:t> </a:t>
            </a:r>
            <a:r>
              <a:rPr lang="en-US" sz="2000">
                <a:solidFill>
                  <a:schemeClr val="lt1"/>
                </a:solidFill>
                <a:latin typeface="Arial"/>
                <a:ea typeface="Arial"/>
                <a:cs typeface="Arial"/>
                <a:sym typeface="Arial"/>
              </a:rPr>
              <a:t>memahami penerapan IoT pada smart home.</a:t>
            </a:r>
          </a:p>
        </p:txBody>
      </p:sp>
      <p:sp>
        <p:nvSpPr>
          <p:cNvPr id="130" name="Google Shape;130;p26"/>
          <p:cNvSpPr txBox="1"/>
          <p:nvPr/>
        </p:nvSpPr>
        <p:spPr>
          <a:xfrm>
            <a:off x="4482550" y="120384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TUJUAN</a:t>
            </a:r>
            <a:endParaRPr sz="2000"/>
          </a:p>
        </p:txBody>
      </p:sp>
      <p:sp>
        <p:nvSpPr>
          <p:cNvPr id="131" name="Google Shape;131;p26"/>
          <p:cNvSpPr txBox="1"/>
          <p:nvPr/>
        </p:nvSpPr>
        <p:spPr>
          <a:xfrm>
            <a:off x="380744" y="2529347"/>
            <a:ext cx="3612135"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800">
                <a:solidFill>
                  <a:schemeClr val="lt1"/>
                </a:solidFill>
              </a:rPr>
              <a:t>KONTROL LED VIA BLYNK DAN PENGANTAR SMART HOME</a:t>
            </a:r>
            <a:endParaRPr lang="en-ID" sz="1800">
              <a:solidFill>
                <a:schemeClr val="lt1"/>
              </a:solidFill>
            </a:endParaRPr>
          </a:p>
        </p:txBody>
      </p:sp>
      <p:sp>
        <p:nvSpPr>
          <p:cNvPr id="132" name="Google Shape;132;p26"/>
          <p:cNvSpPr txBox="1"/>
          <p:nvPr/>
        </p:nvSpPr>
        <p:spPr>
          <a:xfrm>
            <a:off x="380745" y="3575016"/>
            <a:ext cx="3499200" cy="42548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2000">
                <a:solidFill>
                  <a:schemeClr val="lt1"/>
                </a:solidFill>
              </a:rPr>
              <a:t>MODUL </a:t>
            </a:r>
            <a:r>
              <a:rPr lang="en-US" sz="2000">
                <a:solidFill>
                  <a:schemeClr val="lt1"/>
                </a:solidFill>
              </a:rPr>
              <a:t>2</a:t>
            </a:r>
            <a:endParaRPr sz="2000">
              <a:solidFill>
                <a:schemeClr val="lt1"/>
              </a:solidFill>
              <a:latin typeface="Arial"/>
              <a:ea typeface="Arial"/>
              <a:cs typeface="Arial"/>
              <a:sym typeface="Arial"/>
            </a:endParaRPr>
          </a:p>
        </p:txBody>
      </p:sp>
      <p:pic>
        <p:nvPicPr>
          <p:cNvPr id="133" name="Google Shape;133;p26"/>
          <p:cNvPicPr preferRelativeResize="0"/>
          <p:nvPr/>
        </p:nvPicPr>
        <p:blipFill rotWithShape="1">
          <a:blip r:embed="rId3">
            <a:alphaModFix/>
          </a:blip>
          <a:srcRect l="21345" t="21345" r="21351" b="21351"/>
          <a:stretch/>
        </p:blipFill>
        <p:spPr>
          <a:xfrm>
            <a:off x="292764" y="349861"/>
            <a:ext cx="1663775" cy="166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83920"/>
            <a:ext cx="8278513" cy="3977640"/>
          </a:xfrm>
          <a:prstGeom prst="rect">
            <a:avLst/>
          </a:prstGeom>
          <a:noFill/>
          <a:ln>
            <a:noFill/>
          </a:ln>
        </p:spPr>
        <p:txBody>
          <a:bodyPr spcFirstLastPara="1" wrap="square" lIns="68575" tIns="34275" rIns="68575" bIns="34275" anchor="t" anchorCtr="0">
            <a:noAutofit/>
          </a:bodyPr>
          <a:lstStyle/>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Software arduino IDE</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Aplikasi blynk</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NodeMCU ESP8266</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Project board</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Library yang dibutuhkan</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LED</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Resistor 220 ohm</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Kabel mikro usb</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Kabel jumper</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endParaRPr lang="en-ID" sz="18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en-ID" sz="18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ALAT DAN BAHAN</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2391678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a:pPr>
            <a:r>
              <a:rPr lang="en-ID" sz="1600">
                <a:solidFill>
                  <a:schemeClr val="lt1"/>
                </a:solidFill>
                <a:latin typeface="Montserrat Medium"/>
                <a:ea typeface="Montserrat Medium"/>
                <a:cs typeface="Montserrat Medium"/>
                <a:sym typeface="Montserrat Medium"/>
              </a:rPr>
              <a:t>Silahkan download Software IDE Arduino di https://www.arduino.cc/en/Main/Software . Kemudian pilih Windows Installer paling atas (jika menggunakan windows) atau pilih sesuai OS yang digunakan dan akan tampil pilihan Download. </a:t>
            </a:r>
          </a:p>
          <a:p>
            <a:pPr marL="88900" marR="0" lvl="0" algn="just" rtl="0">
              <a:lnSpc>
                <a:spcPct val="150000"/>
              </a:lnSpc>
              <a:spcBef>
                <a:spcPts val="0"/>
              </a:spcBef>
              <a:spcAft>
                <a:spcPts val="0"/>
              </a:spcAft>
              <a:buClr>
                <a:schemeClr val="lt1"/>
              </a:buClr>
              <a:buSzPts val="1400"/>
            </a:pP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(INSTALL ARDUINO IDE)</a:t>
            </a:r>
            <a:endParaRPr sz="2400" b="1">
              <a:solidFill>
                <a:srgbClr val="0C0C0C"/>
              </a:solidFill>
              <a:latin typeface="Arial"/>
              <a:ea typeface="Arial"/>
              <a:cs typeface="Arial"/>
              <a:sym typeface="Arial"/>
            </a:endParaRPr>
          </a:p>
        </p:txBody>
      </p:sp>
      <p:pic>
        <p:nvPicPr>
          <p:cNvPr id="5" name="Picture 4">
            <a:extLst>
              <a:ext uri="{FF2B5EF4-FFF2-40B4-BE49-F238E27FC236}">
                <a16:creationId xmlns:a16="http://schemas.microsoft.com/office/drawing/2014/main" id="{8F13FD77-5567-4F9A-A402-801675E0B88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9018" y="2349677"/>
            <a:ext cx="4445963" cy="2610942"/>
          </a:xfrm>
          <a:prstGeom prst="rect">
            <a:avLst/>
          </a:prstGeom>
          <a:noFill/>
          <a:ln>
            <a:noFill/>
          </a:ln>
        </p:spPr>
      </p:pic>
    </p:spTree>
    <p:extLst>
      <p:ext uri="{BB962C8B-B14F-4D97-AF65-F5344CB8AC3E}">
        <p14:creationId xmlns:p14="http://schemas.microsoft.com/office/powerpoint/2010/main" val="3283668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700">
                <a:solidFill>
                  <a:schemeClr val="lt1"/>
                </a:solidFill>
                <a:latin typeface="Montserrat Medium"/>
                <a:ea typeface="Montserrat Medium"/>
                <a:cs typeface="Montserrat Medium"/>
                <a:sym typeface="Montserrat Medium"/>
              </a:rPr>
              <a:t>Silahkan klik Just Download atau Contribute dan Download untuk donasi.</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(INSTALL ARDUINO IDE)</a:t>
            </a:r>
            <a:endParaRPr sz="2400" b="1">
              <a:solidFill>
                <a:srgbClr val="0C0C0C"/>
              </a:solidFill>
              <a:latin typeface="Arial"/>
              <a:ea typeface="Arial"/>
              <a:cs typeface="Arial"/>
              <a:sym typeface="Arial"/>
            </a:endParaRPr>
          </a:p>
        </p:txBody>
      </p:sp>
      <p:pic>
        <p:nvPicPr>
          <p:cNvPr id="6" name="Picture 5">
            <a:extLst>
              <a:ext uri="{FF2B5EF4-FFF2-40B4-BE49-F238E27FC236}">
                <a16:creationId xmlns:a16="http://schemas.microsoft.com/office/drawing/2014/main" id="{0BC3EFE7-B698-443E-908C-1734827B00D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7164" y="1318870"/>
            <a:ext cx="4909672" cy="3474110"/>
          </a:xfrm>
          <a:prstGeom prst="rect">
            <a:avLst/>
          </a:prstGeom>
          <a:noFill/>
          <a:ln>
            <a:noFill/>
          </a:ln>
        </p:spPr>
      </p:pic>
    </p:spTree>
    <p:extLst>
      <p:ext uri="{BB962C8B-B14F-4D97-AF65-F5344CB8AC3E}">
        <p14:creationId xmlns:p14="http://schemas.microsoft.com/office/powerpoint/2010/main" val="2642735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2"/>
            </a:pPr>
            <a:r>
              <a:rPr lang="en-ID" sz="1600">
                <a:solidFill>
                  <a:schemeClr val="lt1"/>
                </a:solidFill>
                <a:latin typeface="Montserrat Medium"/>
                <a:ea typeface="Montserrat Medium"/>
                <a:cs typeface="Montserrat Medium"/>
                <a:sym typeface="Montserrat Medium"/>
              </a:rPr>
              <a:t>Setelah selesai download silahkan buka dengan klik kiri dua kali atau klik kanan open kemudian akan muncul License Agreement atau Persetujuan Instalasi, klik tombol I Agree untuk memulai install software Arduino IDE.</a:t>
            </a: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(INSTALL ARDUINO IDE)</a:t>
            </a:r>
            <a:endParaRPr sz="2400" b="1">
              <a:solidFill>
                <a:srgbClr val="0C0C0C"/>
              </a:solidFill>
              <a:latin typeface="Arial"/>
              <a:ea typeface="Arial"/>
              <a:cs typeface="Arial"/>
              <a:sym typeface="Arial"/>
            </a:endParaRPr>
          </a:p>
        </p:txBody>
      </p:sp>
      <p:pic>
        <p:nvPicPr>
          <p:cNvPr id="6" name="Picture 5">
            <a:extLst>
              <a:ext uri="{FF2B5EF4-FFF2-40B4-BE49-F238E27FC236}">
                <a16:creationId xmlns:a16="http://schemas.microsoft.com/office/drawing/2014/main" id="{61777419-0A05-4763-BD12-1E0BA67B0E7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9031" y="2036114"/>
            <a:ext cx="4182269" cy="2924505"/>
          </a:xfrm>
          <a:prstGeom prst="rect">
            <a:avLst/>
          </a:prstGeom>
          <a:noFill/>
          <a:ln>
            <a:noFill/>
          </a:ln>
        </p:spPr>
      </p:pic>
    </p:spTree>
    <p:extLst>
      <p:ext uri="{BB962C8B-B14F-4D97-AF65-F5344CB8AC3E}">
        <p14:creationId xmlns:p14="http://schemas.microsoft.com/office/powerpoint/2010/main" val="807016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3"/>
            </a:pPr>
            <a:r>
              <a:rPr lang="en-ID" sz="1600">
                <a:solidFill>
                  <a:schemeClr val="lt1"/>
                </a:solidFill>
                <a:latin typeface="Montserrat Medium"/>
                <a:ea typeface="Montserrat Medium"/>
                <a:cs typeface="Montserrat Medium"/>
                <a:sym typeface="Montserrat Medium"/>
              </a:rPr>
              <a:t>Untuk Installation Option pilih semua option dan klik tombol Next.</a:t>
            </a: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(INSTALL ARDUINO IDE)</a:t>
            </a:r>
            <a:endParaRPr sz="2400" b="1">
              <a:solidFill>
                <a:srgbClr val="0C0C0C"/>
              </a:solidFill>
              <a:latin typeface="Arial"/>
              <a:ea typeface="Arial"/>
              <a:cs typeface="Arial"/>
              <a:sym typeface="Arial"/>
            </a:endParaRPr>
          </a:p>
        </p:txBody>
      </p:sp>
      <p:pic>
        <p:nvPicPr>
          <p:cNvPr id="7" name="Picture 6">
            <a:extLst>
              <a:ext uri="{FF2B5EF4-FFF2-40B4-BE49-F238E27FC236}">
                <a16:creationId xmlns:a16="http://schemas.microsoft.com/office/drawing/2014/main" id="{30D62DBC-D4E9-4E91-975C-EB1D1889431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2653" y="1395475"/>
            <a:ext cx="4778693" cy="3303905"/>
          </a:xfrm>
          <a:prstGeom prst="rect">
            <a:avLst/>
          </a:prstGeom>
          <a:noFill/>
          <a:ln>
            <a:noFill/>
          </a:ln>
        </p:spPr>
      </p:pic>
    </p:spTree>
    <p:extLst>
      <p:ext uri="{BB962C8B-B14F-4D97-AF65-F5344CB8AC3E}">
        <p14:creationId xmlns:p14="http://schemas.microsoft.com/office/powerpoint/2010/main" val="2883480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4"/>
            </a:pPr>
            <a:r>
              <a:rPr lang="en-ID" sz="1600">
                <a:solidFill>
                  <a:schemeClr val="lt1"/>
                </a:solidFill>
                <a:latin typeface="Montserrat Medium"/>
                <a:ea typeface="Montserrat Medium"/>
                <a:cs typeface="Montserrat Medium"/>
                <a:sym typeface="Montserrat Medium"/>
              </a:rPr>
              <a:t>Installation Folder atau Pilihan Folder untuk memilih folder tempat menyimpan program arduino dan klik tombol install untuk memulai proses instalasi software, lalu install.</a:t>
            </a: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(INSTALL ARDUINO IDE)</a:t>
            </a:r>
            <a:endParaRPr sz="2400" b="1">
              <a:solidFill>
                <a:srgbClr val="0C0C0C"/>
              </a:solidFill>
              <a:latin typeface="Arial"/>
              <a:ea typeface="Arial"/>
              <a:cs typeface="Arial"/>
              <a:sym typeface="Arial"/>
            </a:endParaRPr>
          </a:p>
        </p:txBody>
      </p:sp>
      <p:pic>
        <p:nvPicPr>
          <p:cNvPr id="6" name="Picture 5">
            <a:extLst>
              <a:ext uri="{FF2B5EF4-FFF2-40B4-BE49-F238E27FC236}">
                <a16:creationId xmlns:a16="http://schemas.microsoft.com/office/drawing/2014/main" id="{CFEDB3FD-EBEF-4911-9604-005D785AB1A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0480" y="2067242"/>
            <a:ext cx="4003040" cy="2761678"/>
          </a:xfrm>
          <a:prstGeom prst="rect">
            <a:avLst/>
          </a:prstGeom>
          <a:noFill/>
          <a:ln>
            <a:noFill/>
          </a:ln>
        </p:spPr>
      </p:pic>
    </p:spTree>
    <p:extLst>
      <p:ext uri="{BB962C8B-B14F-4D97-AF65-F5344CB8AC3E}">
        <p14:creationId xmlns:p14="http://schemas.microsoft.com/office/powerpoint/2010/main" val="1668279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342900" lvl="0" indent="-342900" algn="just">
              <a:lnSpc>
                <a:spcPct val="150000"/>
              </a:lnSpc>
              <a:spcAft>
                <a:spcPts val="800"/>
              </a:spcAft>
              <a:buClr>
                <a:schemeClr val="bg1"/>
              </a:buClr>
              <a:buFont typeface="+mj-lt"/>
              <a:buAutoNum type="arabicPeriod" startAt="5"/>
            </a:pPr>
            <a:r>
              <a:rPr lang="en-ID" sz="18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Saat proses instalasi sedang berlangsung akan muncul pilihan untuk install driver, pilih tombol instal, proses ini untuk mengenali dan melakukan komunikasi dengan board arduino melalui port USB.</a:t>
            </a:r>
            <a:endParaRPr lang="en-ID"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(INSTALL ARDUINO IDE)</a:t>
            </a:r>
            <a:endParaRPr sz="2400" b="1">
              <a:solidFill>
                <a:srgbClr val="0C0C0C"/>
              </a:solidFill>
              <a:latin typeface="Arial"/>
              <a:ea typeface="Arial"/>
              <a:cs typeface="Arial"/>
              <a:sym typeface="Arial"/>
            </a:endParaRPr>
          </a:p>
        </p:txBody>
      </p:sp>
      <p:pic>
        <p:nvPicPr>
          <p:cNvPr id="7" name="Picture 6">
            <a:extLst>
              <a:ext uri="{FF2B5EF4-FFF2-40B4-BE49-F238E27FC236}">
                <a16:creationId xmlns:a16="http://schemas.microsoft.com/office/drawing/2014/main" id="{71F54140-DBAD-44B8-8069-98E75CBFC7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98899" y="2245995"/>
            <a:ext cx="6346201" cy="2567685"/>
          </a:xfrm>
          <a:prstGeom prst="rect">
            <a:avLst/>
          </a:prstGeom>
          <a:noFill/>
          <a:ln>
            <a:noFill/>
          </a:ln>
        </p:spPr>
      </p:pic>
    </p:spTree>
    <p:extLst>
      <p:ext uri="{BB962C8B-B14F-4D97-AF65-F5344CB8AC3E}">
        <p14:creationId xmlns:p14="http://schemas.microsoft.com/office/powerpoint/2010/main" val="844171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342900" lvl="0" indent="-342900" algn="just">
              <a:lnSpc>
                <a:spcPct val="150000"/>
              </a:lnSpc>
              <a:spcAft>
                <a:spcPts val="800"/>
              </a:spcAft>
              <a:buClr>
                <a:schemeClr val="bg1"/>
              </a:buClr>
              <a:buFont typeface="+mj-lt"/>
              <a:buAutoNum type="arabicPeriod" startAt="5"/>
            </a:pPr>
            <a:r>
              <a:rPr lang="en-ID" sz="18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Saat proses instalasi sedang berlangsung akan muncul pilihan untuk install driver, pilih tombol instal, proses ini untuk mengenali dan melakukan komunikasi dengan board arduino melalui port USB dan tunggu sampai instalasi selesai.</a:t>
            </a:r>
            <a:endParaRPr lang="en-ID"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(INSTALL ARDUINO IDE)</a:t>
            </a:r>
            <a:endParaRPr sz="2400" b="1">
              <a:solidFill>
                <a:srgbClr val="0C0C0C"/>
              </a:solidFill>
              <a:latin typeface="Arial"/>
              <a:ea typeface="Arial"/>
              <a:cs typeface="Arial"/>
              <a:sym typeface="Arial"/>
            </a:endParaRPr>
          </a:p>
        </p:txBody>
      </p:sp>
      <p:pic>
        <p:nvPicPr>
          <p:cNvPr id="7" name="Picture 6">
            <a:extLst>
              <a:ext uri="{FF2B5EF4-FFF2-40B4-BE49-F238E27FC236}">
                <a16:creationId xmlns:a16="http://schemas.microsoft.com/office/drawing/2014/main" id="{71F54140-DBAD-44B8-8069-98E75CBFC7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98899" y="2245995"/>
            <a:ext cx="6346201" cy="2567685"/>
          </a:xfrm>
          <a:prstGeom prst="rect">
            <a:avLst/>
          </a:prstGeom>
          <a:noFill/>
          <a:ln>
            <a:noFill/>
          </a:ln>
        </p:spPr>
      </p:pic>
    </p:spTree>
    <p:extLst>
      <p:ext uri="{BB962C8B-B14F-4D97-AF65-F5344CB8AC3E}">
        <p14:creationId xmlns:p14="http://schemas.microsoft.com/office/powerpoint/2010/main" val="1362500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342900" lvl="0" indent="-342900" algn="just">
              <a:lnSpc>
                <a:spcPct val="150000"/>
              </a:lnSpc>
              <a:spcAft>
                <a:spcPts val="800"/>
              </a:spcAft>
              <a:buClr>
                <a:schemeClr val="bg1"/>
              </a:buClr>
              <a:buFont typeface="+mj-lt"/>
              <a:buAutoNum type="arabicPeriod" startAt="6"/>
            </a:pPr>
            <a:r>
              <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Kemudian buka aplikasi Arduino IDE yang telah terinstal, </a:t>
            </a:r>
            <a:r>
              <a:rPr lang="fi-FI" sz="1800">
                <a:solidFill>
                  <a:schemeClr val="bg1"/>
                </a:solidFill>
                <a:latin typeface="Calibri" panose="020F0502020204030204" pitchFamily="34" charset="0"/>
                <a:ea typeface="Calibri" panose="020F0502020204030204" pitchFamily="34" charset="0"/>
                <a:cs typeface="Times New Roman" panose="02020603050405020304" pitchFamily="18" charset="0"/>
              </a:rPr>
              <a:t>b</a:t>
            </a:r>
            <a:r>
              <a:rPr lang="fi-FI"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erikut tampilan awal arduino IDE.</a:t>
            </a:r>
            <a:endParaRPr lang="en-ID"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(INSTALL ARDUINO IDE)</a:t>
            </a:r>
            <a:endParaRPr sz="2400" b="1">
              <a:solidFill>
                <a:srgbClr val="0C0C0C"/>
              </a:solidFill>
              <a:latin typeface="Arial"/>
              <a:ea typeface="Arial"/>
              <a:cs typeface="Arial"/>
              <a:sym typeface="Arial"/>
            </a:endParaRPr>
          </a:p>
        </p:txBody>
      </p:sp>
      <p:pic>
        <p:nvPicPr>
          <p:cNvPr id="6" name="Picture 5">
            <a:extLst>
              <a:ext uri="{FF2B5EF4-FFF2-40B4-BE49-F238E27FC236}">
                <a16:creationId xmlns:a16="http://schemas.microsoft.com/office/drawing/2014/main" id="{1853095E-5547-44F4-B828-8AB118845B3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7701" y="1737995"/>
            <a:ext cx="5288598" cy="3283585"/>
          </a:xfrm>
          <a:prstGeom prst="rect">
            <a:avLst/>
          </a:prstGeom>
          <a:noFill/>
          <a:ln>
            <a:noFill/>
          </a:ln>
        </p:spPr>
      </p:pic>
    </p:spTree>
    <p:extLst>
      <p:ext uri="{BB962C8B-B14F-4D97-AF65-F5344CB8AC3E}">
        <p14:creationId xmlns:p14="http://schemas.microsoft.com/office/powerpoint/2010/main" val="439361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a:pPr>
            <a:r>
              <a:rPr lang="en-ID">
                <a:solidFill>
                  <a:schemeClr val="lt1"/>
                </a:solidFill>
                <a:latin typeface="Montserrat Medium"/>
                <a:ea typeface="Montserrat Medium"/>
                <a:cs typeface="Montserrat Medium"/>
                <a:sym typeface="Montserrat Medium"/>
              </a:rPr>
              <a:t>Download dan install aplikasi melalui “</a:t>
            </a:r>
            <a:r>
              <a:rPr lang="en-ID">
                <a:solidFill>
                  <a:srgbClr val="FF0000"/>
                </a:solidFill>
                <a:latin typeface="Montserrat Medium"/>
                <a:ea typeface="Montserrat Medium"/>
                <a:cs typeface="Montserrat Medium"/>
                <a:sym typeface="Montserrat Medium"/>
              </a:rPr>
              <a:t>PlayStore</a:t>
            </a:r>
            <a:r>
              <a:rPr lang="en-ID">
                <a:solidFill>
                  <a:schemeClr val="lt1"/>
                </a:solidFill>
                <a:latin typeface="Montserrat Medium"/>
                <a:ea typeface="Montserrat Medium"/>
                <a:cs typeface="Montserrat Medium"/>
                <a:sym typeface="Montserrat Medium"/>
              </a:rPr>
              <a:t>“ atau “</a:t>
            </a:r>
            <a:r>
              <a:rPr lang="en-ID">
                <a:solidFill>
                  <a:srgbClr val="FF0000"/>
                </a:solidFill>
                <a:latin typeface="Montserrat Medium"/>
                <a:ea typeface="Montserrat Medium"/>
                <a:cs typeface="Montserrat Medium"/>
                <a:sym typeface="Montserrat Medium"/>
              </a:rPr>
              <a:t>AppStore</a:t>
            </a:r>
            <a:r>
              <a:rPr lang="en-ID">
                <a:solidFill>
                  <a:schemeClr val="lt1"/>
                </a:solidFill>
                <a:latin typeface="Montserrat Medium"/>
                <a:ea typeface="Montserrat Medium"/>
                <a:cs typeface="Montserrat Medium"/>
                <a:sym typeface="Montserrat Medium"/>
              </a:rPr>
              <a:t>”.</a:t>
            </a:r>
          </a:p>
          <a:p>
            <a:pPr marL="431800" marR="0" lvl="0" indent="-342900" algn="just" rtl="0">
              <a:lnSpc>
                <a:spcPct val="150000"/>
              </a:lnSpc>
              <a:spcBef>
                <a:spcPts val="0"/>
              </a:spcBef>
              <a:spcAft>
                <a:spcPts val="0"/>
              </a:spcAft>
              <a:buClr>
                <a:schemeClr val="lt1"/>
              </a:buClr>
              <a:buSzPts val="1400"/>
              <a:buFont typeface="+mj-lt"/>
              <a:buAutoNum type="arabicPeriod"/>
            </a:pPr>
            <a:r>
              <a:rPr lang="en-ID">
                <a:solidFill>
                  <a:schemeClr val="lt1"/>
                </a:solidFill>
                <a:latin typeface="Montserrat Medium"/>
                <a:ea typeface="Montserrat Medium"/>
                <a:cs typeface="Montserrat Medium"/>
                <a:sym typeface="Montserrat Medium"/>
              </a:rPr>
              <a:t>Buka aplikasi, dan silahkan sign up new account atau login menggunakan “Facebook“.</a:t>
            </a:r>
          </a:p>
          <a:p>
            <a:pPr marL="431800" marR="0" lvl="0" indent="-342900" algn="just" rtl="0">
              <a:lnSpc>
                <a:spcPct val="150000"/>
              </a:lnSpc>
              <a:spcBef>
                <a:spcPts val="0"/>
              </a:spcBef>
              <a:spcAft>
                <a:spcPts val="0"/>
              </a:spcAft>
              <a:buClr>
                <a:schemeClr val="lt1"/>
              </a:buClr>
              <a:buSzPts val="1400"/>
              <a:buFont typeface="+mj-lt"/>
              <a:buAutoNum type="arabicPeriod"/>
            </a:pPr>
            <a:r>
              <a:rPr lang="en-ID">
                <a:solidFill>
                  <a:schemeClr val="lt1"/>
                </a:solidFill>
                <a:latin typeface="Montserrat Medium"/>
                <a:ea typeface="Montserrat Medium"/>
                <a:cs typeface="Montserrat Medium"/>
                <a:sym typeface="Montserrat Medium"/>
              </a:rPr>
              <a:t>Lalu buat new project.</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(INSTALL APLIKASI BLYNK)</a:t>
            </a:r>
            <a:endParaRPr sz="2400" b="1">
              <a:solidFill>
                <a:srgbClr val="0C0C0C"/>
              </a:solidFill>
              <a:latin typeface="Arial"/>
              <a:ea typeface="Arial"/>
              <a:cs typeface="Arial"/>
              <a:sym typeface="Arial"/>
            </a:endParaRPr>
          </a:p>
        </p:txBody>
      </p:sp>
      <p:pic>
        <p:nvPicPr>
          <p:cNvPr id="5" name="Picture 4">
            <a:extLst>
              <a:ext uri="{FF2B5EF4-FFF2-40B4-BE49-F238E27FC236}">
                <a16:creationId xmlns:a16="http://schemas.microsoft.com/office/drawing/2014/main" id="{72F973A0-E08E-415E-B9D9-A262DF555C9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4260" y="1882139"/>
            <a:ext cx="1821180" cy="3078480"/>
          </a:xfrm>
          <a:prstGeom prst="rect">
            <a:avLst/>
          </a:prstGeom>
          <a:noFill/>
          <a:ln>
            <a:solidFill>
              <a:schemeClr val="bg1"/>
            </a:solidFill>
          </a:ln>
        </p:spPr>
      </p:pic>
    </p:spTree>
    <p:extLst>
      <p:ext uri="{BB962C8B-B14F-4D97-AF65-F5344CB8AC3E}">
        <p14:creationId xmlns:p14="http://schemas.microsoft.com/office/powerpoint/2010/main" val="1837222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918656"/>
            <a:ext cx="8286133" cy="3744784"/>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2000">
                <a:solidFill>
                  <a:schemeClr val="lt1"/>
                </a:solidFill>
                <a:latin typeface="Montserrat Medium"/>
                <a:ea typeface="Montserrat Medium"/>
                <a:cs typeface="Montserrat Medium"/>
                <a:sym typeface="Montserrat Medium"/>
              </a:rPr>
              <a:t>Smart home system atau sistem rumah pintar secara sederhana dapat diartikan sebagai bangunan rumah yang dilengkapi teknologi canggih, sehingga seluruh perangkat dan sistem tersebut </a:t>
            </a:r>
            <a:r>
              <a:rPr lang="en-ID" sz="2000">
                <a:solidFill>
                  <a:srgbClr val="FF0000"/>
                </a:solidFill>
                <a:latin typeface="Montserrat Medium"/>
                <a:ea typeface="Montserrat Medium"/>
                <a:cs typeface="Montserrat Medium"/>
                <a:sym typeface="Montserrat Medium"/>
              </a:rPr>
              <a:t>dapat saling terhubung</a:t>
            </a:r>
            <a:r>
              <a:rPr lang="en-ID" sz="2000">
                <a:solidFill>
                  <a:schemeClr val="lt1"/>
                </a:solidFill>
                <a:latin typeface="Montserrat Medium"/>
                <a:ea typeface="Montserrat Medium"/>
                <a:cs typeface="Montserrat Medium"/>
                <a:sym typeface="Montserrat Medium"/>
              </a:rPr>
              <a:t>. Artinya, </a:t>
            </a:r>
            <a:r>
              <a:rPr lang="en-ID" sz="2000">
                <a:solidFill>
                  <a:srgbClr val="FF0000"/>
                </a:solidFill>
                <a:latin typeface="Montserrat Medium"/>
                <a:ea typeface="Montserrat Medium"/>
                <a:cs typeface="Montserrat Medium"/>
                <a:sym typeface="Montserrat Medium"/>
              </a:rPr>
              <a:t>pemilik rumah dapat mengendalikan perangkat (perlengkapan maupun peralatan) di dalam rumah secara remote atau jarak jauh.</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APA ITU SMART HOME???</a:t>
            </a:r>
            <a:endParaRPr sz="2400" b="1">
              <a:solidFill>
                <a:srgbClr val="0C0C0C"/>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4"/>
            </a:pPr>
            <a:r>
              <a:rPr lang="en-ID">
                <a:solidFill>
                  <a:schemeClr val="lt1"/>
                </a:solidFill>
                <a:latin typeface="Montserrat Medium"/>
                <a:ea typeface="Montserrat Medium"/>
                <a:cs typeface="Montserrat Medium"/>
                <a:sym typeface="Montserrat Medium"/>
              </a:rPr>
              <a:t>Tulis nama projectnya bebas, disini contoh nama projectnya “indoLED”. Untuk bagian device pilih ESP8266. Untuk tema bebas, bisa Dark (gelap)/Light (terang), kemudian pilih Create.</a:t>
            </a:r>
          </a:p>
          <a:p>
            <a:pPr marL="431800" marR="0" lvl="0" indent="-342900" algn="just" rtl="0">
              <a:lnSpc>
                <a:spcPct val="150000"/>
              </a:lnSpc>
              <a:spcBef>
                <a:spcPts val="0"/>
              </a:spcBef>
              <a:spcAft>
                <a:spcPts val="0"/>
              </a:spcAft>
              <a:buClr>
                <a:schemeClr val="lt1"/>
              </a:buClr>
              <a:buSzPts val="1400"/>
              <a:buFont typeface="+mj-lt"/>
              <a:buAutoNum type="arabicPeriod" startAt="4"/>
            </a:pPr>
            <a:endParaRPr lang="en-ID" sz="12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(SETTING BLYNK)</a:t>
            </a:r>
            <a:endParaRPr sz="2400" b="1">
              <a:solidFill>
                <a:srgbClr val="0C0C0C"/>
              </a:solidFill>
              <a:latin typeface="Arial"/>
              <a:ea typeface="Arial"/>
              <a:cs typeface="Arial"/>
              <a:sym typeface="Arial"/>
            </a:endParaRPr>
          </a:p>
        </p:txBody>
      </p:sp>
      <p:pic>
        <p:nvPicPr>
          <p:cNvPr id="7" name="Picture 6">
            <a:extLst>
              <a:ext uri="{FF2B5EF4-FFF2-40B4-BE49-F238E27FC236}">
                <a16:creationId xmlns:a16="http://schemas.microsoft.com/office/drawing/2014/main" id="{64115182-58D6-4AA9-AF22-92AB0939B41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93510" y="1585747"/>
            <a:ext cx="1956980" cy="3374872"/>
          </a:xfrm>
          <a:prstGeom prst="rect">
            <a:avLst/>
          </a:prstGeom>
          <a:noFill/>
          <a:ln>
            <a:solidFill>
              <a:schemeClr val="bg1"/>
            </a:solidFill>
          </a:ln>
        </p:spPr>
      </p:pic>
    </p:spTree>
    <p:extLst>
      <p:ext uri="{BB962C8B-B14F-4D97-AF65-F5344CB8AC3E}">
        <p14:creationId xmlns:p14="http://schemas.microsoft.com/office/powerpoint/2010/main" val="3179979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5"/>
            </a:pPr>
            <a:r>
              <a:rPr lang="en-ID">
                <a:solidFill>
                  <a:schemeClr val="lt1"/>
                </a:solidFill>
                <a:latin typeface="Montserrat Medium"/>
                <a:ea typeface="Montserrat Medium"/>
                <a:cs typeface="Montserrat Medium"/>
                <a:sym typeface="Montserrat Medium"/>
              </a:rPr>
              <a:t>Cek e-mail dan copy code tokennya dan pastekan pada code program Arduino, selanjutnya Pilih ikon (+) pada kanan atas.</a:t>
            </a:r>
          </a:p>
          <a:p>
            <a:pPr marL="431800" marR="0" lvl="0" indent="-342900" algn="just" rtl="0">
              <a:lnSpc>
                <a:spcPct val="150000"/>
              </a:lnSpc>
              <a:spcBef>
                <a:spcPts val="0"/>
              </a:spcBef>
              <a:spcAft>
                <a:spcPts val="0"/>
              </a:spcAft>
              <a:buClr>
                <a:schemeClr val="lt1"/>
              </a:buClr>
              <a:buSzPts val="1400"/>
              <a:buFont typeface="+mj-lt"/>
              <a:buAutoNum type="arabicPeriod" startAt="5"/>
            </a:pPr>
            <a:r>
              <a:rPr lang="en-ID">
                <a:solidFill>
                  <a:schemeClr val="lt1"/>
                </a:solidFill>
                <a:latin typeface="Montserrat Medium"/>
                <a:ea typeface="Montserrat Medium"/>
                <a:cs typeface="Montserrat Medium"/>
                <a:sym typeface="Montserrat Medium"/>
              </a:rPr>
              <a:t>Tambahkan Button, dan klik buttonnya untuk menyetting pinnya. Untuk lebih jelasnya lihat disamping ini :</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(SETTING BLYNK)</a:t>
            </a:r>
            <a:endParaRPr sz="2400" b="1">
              <a:solidFill>
                <a:srgbClr val="0C0C0C"/>
              </a:solidFill>
              <a:latin typeface="Arial"/>
              <a:ea typeface="Arial"/>
              <a:cs typeface="Arial"/>
              <a:sym typeface="Arial"/>
            </a:endParaRPr>
          </a:p>
        </p:txBody>
      </p:sp>
      <p:pic>
        <p:nvPicPr>
          <p:cNvPr id="8" name="Picture 7">
            <a:extLst>
              <a:ext uri="{FF2B5EF4-FFF2-40B4-BE49-F238E27FC236}">
                <a16:creationId xmlns:a16="http://schemas.microsoft.com/office/drawing/2014/main" id="{96B35DAB-9194-461E-A8B6-CAF6E853BEC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3317" y="1829435"/>
            <a:ext cx="1777365" cy="3192145"/>
          </a:xfrm>
          <a:prstGeom prst="rect">
            <a:avLst/>
          </a:prstGeom>
          <a:noFill/>
          <a:ln>
            <a:solidFill>
              <a:schemeClr val="bg1"/>
            </a:solidFill>
          </a:ln>
        </p:spPr>
      </p:pic>
    </p:spTree>
    <p:extLst>
      <p:ext uri="{BB962C8B-B14F-4D97-AF65-F5344CB8AC3E}">
        <p14:creationId xmlns:p14="http://schemas.microsoft.com/office/powerpoint/2010/main" val="1664561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7"/>
            </a:pPr>
            <a:r>
              <a:rPr lang="en-ID">
                <a:solidFill>
                  <a:schemeClr val="lt1"/>
                </a:solidFill>
                <a:latin typeface="Montserrat Medium"/>
                <a:ea typeface="Montserrat Medium"/>
                <a:cs typeface="Montserrat Medium"/>
                <a:sym typeface="Montserrat Medium"/>
              </a:rPr>
              <a:t>Beri nama button dengan LED kemudian setting outputnya GP5. Mode SWITCH, lebih jelasnya lihat di bawah ini :</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(SETTING BLYNK)</a:t>
            </a:r>
            <a:endParaRPr sz="2400" b="1">
              <a:solidFill>
                <a:srgbClr val="0C0C0C"/>
              </a:solidFill>
              <a:latin typeface="Arial"/>
              <a:ea typeface="Arial"/>
              <a:cs typeface="Arial"/>
              <a:sym typeface="Arial"/>
            </a:endParaRPr>
          </a:p>
        </p:txBody>
      </p:sp>
      <p:pic>
        <p:nvPicPr>
          <p:cNvPr id="6" name="Picture 5">
            <a:extLst>
              <a:ext uri="{FF2B5EF4-FFF2-40B4-BE49-F238E27FC236}">
                <a16:creationId xmlns:a16="http://schemas.microsoft.com/office/drawing/2014/main" id="{A7637211-DAB0-442A-91CD-99931CE79D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77590" y="1567179"/>
            <a:ext cx="1988820" cy="3393440"/>
          </a:xfrm>
          <a:prstGeom prst="rect">
            <a:avLst/>
          </a:prstGeom>
          <a:noFill/>
          <a:ln>
            <a:solidFill>
              <a:schemeClr val="bg1"/>
            </a:solidFill>
          </a:ln>
        </p:spPr>
      </p:pic>
    </p:spTree>
    <p:extLst>
      <p:ext uri="{BB962C8B-B14F-4D97-AF65-F5344CB8AC3E}">
        <p14:creationId xmlns:p14="http://schemas.microsoft.com/office/powerpoint/2010/main" val="1670062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8"/>
            </a:pPr>
            <a:r>
              <a:rPr lang="en-ID">
                <a:solidFill>
                  <a:schemeClr val="lt1"/>
                </a:solidFill>
                <a:latin typeface="Montserrat Medium"/>
                <a:ea typeface="Montserrat Medium"/>
                <a:cs typeface="Montserrat Medium"/>
                <a:sym typeface="Montserrat Medium"/>
              </a:rPr>
              <a:t>Selanjutnya rangkai komponennya sesuai gambar berikut :</a:t>
            </a:r>
          </a:p>
          <a:p>
            <a:pPr marL="88900" marR="0" lvl="0" algn="just" rtl="0">
              <a:lnSpc>
                <a:spcPct val="150000"/>
              </a:lnSpc>
              <a:spcBef>
                <a:spcPts val="0"/>
              </a:spcBef>
              <a:spcAft>
                <a:spcPts val="0"/>
              </a:spcAft>
              <a:buClr>
                <a:schemeClr val="lt1"/>
              </a:buClr>
              <a:buSzPts val="1400"/>
            </a:pPr>
            <a:r>
              <a:rPr lang="en-ID">
                <a:solidFill>
                  <a:schemeClr val="lt1"/>
                </a:solidFill>
                <a:latin typeface="Montserrat Medium"/>
                <a:ea typeface="Montserrat Medium"/>
                <a:cs typeface="Montserrat Medium"/>
                <a:sym typeface="Montserrat Medium"/>
              </a:rPr>
              <a:t>        </a:t>
            </a:r>
          </a:p>
          <a:p>
            <a:pPr marL="88900" marR="0" lvl="0" algn="just" rtl="0">
              <a:lnSpc>
                <a:spcPct val="150000"/>
              </a:lnSpc>
              <a:spcBef>
                <a:spcPts val="0"/>
              </a:spcBef>
              <a:spcAft>
                <a:spcPts val="0"/>
              </a:spcAft>
              <a:buClr>
                <a:schemeClr val="lt1"/>
              </a:buClr>
              <a:buSzPts val="1400"/>
            </a:pPr>
            <a:endParaRPr lang="en-ID">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en-ID">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en-ID">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en-ID">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en-ID">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en-ID">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en-ID">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en-ID">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r>
              <a:rPr lang="en-ID">
                <a:solidFill>
                  <a:schemeClr val="lt1"/>
                </a:solidFill>
                <a:latin typeface="Montserrat Medium"/>
                <a:ea typeface="Montserrat Medium"/>
                <a:cs typeface="Montserrat Medium"/>
                <a:sym typeface="Montserrat Medium"/>
              </a:rPr>
              <a:t>Keterangan :</a:t>
            </a:r>
          </a:p>
          <a:p>
            <a:pPr marL="88900" marR="0" lvl="0" algn="just" rtl="0">
              <a:lnSpc>
                <a:spcPct val="150000"/>
              </a:lnSpc>
              <a:spcBef>
                <a:spcPts val="0"/>
              </a:spcBef>
              <a:spcAft>
                <a:spcPts val="0"/>
              </a:spcAft>
              <a:buClr>
                <a:schemeClr val="lt1"/>
              </a:buClr>
              <a:buSzPts val="1400"/>
            </a:pPr>
            <a:r>
              <a:rPr lang="en-ID">
                <a:solidFill>
                  <a:schemeClr val="lt1"/>
                </a:solidFill>
                <a:latin typeface="Montserrat Medium"/>
                <a:ea typeface="Montserrat Medium"/>
                <a:cs typeface="Montserrat Medium"/>
                <a:sym typeface="Montserrat Medium"/>
              </a:rPr>
              <a:t>        #  Kaki (+) LED dihubungkan dengan resistor 220 Ohm dan pin D1/GPIO5.</a:t>
            </a:r>
          </a:p>
          <a:p>
            <a:pPr marL="88900" marR="0" lvl="0" algn="just" rtl="0">
              <a:lnSpc>
                <a:spcPct val="150000"/>
              </a:lnSpc>
              <a:spcBef>
                <a:spcPts val="0"/>
              </a:spcBef>
              <a:spcAft>
                <a:spcPts val="0"/>
              </a:spcAft>
              <a:buClr>
                <a:schemeClr val="lt1"/>
              </a:buClr>
              <a:buSzPts val="1400"/>
            </a:pPr>
            <a:r>
              <a:rPr lang="en-ID">
                <a:solidFill>
                  <a:schemeClr val="lt1"/>
                </a:solidFill>
                <a:latin typeface="Montserrat Medium"/>
                <a:ea typeface="Montserrat Medium"/>
                <a:cs typeface="Montserrat Medium"/>
                <a:sym typeface="Montserrat Medium"/>
              </a:rPr>
              <a:t>        #  Kaki (-) dihubungkan ke GND.</a:t>
            </a:r>
          </a:p>
          <a:p>
            <a:pPr marL="88900" marR="0" lvl="0" algn="just" rtl="0">
              <a:lnSpc>
                <a:spcPct val="150000"/>
              </a:lnSpc>
              <a:spcBef>
                <a:spcPts val="0"/>
              </a:spcBef>
              <a:spcAft>
                <a:spcPts val="0"/>
              </a:spcAft>
              <a:buClr>
                <a:schemeClr val="lt1"/>
              </a:buClr>
              <a:buSzPts val="1400"/>
            </a:pPr>
            <a:endParaRPr lang="en-ID">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(WIRING)</a:t>
            </a:r>
            <a:endParaRPr sz="2400" b="1">
              <a:solidFill>
                <a:srgbClr val="0C0C0C"/>
              </a:solidFill>
              <a:latin typeface="Arial"/>
              <a:ea typeface="Arial"/>
              <a:cs typeface="Arial"/>
              <a:sym typeface="Arial"/>
            </a:endParaRPr>
          </a:p>
        </p:txBody>
      </p:sp>
      <p:pic>
        <p:nvPicPr>
          <p:cNvPr id="7" name="Picture 6">
            <a:extLst>
              <a:ext uri="{FF2B5EF4-FFF2-40B4-BE49-F238E27FC236}">
                <a16:creationId xmlns:a16="http://schemas.microsoft.com/office/drawing/2014/main" id="{AD31F98C-A019-4EC5-B13E-10294B75266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17179" y="1189889"/>
            <a:ext cx="3215006" cy="2933700"/>
          </a:xfrm>
          <a:prstGeom prst="rect">
            <a:avLst/>
          </a:prstGeom>
          <a:noFill/>
          <a:ln>
            <a:noFill/>
          </a:ln>
        </p:spPr>
      </p:pic>
    </p:spTree>
    <p:extLst>
      <p:ext uri="{BB962C8B-B14F-4D97-AF65-F5344CB8AC3E}">
        <p14:creationId xmlns:p14="http://schemas.microsoft.com/office/powerpoint/2010/main" val="2962312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lang="en-ID"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9"/>
            </a:pPr>
            <a:r>
              <a:rPr lang="en-ID" sz="1200">
                <a:solidFill>
                  <a:schemeClr val="lt1"/>
                </a:solidFill>
                <a:latin typeface="Montserrat Medium"/>
                <a:ea typeface="Montserrat Medium"/>
                <a:cs typeface="Montserrat Medium"/>
                <a:sym typeface="Montserrat Medium"/>
              </a:rPr>
              <a:t>Kemudian hubungkan NodeMCU dengan kabel micro USB ke laptop. Masuk ke menu Tools &gt; Board &gt; NodeMCU 1.0. Ceklis Portnya, misalkan COM6. Pastikan sketch program yang sudah dimasukkan code token blynk, nama wifi dan password dengan benar. Jika sudah upload programnya.</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(SKETCH)</a:t>
            </a:r>
            <a:endParaRPr sz="2400" b="1">
              <a:solidFill>
                <a:srgbClr val="0C0C0C"/>
              </a:solidFill>
              <a:latin typeface="Arial"/>
              <a:ea typeface="Arial"/>
              <a:cs typeface="Arial"/>
              <a:sym typeface="Arial"/>
            </a:endParaRPr>
          </a:p>
        </p:txBody>
      </p:sp>
      <p:sp>
        <p:nvSpPr>
          <p:cNvPr id="6" name="Text Box 2">
            <a:extLst>
              <a:ext uri="{FF2B5EF4-FFF2-40B4-BE49-F238E27FC236}">
                <a16:creationId xmlns:a16="http://schemas.microsoft.com/office/drawing/2014/main" id="{0644224A-085A-48B5-8018-8F07D770D1BF}"/>
              </a:ext>
            </a:extLst>
          </p:cNvPr>
          <p:cNvSpPr txBox="1">
            <a:spLocks noChangeArrowheads="1"/>
          </p:cNvSpPr>
          <p:nvPr/>
        </p:nvSpPr>
        <p:spPr bwMode="auto">
          <a:xfrm>
            <a:off x="2120212" y="1741243"/>
            <a:ext cx="4870450" cy="321937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pPr>
            <a:r>
              <a:rPr lang="en-ID" sz="900">
                <a:effectLst/>
                <a:latin typeface="Courier New" panose="02070309020205020404" pitchFamily="49" charset="0"/>
                <a:ea typeface="Times New Roman" panose="02020603050405020304" pitchFamily="18" charset="0"/>
                <a:cs typeface="Times New Roman" panose="02020603050405020304" pitchFamily="18" charset="0"/>
              </a:rPr>
              <a:t>#define BLYNK_PRINT Serial</a:t>
            </a:r>
            <a:endParaRPr lang="en-ID" sz="9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D" sz="900">
                <a:effectLst/>
                <a:latin typeface="Courier New" panose="02070309020205020404" pitchFamily="49" charset="0"/>
                <a:ea typeface="Times New Roman" panose="02020603050405020304" pitchFamily="18" charset="0"/>
                <a:cs typeface="Times New Roman" panose="02020603050405020304" pitchFamily="18" charset="0"/>
              </a:rPr>
              <a:t>#include &lt;ESP8266WiFi.h&gt;;</a:t>
            </a:r>
            <a:endParaRPr lang="en-ID" sz="9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D" sz="900">
                <a:effectLst/>
                <a:latin typeface="Courier New" panose="02070309020205020404" pitchFamily="49" charset="0"/>
                <a:ea typeface="Times New Roman" panose="02020603050405020304" pitchFamily="18" charset="0"/>
                <a:cs typeface="Times New Roman" panose="02020603050405020304" pitchFamily="18" charset="0"/>
              </a:rPr>
              <a:t>#include &lt;BlynkSimpleEsp8266.h&gt;;</a:t>
            </a:r>
            <a:endParaRPr lang="en-ID" sz="9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D" sz="900">
                <a:effectLst/>
                <a:latin typeface="Courier New" panose="02070309020205020404" pitchFamily="49" charset="0"/>
                <a:ea typeface="Times New Roman" panose="02020603050405020304" pitchFamily="18" charset="0"/>
                <a:cs typeface="Times New Roman" panose="02020603050405020304" pitchFamily="18" charset="0"/>
              </a:rPr>
              <a:t>char auth[] = "7e81fdshdhsjdhj993"; //token blynk via e-mail</a:t>
            </a:r>
            <a:r>
              <a:rPr lang="en-ID" sz="900">
                <a:effectLst/>
                <a:latin typeface="Consolas" panose="020B0609020204030204" pitchFamily="49" charset="0"/>
                <a:ea typeface="Times New Roman" panose="02020603050405020304" pitchFamily="18" charset="0"/>
                <a:cs typeface="Times New Roman" panose="02020603050405020304" pitchFamily="18" charset="0"/>
              </a:rPr>
              <a:t> </a:t>
            </a:r>
            <a:endParaRPr lang="en-ID" sz="9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D" sz="900">
                <a:effectLst/>
                <a:latin typeface="Courier New" panose="02070309020205020404" pitchFamily="49" charset="0"/>
                <a:ea typeface="Times New Roman" panose="02020603050405020304" pitchFamily="18" charset="0"/>
                <a:cs typeface="Times New Roman" panose="02020603050405020304" pitchFamily="18" charset="0"/>
              </a:rPr>
              <a:t>char ssid[] = "tulis nama wifi"; //nama wifi</a:t>
            </a:r>
            <a:endParaRPr lang="en-ID" sz="9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D" sz="900">
                <a:effectLst/>
                <a:latin typeface="Courier New" panose="02070309020205020404" pitchFamily="49" charset="0"/>
                <a:ea typeface="Times New Roman" panose="02020603050405020304" pitchFamily="18" charset="0"/>
                <a:cs typeface="Times New Roman" panose="02020603050405020304" pitchFamily="18" charset="0"/>
              </a:rPr>
              <a:t>char pass[] = "tulis passwordnya"; //password wifi</a:t>
            </a:r>
            <a:endParaRPr lang="en-ID" sz="9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D" sz="900">
                <a:effectLst/>
                <a:latin typeface="Courier New" panose="02070309020205020404" pitchFamily="49" charset="0"/>
                <a:ea typeface="Times New Roman" panose="02020603050405020304" pitchFamily="18" charset="0"/>
                <a:cs typeface="Times New Roman" panose="02020603050405020304" pitchFamily="18" charset="0"/>
              </a:rPr>
              <a:t>void setup(){</a:t>
            </a:r>
            <a:endParaRPr lang="en-ID" sz="9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D" sz="900">
                <a:effectLst/>
                <a:latin typeface="Courier New" panose="02070309020205020404" pitchFamily="49" charset="0"/>
                <a:ea typeface="Times New Roman" panose="02020603050405020304" pitchFamily="18" charset="0"/>
                <a:cs typeface="Times New Roman" panose="02020603050405020304" pitchFamily="18" charset="0"/>
              </a:rPr>
              <a:t>  Serial.begin(9600);</a:t>
            </a:r>
            <a:endParaRPr lang="en-ID" sz="9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D" sz="900">
                <a:effectLst/>
                <a:latin typeface="Courier New" panose="02070309020205020404" pitchFamily="49" charset="0"/>
                <a:ea typeface="Times New Roman" panose="02020603050405020304" pitchFamily="18" charset="0"/>
                <a:cs typeface="Times New Roman" panose="02020603050405020304" pitchFamily="18" charset="0"/>
              </a:rPr>
              <a:t>  Blynk.begin(auth, ssid, pass);</a:t>
            </a:r>
            <a:endParaRPr lang="en-ID" sz="9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D" sz="900">
                <a:effectLst/>
                <a:latin typeface="Courier New" panose="02070309020205020404" pitchFamily="49" charset="0"/>
                <a:ea typeface="Times New Roman" panose="02020603050405020304" pitchFamily="18" charset="0"/>
                <a:cs typeface="Times New Roman" panose="02020603050405020304" pitchFamily="18" charset="0"/>
              </a:rPr>
              <a:t>}</a:t>
            </a:r>
            <a:endParaRPr lang="en-ID" sz="9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D" sz="900">
                <a:effectLst/>
                <a:latin typeface="Courier New" panose="02070309020205020404" pitchFamily="49" charset="0"/>
                <a:ea typeface="Times New Roman" panose="02020603050405020304" pitchFamily="18" charset="0"/>
                <a:cs typeface="Times New Roman" panose="02020603050405020304" pitchFamily="18" charset="0"/>
              </a:rPr>
              <a:t>void loop(){</a:t>
            </a:r>
            <a:endParaRPr lang="en-ID" sz="9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D" sz="900">
                <a:effectLst/>
                <a:latin typeface="Courier New" panose="02070309020205020404" pitchFamily="49" charset="0"/>
                <a:ea typeface="Times New Roman" panose="02020603050405020304" pitchFamily="18" charset="0"/>
                <a:cs typeface="Times New Roman" panose="02020603050405020304" pitchFamily="18" charset="0"/>
              </a:rPr>
              <a:t>  Blynk.run();</a:t>
            </a:r>
            <a:endParaRPr lang="en-ID" sz="9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D" sz="900">
                <a:effectLst/>
                <a:latin typeface="Courier New" panose="02070309020205020404" pitchFamily="49" charset="0"/>
                <a:ea typeface="Times New Roman" panose="02020603050405020304" pitchFamily="18" charset="0"/>
                <a:cs typeface="Times New Roman" panose="02020603050405020304" pitchFamily="18" charset="0"/>
              </a:rPr>
              <a:t>}</a:t>
            </a:r>
            <a:endParaRPr lang="en-ID" sz="9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D" sz="900">
                <a:effectLst/>
                <a:latin typeface="Consolas" panose="020B0609020204030204" pitchFamily="49" charset="0"/>
                <a:ea typeface="Times New Roman" panose="02020603050405020304" pitchFamily="18" charset="0"/>
                <a:cs typeface="Times New Roman" panose="02020603050405020304" pitchFamily="18" charset="0"/>
              </a:rPr>
              <a:t> </a:t>
            </a:r>
            <a:endParaRPr lang="en-ID" sz="9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5328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lang="en-ID"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600">
                <a:solidFill>
                  <a:schemeClr val="lt1"/>
                </a:solidFill>
                <a:latin typeface="Montserrat Medium"/>
                <a:ea typeface="Montserrat Medium"/>
                <a:cs typeface="Montserrat Medium"/>
                <a:sym typeface="Montserrat Medium"/>
              </a:rPr>
              <a:t>Ada 3 indikator yang perlu diperhatikan pada sketch program tersebut :</a:t>
            </a:r>
          </a:p>
          <a:p>
            <a:pPr marL="260350" marR="0" lvl="0" indent="-171450" algn="just" rtl="0">
              <a:lnSpc>
                <a:spcPct val="150000"/>
              </a:lnSpc>
              <a:spcBef>
                <a:spcPts val="0"/>
              </a:spcBef>
              <a:spcAft>
                <a:spcPts val="0"/>
              </a:spcAft>
              <a:buClr>
                <a:schemeClr val="lt1"/>
              </a:buClr>
              <a:buSzPts val="1400"/>
              <a:buFont typeface="Wingdings" panose="05000000000000000000" pitchFamily="2" charset="2"/>
              <a:buChar char="ü"/>
            </a:pPr>
            <a:r>
              <a:rPr lang="en-ID" sz="1600">
                <a:solidFill>
                  <a:schemeClr val="lt1"/>
                </a:solidFill>
                <a:latin typeface="Montserrat Medium"/>
                <a:ea typeface="Montserrat Medium"/>
                <a:cs typeface="Montserrat Medium"/>
                <a:sym typeface="Montserrat Medium"/>
              </a:rPr>
              <a:t>char aut[], pada code ini harus mengisi token dari aplikasi blynk yang akan didapat setelah membuat project kemudian token ini akan dikirimkan melalui email.</a:t>
            </a:r>
          </a:p>
          <a:p>
            <a:pPr marL="260350" marR="0" lvl="0" indent="-171450" algn="just" rtl="0">
              <a:lnSpc>
                <a:spcPct val="150000"/>
              </a:lnSpc>
              <a:spcBef>
                <a:spcPts val="0"/>
              </a:spcBef>
              <a:spcAft>
                <a:spcPts val="0"/>
              </a:spcAft>
              <a:buClr>
                <a:schemeClr val="lt1"/>
              </a:buClr>
              <a:buSzPts val="1400"/>
              <a:buFont typeface="Wingdings" panose="05000000000000000000" pitchFamily="2" charset="2"/>
              <a:buChar char="ü"/>
            </a:pPr>
            <a:r>
              <a:rPr lang="en-ID" sz="1600">
                <a:solidFill>
                  <a:schemeClr val="lt1"/>
                </a:solidFill>
                <a:latin typeface="Montserrat Medium"/>
                <a:ea typeface="Montserrat Medium"/>
                <a:cs typeface="Montserrat Medium"/>
                <a:sym typeface="Montserrat Medium"/>
              </a:rPr>
              <a:t>char ssid[], pada code ini harus mengisi dengan nama wifi, bisa menggunakan tethering smartphone.</a:t>
            </a:r>
          </a:p>
          <a:p>
            <a:pPr marL="260350" marR="0" lvl="0" indent="-171450" algn="just" rtl="0">
              <a:lnSpc>
                <a:spcPct val="150000"/>
              </a:lnSpc>
              <a:spcBef>
                <a:spcPts val="0"/>
              </a:spcBef>
              <a:spcAft>
                <a:spcPts val="0"/>
              </a:spcAft>
              <a:buClr>
                <a:schemeClr val="lt1"/>
              </a:buClr>
              <a:buSzPts val="1400"/>
              <a:buFont typeface="Wingdings" panose="05000000000000000000" pitchFamily="2" charset="2"/>
              <a:buChar char="ü"/>
            </a:pPr>
            <a:r>
              <a:rPr lang="en-ID" sz="1600">
                <a:solidFill>
                  <a:schemeClr val="lt1"/>
                </a:solidFill>
                <a:latin typeface="Montserrat Medium"/>
                <a:ea typeface="Montserrat Medium"/>
                <a:cs typeface="Montserrat Medium"/>
                <a:sym typeface="Montserrat Medium"/>
              </a:rPr>
              <a:t>char pass[], isi dengan password wifi.</a:t>
            </a:r>
          </a:p>
          <a:p>
            <a:pPr marL="431800" marR="0" lvl="0" indent="-342900" algn="just" rtl="0">
              <a:lnSpc>
                <a:spcPct val="150000"/>
              </a:lnSpc>
              <a:spcBef>
                <a:spcPts val="0"/>
              </a:spcBef>
              <a:spcAft>
                <a:spcPts val="0"/>
              </a:spcAft>
              <a:buClr>
                <a:schemeClr val="lt1"/>
              </a:buClr>
              <a:buSzPts val="1400"/>
              <a:buFont typeface="+mj-lt"/>
              <a:buAutoNum type="arabicPeriod" startAt="10"/>
            </a:pPr>
            <a:r>
              <a:rPr lang="en-ID" sz="1600">
                <a:solidFill>
                  <a:schemeClr val="lt1"/>
                </a:solidFill>
                <a:latin typeface="Montserrat Medium"/>
                <a:ea typeface="Montserrat Medium"/>
                <a:cs typeface="Montserrat Medium"/>
                <a:sym typeface="Montserrat Medium"/>
              </a:rPr>
              <a:t>Terakhir pada aplikasi blynk klik icon play pada Aplikasi, letaknya kanan atas. Silahkan coba tekan tombol ON OFF pada Aplikasi. Hasilnya adalah led akan menyala dan redup.</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(FINISH)</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3919543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8B5C-1AFB-4982-AF86-1FF058447AC0}"/>
              </a:ext>
            </a:extLst>
          </p:cNvPr>
          <p:cNvSpPr>
            <a:spLocks noGrp="1"/>
          </p:cNvSpPr>
          <p:nvPr>
            <p:ph type="title"/>
          </p:nvPr>
        </p:nvSpPr>
        <p:spPr>
          <a:xfrm>
            <a:off x="628650" y="1443990"/>
            <a:ext cx="7886700" cy="2255520"/>
          </a:xfrm>
        </p:spPr>
        <p:txBody>
          <a:bodyPr/>
          <a:lstStyle/>
          <a:p>
            <a:pPr algn="ctr"/>
            <a:r>
              <a:rPr lang="en-US" sz="4800">
                <a:solidFill>
                  <a:schemeClr val="bg1"/>
                </a:solidFill>
              </a:rPr>
              <a:t>THANKS</a:t>
            </a:r>
            <a:br>
              <a:rPr lang="en-US" sz="4800">
                <a:solidFill>
                  <a:schemeClr val="bg1"/>
                </a:solidFill>
              </a:rPr>
            </a:br>
            <a:r>
              <a:rPr lang="en-US" sz="4800">
                <a:solidFill>
                  <a:schemeClr val="bg1"/>
                </a:solidFill>
              </a:rPr>
              <a:t>&amp;</a:t>
            </a:r>
            <a:br>
              <a:rPr lang="en-US" sz="4800">
                <a:solidFill>
                  <a:schemeClr val="bg1"/>
                </a:solidFill>
              </a:rPr>
            </a:br>
            <a:r>
              <a:rPr lang="en-US" sz="4800">
                <a:solidFill>
                  <a:schemeClr val="bg1"/>
                </a:solidFill>
              </a:rPr>
              <a:t>DISCUSSION TIME</a:t>
            </a:r>
            <a:endParaRPr lang="en-ID" sz="4800">
              <a:solidFill>
                <a:schemeClr val="bg1"/>
              </a:solidFill>
            </a:endParaRPr>
          </a:p>
        </p:txBody>
      </p:sp>
    </p:spTree>
    <p:extLst>
      <p:ext uri="{BB962C8B-B14F-4D97-AF65-F5344CB8AC3E}">
        <p14:creationId xmlns:p14="http://schemas.microsoft.com/office/powerpoint/2010/main" val="112722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C4CA88-AA44-4717-8050-A75CFB333142}"/>
              </a:ext>
            </a:extLst>
          </p:cNvPr>
          <p:cNvSpPr>
            <a:spLocks noGrp="1"/>
          </p:cNvSpPr>
          <p:nvPr>
            <p:ph type="body" idx="1"/>
          </p:nvPr>
        </p:nvSpPr>
        <p:spPr>
          <a:xfrm>
            <a:off x="628650" y="457200"/>
            <a:ext cx="7886700" cy="4175419"/>
          </a:xfrm>
        </p:spPr>
        <p:txBody>
          <a:bodyPr/>
          <a:lstStyle/>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lgn="ctr">
              <a:buClr>
                <a:schemeClr val="bg1"/>
              </a:buClr>
              <a:buSzPct val="110000"/>
              <a:buNone/>
            </a:pPr>
            <a:r>
              <a:rPr lang="en-US" sz="2800">
                <a:solidFill>
                  <a:schemeClr val="bg1">
                    <a:lumMod val="95000"/>
                  </a:schemeClr>
                </a:solidFill>
              </a:rPr>
              <a:t>Gambaran Konsep Smart Home</a:t>
            </a:r>
          </a:p>
        </p:txBody>
      </p:sp>
      <p:pic>
        <p:nvPicPr>
          <p:cNvPr id="5" name="Picture 4">
            <a:extLst>
              <a:ext uri="{FF2B5EF4-FFF2-40B4-BE49-F238E27FC236}">
                <a16:creationId xmlns:a16="http://schemas.microsoft.com/office/drawing/2014/main" id="{A7F7FB4F-FCB6-452F-A576-8F1E4F2DBFB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54642" y="807720"/>
            <a:ext cx="3434715" cy="3002280"/>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55541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918656"/>
            <a:ext cx="8286133" cy="3744784"/>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2000">
                <a:solidFill>
                  <a:schemeClr val="lt1"/>
                </a:solidFill>
                <a:latin typeface="Montserrat Medium"/>
                <a:ea typeface="Montserrat Medium"/>
                <a:cs typeface="Montserrat Medium"/>
                <a:sym typeface="Montserrat Medium"/>
              </a:rPr>
              <a:t>Ada beberapa percobaan yang akan dilakukan bertahap dengan mengusung tema smart home seperti </a:t>
            </a:r>
            <a:r>
              <a:rPr lang="en-ID" sz="2000">
                <a:solidFill>
                  <a:srgbClr val="FF0000"/>
                </a:solidFill>
                <a:latin typeface="Montserrat Medium"/>
                <a:ea typeface="Montserrat Medium"/>
                <a:cs typeface="Montserrat Medium"/>
                <a:sym typeface="Montserrat Medium"/>
              </a:rPr>
              <a:t>smart lamp, monitoring suhu ruangan, penyiram tanaman otomatis, smart doorbell, monitoring water level, smart trash bin dan sebagainya</a:t>
            </a:r>
            <a:r>
              <a:rPr lang="en-ID" sz="2000">
                <a:solidFill>
                  <a:schemeClr val="lt1"/>
                </a:solidFill>
                <a:latin typeface="Montserrat Medium"/>
                <a:ea typeface="Montserrat Medium"/>
                <a:cs typeface="Montserrat Medium"/>
                <a:sym typeface="Montserrat Medium"/>
              </a:rPr>
              <a:t>. Dan pada percobaan awal kali ini akan mencoba mengenalkan aplikasi blynk dengan mengontrol LED via blynk menggunakan jaringan internet.</a:t>
            </a:r>
            <a:endParaRPr lang="en-ID" sz="2000">
              <a:solidFill>
                <a:srgbClr val="FF0000"/>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IMPLEMENTASI SMART HOME</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267484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70894" cy="4084318"/>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800">
                <a:solidFill>
                  <a:schemeClr val="lt1"/>
                </a:solidFill>
                <a:latin typeface="Montserrat Medium"/>
                <a:ea typeface="Montserrat Medium"/>
                <a:cs typeface="Montserrat Medium"/>
                <a:sym typeface="Montserrat Medium"/>
              </a:rPr>
              <a:t>Blynk adalah platform untuk aplikasi OS Mobile (iOS dan Android) yang bertujuan untuk kendali module Arduino, Raspberry Pi, ESP8266, WEMOS D1, dan module sejenisnya melalui Internet. Aplikasi ini merupakan wadah kreatifitas untuk membuat </a:t>
            </a:r>
            <a:r>
              <a:rPr lang="en-ID" sz="1800">
                <a:solidFill>
                  <a:srgbClr val="FF0000"/>
                </a:solidFill>
                <a:latin typeface="Montserrat Medium"/>
                <a:ea typeface="Montserrat Medium"/>
                <a:cs typeface="Montserrat Medium"/>
                <a:sym typeface="Montserrat Medium"/>
              </a:rPr>
              <a:t>antarmuka grafis</a:t>
            </a:r>
            <a:r>
              <a:rPr lang="en-ID" sz="1800">
                <a:solidFill>
                  <a:schemeClr val="lt1"/>
                </a:solidFill>
                <a:latin typeface="Montserrat Medium"/>
                <a:ea typeface="Montserrat Medium"/>
                <a:cs typeface="Montserrat Medium"/>
                <a:sym typeface="Montserrat Medium"/>
              </a:rPr>
              <a:t> untuk proyek yang akan diimplementasikan hanya dengan </a:t>
            </a:r>
            <a:r>
              <a:rPr lang="en-ID" sz="1800">
                <a:solidFill>
                  <a:srgbClr val="FF0000"/>
                </a:solidFill>
                <a:latin typeface="Montserrat Medium"/>
                <a:ea typeface="Montserrat Medium"/>
                <a:cs typeface="Montserrat Medium"/>
                <a:sym typeface="Montserrat Medium"/>
              </a:rPr>
              <a:t>metode drag and drop widget</a:t>
            </a:r>
            <a:r>
              <a:rPr lang="en-ID" sz="1800">
                <a:solidFill>
                  <a:schemeClr val="lt1"/>
                </a:solidFill>
                <a:latin typeface="Montserrat Medium"/>
                <a:ea typeface="Montserrat Medium"/>
                <a:cs typeface="Montserrat Medium"/>
                <a:sym typeface="Montserrat Medium"/>
              </a:rPr>
              <a:t>. Dari platform aplikasi inilah </a:t>
            </a:r>
            <a:r>
              <a:rPr lang="en-ID" sz="1800">
                <a:solidFill>
                  <a:srgbClr val="FF0000"/>
                </a:solidFill>
                <a:latin typeface="Montserrat Medium"/>
                <a:ea typeface="Montserrat Medium"/>
                <a:cs typeface="Montserrat Medium"/>
                <a:sym typeface="Montserrat Medium"/>
              </a:rPr>
              <a:t>dapat mengontrol apapun dari jarak jauh, dimanapun dan kapanpun. </a:t>
            </a:r>
            <a:r>
              <a:rPr lang="en-ID" sz="1800">
                <a:solidFill>
                  <a:schemeClr val="lt1"/>
                </a:solidFill>
                <a:latin typeface="Montserrat Medium"/>
                <a:ea typeface="Montserrat Medium"/>
                <a:cs typeface="Montserrat Medium"/>
                <a:sym typeface="Montserrat Medium"/>
              </a:rPr>
              <a:t>Dengan catatan terhubung dengan internet dengan koneksi yang stabil dan inilah yang dinamakan dengan sistem Internet of Things (IOT). </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PENGENALAN APLIKASI BLYNK</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2212813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C4CA88-AA44-4717-8050-A75CFB333142}"/>
              </a:ext>
            </a:extLst>
          </p:cNvPr>
          <p:cNvSpPr>
            <a:spLocks noGrp="1"/>
          </p:cNvSpPr>
          <p:nvPr>
            <p:ph type="body" idx="1"/>
          </p:nvPr>
        </p:nvSpPr>
        <p:spPr>
          <a:xfrm>
            <a:off x="628650" y="457200"/>
            <a:ext cx="7886700" cy="4175419"/>
          </a:xfrm>
        </p:spPr>
        <p:txBody>
          <a:bodyPr/>
          <a:lstStyle/>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lgn="ctr">
              <a:buClr>
                <a:schemeClr val="bg1"/>
              </a:buClr>
              <a:buSzPct val="110000"/>
              <a:buNone/>
            </a:pPr>
            <a:r>
              <a:rPr lang="en-US" sz="2800">
                <a:solidFill>
                  <a:schemeClr val="bg1">
                    <a:lumMod val="95000"/>
                  </a:schemeClr>
                </a:solidFill>
              </a:rPr>
              <a:t>Logo Aplikasi Blynk</a:t>
            </a:r>
          </a:p>
        </p:txBody>
      </p:sp>
      <p:pic>
        <p:nvPicPr>
          <p:cNvPr id="4" name="Picture 3">
            <a:extLst>
              <a:ext uri="{FF2B5EF4-FFF2-40B4-BE49-F238E27FC236}">
                <a16:creationId xmlns:a16="http://schemas.microsoft.com/office/drawing/2014/main" id="{85B72628-51F2-4C77-97E5-DFD3BC37FD32}"/>
              </a:ext>
            </a:extLst>
          </p:cNvPr>
          <p:cNvPicPr/>
          <p:nvPr/>
        </p:nvPicPr>
        <p:blipFill rotWithShape="1">
          <a:blip r:embed="rId2" cstate="print">
            <a:extLst>
              <a:ext uri="{28A0092B-C50C-407E-A947-70E740481C1C}">
                <a14:useLocalDpi xmlns:a14="http://schemas.microsoft.com/office/drawing/2010/main" val="0"/>
              </a:ext>
            </a:extLst>
          </a:blip>
          <a:srcRect l="28457" t="13214" r="27681" b="12878"/>
          <a:stretch/>
        </p:blipFill>
        <p:spPr bwMode="auto">
          <a:xfrm>
            <a:off x="2945130" y="841057"/>
            <a:ext cx="3253740" cy="298418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18961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918656"/>
            <a:ext cx="8278513" cy="39069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800">
                <a:solidFill>
                  <a:schemeClr val="lt1"/>
                </a:solidFill>
                <a:latin typeface="Montserrat Medium"/>
                <a:ea typeface="Montserrat Medium"/>
                <a:cs typeface="Montserrat Medium"/>
                <a:sym typeface="Montserrat Medium"/>
              </a:rPr>
              <a:t>Mikrokontroler yang dipakai adalah NodeMCU ESP8266 yang merupakan </a:t>
            </a:r>
            <a:r>
              <a:rPr lang="en-ID" sz="1800">
                <a:solidFill>
                  <a:srgbClr val="FF0000"/>
                </a:solidFill>
                <a:latin typeface="Montserrat Medium"/>
                <a:ea typeface="Montserrat Medium"/>
                <a:cs typeface="Montserrat Medium"/>
                <a:sym typeface="Montserrat Medium"/>
              </a:rPr>
              <a:t>kombinasi antara mikrokontroler dengan modul wifi dalam satu rangkaian. </a:t>
            </a:r>
            <a:r>
              <a:rPr lang="en-ID" sz="1800">
                <a:solidFill>
                  <a:schemeClr val="lt1"/>
                </a:solidFill>
                <a:latin typeface="Montserrat Medium"/>
                <a:ea typeface="Montserrat Medium"/>
                <a:cs typeface="Montserrat Medium"/>
                <a:sym typeface="Montserrat Medium"/>
              </a:rPr>
              <a:t>Modul NodeMCU ESP8266 merupakan platform yang sangat murah tetapi benar-benar efektif untuk digunakan berkomunikasi atau kontrol melalui internet baik digunakan secara standalone (berdiri sendiri) maupun dengan menggunakan mikrokontroler tambahan dalam hal ini Arduino sebagai pengendalinya.</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MIKROKONTROLER NODEMCU ESP8266</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1866099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C4CA88-AA44-4717-8050-A75CFB333142}"/>
              </a:ext>
            </a:extLst>
          </p:cNvPr>
          <p:cNvSpPr>
            <a:spLocks noGrp="1"/>
          </p:cNvSpPr>
          <p:nvPr>
            <p:ph type="body" idx="1"/>
          </p:nvPr>
        </p:nvSpPr>
        <p:spPr>
          <a:xfrm>
            <a:off x="628650" y="457200"/>
            <a:ext cx="7886700" cy="4175419"/>
          </a:xfrm>
        </p:spPr>
        <p:txBody>
          <a:bodyPr/>
          <a:lstStyle/>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lgn="ctr">
              <a:buClr>
                <a:schemeClr val="bg1"/>
              </a:buClr>
              <a:buSzPct val="110000"/>
              <a:buNone/>
            </a:pPr>
            <a:r>
              <a:rPr lang="en-US" sz="2800">
                <a:solidFill>
                  <a:schemeClr val="bg1">
                    <a:lumMod val="95000"/>
                  </a:schemeClr>
                </a:solidFill>
              </a:rPr>
              <a:t>Bentuk NodeMCU ESP8266</a:t>
            </a:r>
          </a:p>
        </p:txBody>
      </p:sp>
      <p:pic>
        <p:nvPicPr>
          <p:cNvPr id="5" name="Picture 4">
            <a:extLst>
              <a:ext uri="{FF2B5EF4-FFF2-40B4-BE49-F238E27FC236}">
                <a16:creationId xmlns:a16="http://schemas.microsoft.com/office/drawing/2014/main" id="{3CD75448-0269-4439-AD2A-B5AE34E51250}"/>
              </a:ext>
            </a:extLst>
          </p:cNvPr>
          <p:cNvPicPr>
            <a:picLocks noChangeAspect="1"/>
          </p:cNvPicPr>
          <p:nvPr/>
        </p:nvPicPr>
        <p:blipFill rotWithShape="1">
          <a:blip r:embed="rId2"/>
          <a:srcRect t="25162" b="24513"/>
          <a:stretch/>
        </p:blipFill>
        <p:spPr>
          <a:xfrm>
            <a:off x="2270445" y="1211580"/>
            <a:ext cx="4603109" cy="2316480"/>
          </a:xfrm>
          <a:prstGeom prst="rect">
            <a:avLst/>
          </a:prstGeom>
        </p:spPr>
      </p:pic>
    </p:spTree>
    <p:extLst>
      <p:ext uri="{BB962C8B-B14F-4D97-AF65-F5344CB8AC3E}">
        <p14:creationId xmlns:p14="http://schemas.microsoft.com/office/powerpoint/2010/main" val="2269573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71180" y="2190319"/>
            <a:ext cx="852898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a:solidFill>
                  <a:schemeClr val="lt1"/>
                </a:solidFill>
                <a:latin typeface="Arial"/>
                <a:ea typeface="Arial"/>
                <a:cs typeface="Arial"/>
                <a:sym typeface="Arial"/>
              </a:rPr>
              <a:t>LANGKAH PERCOBAAN </a:t>
            </a:r>
            <a:r>
              <a:rPr lang="en-US" sz="2400">
                <a:solidFill>
                  <a:schemeClr val="lt1"/>
                </a:solidFill>
              </a:rPr>
              <a:t>KONTROL LED VIA BLYNK</a:t>
            </a:r>
            <a:r>
              <a:rPr lang="en-US" sz="2400">
                <a:solidFill>
                  <a:schemeClr val="lt1"/>
                </a:solidFill>
                <a:latin typeface="Arial"/>
                <a:ea typeface="Arial"/>
                <a:cs typeface="Arial"/>
                <a:sym typeface="Arial"/>
              </a:rPr>
              <a:t>  </a:t>
            </a:r>
          </a:p>
        </p:txBody>
      </p:sp>
      <p:cxnSp>
        <p:nvCxnSpPr>
          <p:cNvPr id="147" name="Google Shape;147;p28"/>
          <p:cNvCxnSpPr/>
          <p:nvPr/>
        </p:nvCxnSpPr>
        <p:spPr>
          <a:xfrm>
            <a:off x="457200" y="2628900"/>
            <a:ext cx="8686800" cy="0"/>
          </a:xfrm>
          <a:prstGeom prst="straightConnector1">
            <a:avLst/>
          </a:prstGeom>
          <a:noFill/>
          <a:ln w="9525" cap="flat" cmpd="sng">
            <a:solidFill>
              <a:srgbClr val="FFFF00"/>
            </a:solidFill>
            <a:prstDash val="solid"/>
            <a:miter lim="800000"/>
            <a:headEnd type="none" w="sm" len="sm"/>
            <a:tailEnd type="none" w="sm" len="sm"/>
          </a:ln>
        </p:spPr>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1088</TotalTime>
  <Words>2674</Words>
  <Application>Microsoft Office PowerPoint</Application>
  <PresentationFormat>On-screen Show (16:9)</PresentationFormat>
  <Paragraphs>292</Paragraphs>
  <Slides>26</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Courier New</vt:lpstr>
      <vt:lpstr>Arial</vt:lpstr>
      <vt:lpstr>Montserrat Medium</vt:lpstr>
      <vt:lpstr>Wingdings</vt:lpstr>
      <vt:lpstr>Calibri</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&amp; DISCUSSION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CyberProLog</dc:creator>
  <cp:lastModifiedBy>CyberProLog</cp:lastModifiedBy>
  <cp:revision>19</cp:revision>
  <dcterms:modified xsi:type="dcterms:W3CDTF">2021-04-25T03:46:10Z</dcterms:modified>
</cp:coreProperties>
</file>