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3"/>
  </p:notesMasterIdLst>
  <p:sldIdLst>
    <p:sldId id="256" r:id="rId2"/>
    <p:sldId id="257" r:id="rId3"/>
    <p:sldId id="292" r:id="rId4"/>
    <p:sldId id="293" r:id="rId5"/>
    <p:sldId id="294" r:id="rId6"/>
    <p:sldId id="265" r:id="rId7"/>
    <p:sldId id="274" r:id="rId8"/>
    <p:sldId id="295" r:id="rId9"/>
    <p:sldId id="264" r:id="rId10"/>
    <p:sldId id="275" r:id="rId11"/>
    <p:sldId id="258" r:id="rId12"/>
    <p:sldId id="268" r:id="rId13"/>
    <p:sldId id="277" r:id="rId14"/>
    <p:sldId id="296" r:id="rId15"/>
    <p:sldId id="297" r:id="rId16"/>
    <p:sldId id="298" r:id="rId17"/>
    <p:sldId id="299" r:id="rId18"/>
    <p:sldId id="300" r:id="rId19"/>
    <p:sldId id="301" r:id="rId20"/>
    <p:sldId id="302" r:id="rId21"/>
    <p:sldId id="273"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Cambria Math" panose="02040503050406030204" pitchFamily="18" charset="0"/>
      <p:regular r:id="rId28"/>
    </p:embeddedFont>
    <p:embeddedFont>
      <p:font typeface="Montserrat Medium"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89b2c8912_0_2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b89b2c8912_0_2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13</a:t>
            </a:fld>
            <a:endParaRPr/>
          </a:p>
        </p:txBody>
      </p:sp>
    </p:spTree>
    <p:extLst>
      <p:ext uri="{BB962C8B-B14F-4D97-AF65-F5344CB8AC3E}">
        <p14:creationId xmlns:p14="http://schemas.microsoft.com/office/powerpoint/2010/main" val="4084064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14</a:t>
            </a:fld>
            <a:endParaRPr/>
          </a:p>
        </p:txBody>
      </p:sp>
    </p:spTree>
    <p:extLst>
      <p:ext uri="{BB962C8B-B14F-4D97-AF65-F5344CB8AC3E}">
        <p14:creationId xmlns:p14="http://schemas.microsoft.com/office/powerpoint/2010/main" val="357850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15</a:t>
            </a:fld>
            <a:endParaRPr/>
          </a:p>
        </p:txBody>
      </p:sp>
    </p:spTree>
    <p:extLst>
      <p:ext uri="{BB962C8B-B14F-4D97-AF65-F5344CB8AC3E}">
        <p14:creationId xmlns:p14="http://schemas.microsoft.com/office/powerpoint/2010/main" val="36612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16</a:t>
            </a:fld>
            <a:endParaRPr/>
          </a:p>
        </p:txBody>
      </p:sp>
    </p:spTree>
    <p:extLst>
      <p:ext uri="{BB962C8B-B14F-4D97-AF65-F5344CB8AC3E}">
        <p14:creationId xmlns:p14="http://schemas.microsoft.com/office/powerpoint/2010/main" val="3745280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17</a:t>
            </a:fld>
            <a:endParaRPr/>
          </a:p>
        </p:txBody>
      </p:sp>
    </p:spTree>
    <p:extLst>
      <p:ext uri="{BB962C8B-B14F-4D97-AF65-F5344CB8AC3E}">
        <p14:creationId xmlns:p14="http://schemas.microsoft.com/office/powerpoint/2010/main" val="201939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18</a:t>
            </a:fld>
            <a:endParaRPr/>
          </a:p>
        </p:txBody>
      </p:sp>
    </p:spTree>
    <p:extLst>
      <p:ext uri="{BB962C8B-B14F-4D97-AF65-F5344CB8AC3E}">
        <p14:creationId xmlns:p14="http://schemas.microsoft.com/office/powerpoint/2010/main" val="75180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19</a:t>
            </a:fld>
            <a:endParaRPr/>
          </a:p>
        </p:txBody>
      </p:sp>
    </p:spTree>
    <p:extLst>
      <p:ext uri="{BB962C8B-B14F-4D97-AF65-F5344CB8AC3E}">
        <p14:creationId xmlns:p14="http://schemas.microsoft.com/office/powerpoint/2010/main" val="3760192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20</a:t>
            </a:fld>
            <a:endParaRPr/>
          </a:p>
        </p:txBody>
      </p:sp>
    </p:spTree>
    <p:extLst>
      <p:ext uri="{BB962C8B-B14F-4D97-AF65-F5344CB8AC3E}">
        <p14:creationId xmlns:p14="http://schemas.microsoft.com/office/powerpoint/2010/main" val="3052709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3</a:t>
            </a:fld>
            <a:endParaRPr/>
          </a:p>
        </p:txBody>
      </p:sp>
    </p:spTree>
    <p:extLst>
      <p:ext uri="{BB962C8B-B14F-4D97-AF65-F5344CB8AC3E}">
        <p14:creationId xmlns:p14="http://schemas.microsoft.com/office/powerpoint/2010/main" val="1630858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4</a:t>
            </a:fld>
            <a:endParaRPr/>
          </a:p>
        </p:txBody>
      </p:sp>
    </p:spTree>
    <p:extLst>
      <p:ext uri="{BB962C8B-B14F-4D97-AF65-F5344CB8AC3E}">
        <p14:creationId xmlns:p14="http://schemas.microsoft.com/office/powerpoint/2010/main" val="1241251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5</a:t>
            </a:fld>
            <a:endParaRPr/>
          </a:p>
        </p:txBody>
      </p:sp>
    </p:spTree>
    <p:extLst>
      <p:ext uri="{BB962C8B-B14F-4D97-AF65-F5344CB8AC3E}">
        <p14:creationId xmlns:p14="http://schemas.microsoft.com/office/powerpoint/2010/main" val="289709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7</a:t>
            </a:fld>
            <a:endParaRPr/>
          </a:p>
        </p:txBody>
      </p:sp>
    </p:spTree>
    <p:extLst>
      <p:ext uri="{BB962C8B-B14F-4D97-AF65-F5344CB8AC3E}">
        <p14:creationId xmlns:p14="http://schemas.microsoft.com/office/powerpoint/2010/main" val="1011387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9</a:t>
            </a:fld>
            <a:endParaRPr/>
          </a:p>
        </p:txBody>
      </p:sp>
    </p:spTree>
    <p:extLst>
      <p:ext uri="{BB962C8B-B14F-4D97-AF65-F5344CB8AC3E}">
        <p14:creationId xmlns:p14="http://schemas.microsoft.com/office/powerpoint/2010/main" val="823386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12</a:t>
            </a:fld>
            <a:endParaRPr/>
          </a:p>
        </p:txBody>
      </p:sp>
    </p:spTree>
    <p:extLst>
      <p:ext uri="{BB962C8B-B14F-4D97-AF65-F5344CB8AC3E}">
        <p14:creationId xmlns:p14="http://schemas.microsoft.com/office/powerpoint/2010/main" val="747285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3" name="Google Shape;53;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0" marR="0" lvl="1" indent="0" algn="l" rtl="0">
              <a:spcBef>
                <a:spcPts val="0"/>
              </a:spcBef>
              <a:buNone/>
              <a:defRPr sz="1400" b="0" i="0" u="none" strike="noStrike" cap="none">
                <a:solidFill>
                  <a:schemeClr val="dk1"/>
                </a:solidFill>
                <a:latin typeface="Calibri"/>
                <a:ea typeface="Calibri"/>
                <a:cs typeface="Calibri"/>
                <a:sym typeface="Calibri"/>
              </a:defRPr>
            </a:lvl2pPr>
            <a:lvl3pPr marL="0" marR="0" lvl="2" indent="0" algn="l" rtl="0">
              <a:spcBef>
                <a:spcPts val="0"/>
              </a:spcBef>
              <a:buNone/>
              <a:defRPr sz="1400" b="0" i="0" u="none" strike="noStrike" cap="none">
                <a:solidFill>
                  <a:schemeClr val="dk1"/>
                </a:solidFill>
                <a:latin typeface="Calibri"/>
                <a:ea typeface="Calibri"/>
                <a:cs typeface="Calibri"/>
                <a:sym typeface="Calibri"/>
              </a:defRPr>
            </a:lvl3pPr>
            <a:lvl4pPr marL="0" marR="0" lvl="3" indent="0" algn="l" rtl="0">
              <a:spcBef>
                <a:spcPts val="0"/>
              </a:spcBef>
              <a:buNone/>
              <a:defRPr sz="1400" b="0" i="0" u="none" strike="noStrike" cap="none">
                <a:solidFill>
                  <a:schemeClr val="dk1"/>
                </a:solidFill>
                <a:latin typeface="Calibri"/>
                <a:ea typeface="Calibri"/>
                <a:cs typeface="Calibri"/>
                <a:sym typeface="Calibri"/>
              </a:defRPr>
            </a:lvl4pPr>
            <a:lvl5pPr marL="0" marR="0" lvl="4" indent="0" algn="l" rtl="0">
              <a:spcBef>
                <a:spcPts val="0"/>
              </a:spcBef>
              <a:buNone/>
              <a:defRPr sz="1400" b="0" i="0" u="none" strike="noStrike" cap="none">
                <a:solidFill>
                  <a:schemeClr val="dk1"/>
                </a:solidFill>
                <a:latin typeface="Calibri"/>
                <a:ea typeface="Calibri"/>
                <a:cs typeface="Calibri"/>
                <a:sym typeface="Calibri"/>
              </a:defRPr>
            </a:lvl5pPr>
            <a:lvl6pPr marL="0" marR="0" lvl="5" indent="0" algn="l" rtl="0">
              <a:spcBef>
                <a:spcPts val="0"/>
              </a:spcBef>
              <a:buNone/>
              <a:defRPr sz="1400" b="0" i="0" u="none" strike="noStrike" cap="none">
                <a:solidFill>
                  <a:schemeClr val="dk1"/>
                </a:solidFill>
                <a:latin typeface="Calibri"/>
                <a:ea typeface="Calibri"/>
                <a:cs typeface="Calibri"/>
                <a:sym typeface="Calibri"/>
              </a:defRPr>
            </a:lvl6pPr>
            <a:lvl7pPr marL="0" marR="0" lvl="6" indent="0" algn="l" rtl="0">
              <a:spcBef>
                <a:spcPts val="0"/>
              </a:spcBef>
              <a:buNone/>
              <a:defRPr sz="1400" b="0" i="0" u="none" strike="noStrike" cap="none">
                <a:solidFill>
                  <a:schemeClr val="dk1"/>
                </a:solidFill>
                <a:latin typeface="Calibri"/>
                <a:ea typeface="Calibri"/>
                <a:cs typeface="Calibri"/>
                <a:sym typeface="Calibri"/>
              </a:defRPr>
            </a:lvl7pPr>
            <a:lvl8pPr marL="0" marR="0" lvl="7" indent="0" algn="l" rtl="0">
              <a:spcBef>
                <a:spcPts val="0"/>
              </a:spcBef>
              <a:buNone/>
              <a:defRPr sz="1400" b="0" i="0" u="none" strike="noStrike" cap="none">
                <a:solidFill>
                  <a:schemeClr val="dk1"/>
                </a:solidFill>
                <a:latin typeface="Calibri"/>
                <a:ea typeface="Calibri"/>
                <a:cs typeface="Calibri"/>
                <a:sym typeface="Calibri"/>
              </a:defRPr>
            </a:lvl8pPr>
            <a:lvl9pPr marL="0" marR="0" lvl="8" indent="0" algn="l" rtl="0">
              <a:spcBef>
                <a:spcPts val="0"/>
              </a:spcBef>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4" name="Google Shape;114;p2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5" name="Google Shape;115;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6" name="Google Shape;116;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7" name="Google Shape;117;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8"/>
        <p:cNvGrpSpPr/>
        <p:nvPr/>
      </p:nvGrpSpPr>
      <p:grpSpPr>
        <a:xfrm>
          <a:off x="0" y="0"/>
          <a:ext cx="0" cy="0"/>
          <a:chOff x="0" y="0"/>
          <a:chExt cx="0" cy="0"/>
        </a:xfrm>
      </p:grpSpPr>
      <p:sp>
        <p:nvSpPr>
          <p:cNvPr id="119" name="Google Shape;119;p2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20" name="Google Shape;120;p2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1" name="Google Shape;121;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2" name="Google Shape;122;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3" name="Google Shape;123;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9" name="Google Shape;59;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3" name="Google Shape;63;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4" name="Google Shape;64;p16"/>
          <p:cNvSpPr txBox="1">
            <a:spLocks noGrp="1"/>
          </p:cNvSpPr>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5" name="Google Shape;65;p16"/>
          <p:cNvSpPr txBox="1">
            <a:spLocks noGrp="1"/>
          </p:cNvSpPr>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6" name="Google Shape;66;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7"/>
        <p:cNvGrpSpPr/>
        <p:nvPr/>
      </p:nvGrpSpPr>
      <p:grpSpPr>
        <a:xfrm>
          <a:off x="0" y="0"/>
          <a:ext cx="0" cy="0"/>
          <a:chOff x="0" y="0"/>
          <a:chExt cx="0" cy="0"/>
        </a:xfrm>
      </p:grpSpPr>
      <p:sp>
        <p:nvSpPr>
          <p:cNvPr id="68" name="Google Shape;6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9" name="Google Shape;6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4" name="Google Shape;74;p18"/>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75" name="Google Shape;75;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7" name="Google Shape;87;p20"/>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8" name="Google Shape;88;p20"/>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9" name="Google Shape;89;p20"/>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90" name="Google Shape;90;p20"/>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1" name="Google Shape;91;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2" name="Google Shape;92;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3" name="Google Shape;93;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6" name="Google Shape;96;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7" name="Google Shape;97;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0" name="Google Shape;100;p2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01" name="Google Shape;101;p22"/>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2" name="Google Shape;102;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3" name="Google Shape;103;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4" name="Google Shape;104;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7" name="Google Shape;107;p23"/>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8" name="Google Shape;108;p23"/>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9" name="Google Shape;109;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0" name="Google Shape;110;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1" name="Google Shape;111;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342900" marR="0" lvl="0" indent="-342900" algn="just" rtl="0">
              <a:spcBef>
                <a:spcPts val="0"/>
              </a:spcBef>
              <a:spcAft>
                <a:spcPts val="0"/>
              </a:spcAft>
              <a:buClr>
                <a:schemeClr val="bg1"/>
              </a:buClr>
              <a:buFont typeface="Wingdings" panose="05000000000000000000" pitchFamily="2" charset="2"/>
              <a:buChar char="Ø"/>
            </a:pPr>
            <a:r>
              <a:rPr lang="en-US" sz="2000">
                <a:solidFill>
                  <a:schemeClr val="lt1"/>
                </a:solidFill>
                <a:latin typeface="Arial"/>
                <a:ea typeface="Arial"/>
                <a:cs typeface="Arial"/>
                <a:sym typeface="Arial"/>
              </a:rPr>
              <a:t>Peserta </a:t>
            </a:r>
            <a:r>
              <a:rPr lang="sv-SE" sz="2000">
                <a:solidFill>
                  <a:schemeClr val="lt1"/>
                </a:solidFill>
                <a:latin typeface="Arial"/>
                <a:ea typeface="Arial"/>
                <a:cs typeface="Arial"/>
                <a:sym typeface="Arial"/>
              </a:rPr>
              <a:t>dapat memahami pengertian dari sensor dan kegunaannya.</a:t>
            </a:r>
          </a:p>
          <a:p>
            <a:pPr marL="342900" marR="0" lvl="0" indent="-342900" algn="just" rtl="0">
              <a:spcBef>
                <a:spcPts val="0"/>
              </a:spcBef>
              <a:spcAft>
                <a:spcPts val="0"/>
              </a:spcAft>
              <a:buClr>
                <a:schemeClr val="bg1"/>
              </a:buClr>
              <a:buFont typeface="Wingdings" panose="05000000000000000000" pitchFamily="2" charset="2"/>
              <a:buChar char="Ø"/>
            </a:pPr>
            <a:r>
              <a:rPr lang="en-US" sz="2000">
                <a:solidFill>
                  <a:schemeClr val="lt1"/>
                </a:solidFill>
                <a:latin typeface="Arial"/>
                <a:ea typeface="Arial"/>
                <a:cs typeface="Arial"/>
                <a:sym typeface="Arial"/>
              </a:rPr>
              <a:t>Peserta </a:t>
            </a:r>
            <a:r>
              <a:rPr lang="de-DE" sz="2000">
                <a:solidFill>
                  <a:schemeClr val="lt1"/>
                </a:solidFill>
                <a:latin typeface="Arial"/>
                <a:ea typeface="Arial"/>
                <a:cs typeface="Arial"/>
                <a:sym typeface="Arial"/>
              </a:rPr>
              <a:t>dapat mengetahui perbedaan dari jenis-jenis sensor.</a:t>
            </a:r>
          </a:p>
          <a:p>
            <a:pPr marL="342900" marR="0" lvl="0" indent="-342900" algn="just" rtl="0">
              <a:spcBef>
                <a:spcPts val="0"/>
              </a:spcBef>
              <a:spcAft>
                <a:spcPts val="0"/>
              </a:spcAft>
              <a:buClr>
                <a:schemeClr val="bg1"/>
              </a:buClr>
              <a:buFont typeface="Wingdings" panose="05000000000000000000" pitchFamily="2" charset="2"/>
              <a:buChar char="Ø"/>
            </a:pPr>
            <a:r>
              <a:rPr lang="en-US" sz="2000">
                <a:solidFill>
                  <a:schemeClr val="lt1"/>
                </a:solidFill>
                <a:latin typeface="Arial"/>
                <a:ea typeface="Arial"/>
                <a:cs typeface="Arial"/>
                <a:sym typeface="Arial"/>
              </a:rPr>
              <a:t>Peserta dapat melakukan percobaan menggunakan sensor analog dan sensor digital.</a:t>
            </a:r>
          </a:p>
        </p:txBody>
      </p:sp>
      <p:sp>
        <p:nvSpPr>
          <p:cNvPr id="130" name="Google Shape;130;p26"/>
          <p:cNvSpPr txBox="1"/>
          <p:nvPr/>
        </p:nvSpPr>
        <p:spPr>
          <a:xfrm>
            <a:off x="4482550" y="120384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TUJUAN</a:t>
            </a:r>
            <a:endParaRPr sz="2000"/>
          </a:p>
        </p:txBody>
      </p:sp>
      <p:sp>
        <p:nvSpPr>
          <p:cNvPr id="131" name="Google Shape;131;p26"/>
          <p:cNvSpPr txBox="1"/>
          <p:nvPr/>
        </p:nvSpPr>
        <p:spPr>
          <a:xfrm>
            <a:off x="380744" y="2529347"/>
            <a:ext cx="3612135"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800">
                <a:solidFill>
                  <a:schemeClr val="lt1"/>
                </a:solidFill>
              </a:rPr>
              <a:t>SENSOR ANALOG DAN SENSOR DIGITAL</a:t>
            </a:r>
            <a:endParaRPr lang="en-ID" sz="1800">
              <a:solidFill>
                <a:schemeClr val="lt1"/>
              </a:solidFill>
            </a:endParaRPr>
          </a:p>
        </p:txBody>
      </p:sp>
      <p:sp>
        <p:nvSpPr>
          <p:cNvPr id="132" name="Google Shape;132;p26"/>
          <p:cNvSpPr txBox="1"/>
          <p:nvPr/>
        </p:nvSpPr>
        <p:spPr>
          <a:xfrm>
            <a:off x="380745" y="3575016"/>
            <a:ext cx="3499200" cy="42548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2000">
                <a:solidFill>
                  <a:schemeClr val="lt1"/>
                </a:solidFill>
              </a:rPr>
              <a:t>MODUL </a:t>
            </a:r>
            <a:r>
              <a:rPr lang="en-US" sz="2000">
                <a:solidFill>
                  <a:schemeClr val="lt1"/>
                </a:solidFill>
              </a:rPr>
              <a:t>3</a:t>
            </a:r>
            <a:endParaRPr sz="2000">
              <a:solidFill>
                <a:schemeClr val="lt1"/>
              </a:solidFill>
              <a:latin typeface="Arial"/>
              <a:ea typeface="Arial"/>
              <a:cs typeface="Arial"/>
              <a:sym typeface="Arial"/>
            </a:endParaRPr>
          </a:p>
        </p:txBody>
      </p:sp>
      <p:pic>
        <p:nvPicPr>
          <p:cNvPr id="133" name="Google Shape;133;p26"/>
          <p:cNvPicPr preferRelativeResize="0"/>
          <p:nvPr/>
        </p:nvPicPr>
        <p:blipFill rotWithShape="1">
          <a:blip r:embed="rId3">
            <a:alphaModFix/>
          </a:blip>
          <a:srcRect l="21345" t="21345" r="21351" b="21351"/>
          <a:stretch/>
        </p:blipFill>
        <p:spPr>
          <a:xfrm>
            <a:off x="292764" y="349861"/>
            <a:ext cx="1663775" cy="166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C4CA88-AA44-4717-8050-A75CFB333142}"/>
              </a:ext>
            </a:extLst>
          </p:cNvPr>
          <p:cNvSpPr>
            <a:spLocks noGrp="1"/>
          </p:cNvSpPr>
          <p:nvPr>
            <p:ph type="body" idx="1"/>
          </p:nvPr>
        </p:nvSpPr>
        <p:spPr>
          <a:xfrm>
            <a:off x="628650" y="457200"/>
            <a:ext cx="7886700" cy="4175419"/>
          </a:xfrm>
        </p:spPr>
        <p:txBody>
          <a:bodyPr/>
          <a:lstStyle/>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lgn="ctr">
              <a:buClr>
                <a:schemeClr val="bg1"/>
              </a:buClr>
              <a:buSzPct val="110000"/>
              <a:buNone/>
            </a:pPr>
            <a:r>
              <a:rPr lang="en-US" sz="2800">
                <a:solidFill>
                  <a:schemeClr val="bg1">
                    <a:lumMod val="95000"/>
                  </a:schemeClr>
                </a:solidFill>
              </a:rPr>
              <a:t>Bentuk Sensor Ultrasonik HC-SR04</a:t>
            </a:r>
          </a:p>
        </p:txBody>
      </p:sp>
      <p:pic>
        <p:nvPicPr>
          <p:cNvPr id="5" name="Picture 4">
            <a:extLst>
              <a:ext uri="{FF2B5EF4-FFF2-40B4-BE49-F238E27FC236}">
                <a16:creationId xmlns:a16="http://schemas.microsoft.com/office/drawing/2014/main" id="{204BF354-59B1-4092-87C4-4BD15823FB9E}"/>
              </a:ext>
            </a:extLst>
          </p:cNvPr>
          <p:cNvPicPr/>
          <p:nvPr/>
        </p:nvPicPr>
        <p:blipFill rotWithShape="1">
          <a:blip r:embed="rId2" cstate="print">
            <a:extLst>
              <a:ext uri="{28A0092B-C50C-407E-A947-70E740481C1C}">
                <a14:useLocalDpi xmlns:a14="http://schemas.microsoft.com/office/drawing/2010/main" val="0"/>
              </a:ext>
            </a:extLst>
          </a:blip>
          <a:srcRect t="17197" b="17487"/>
          <a:stretch/>
        </p:blipFill>
        <p:spPr bwMode="auto">
          <a:xfrm>
            <a:off x="2693670" y="1398270"/>
            <a:ext cx="3756660" cy="20116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18961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94040" y="1855039"/>
            <a:ext cx="8528980" cy="438600"/>
          </a:xfrm>
          <a:prstGeom prst="rect">
            <a:avLst/>
          </a:prstGeom>
          <a:noFill/>
          <a:ln>
            <a:noFill/>
          </a:ln>
        </p:spPr>
        <p:txBody>
          <a:bodyPr spcFirstLastPara="1" wrap="square" lIns="68575" tIns="34275" rIns="68575" bIns="34275" anchor="t" anchorCtr="0">
            <a:noAutofit/>
          </a:bodyPr>
          <a:lstStyle/>
          <a:p>
            <a:r>
              <a:rPr lang="en-US" sz="2400">
                <a:solidFill>
                  <a:schemeClr val="lt1"/>
                </a:solidFill>
                <a:latin typeface="Arial"/>
                <a:ea typeface="Arial"/>
                <a:cs typeface="Arial"/>
                <a:sym typeface="Arial"/>
              </a:rPr>
              <a:t>LANGKAH PERCOBAAN </a:t>
            </a:r>
          </a:p>
          <a:p>
            <a:r>
              <a:rPr lang="en-US" sz="2400">
                <a:solidFill>
                  <a:schemeClr val="lt1"/>
                </a:solidFill>
              </a:rPr>
              <a:t>SENSOR ANALOG DAN SENSOR DIGITAL</a:t>
            </a:r>
            <a:endParaRPr lang="en-ID" sz="2400">
              <a:solidFill>
                <a:schemeClr val="lt1"/>
              </a:solidFill>
            </a:endParaRPr>
          </a:p>
          <a:p>
            <a:pPr marL="0" marR="0" lvl="0" indent="0" algn="l" rtl="0">
              <a:spcBef>
                <a:spcPts val="0"/>
              </a:spcBef>
              <a:spcAft>
                <a:spcPts val="0"/>
              </a:spcAft>
              <a:buNone/>
            </a:pPr>
            <a:endParaRPr lang="en-US" sz="2400">
              <a:solidFill>
                <a:schemeClr val="lt1"/>
              </a:solidFill>
              <a:latin typeface="Arial"/>
              <a:ea typeface="Arial"/>
              <a:cs typeface="Arial"/>
              <a:sym typeface="Arial"/>
            </a:endParaRPr>
          </a:p>
        </p:txBody>
      </p:sp>
      <p:cxnSp>
        <p:nvCxnSpPr>
          <p:cNvPr id="147" name="Google Shape;147;p28"/>
          <p:cNvCxnSpPr/>
          <p:nvPr/>
        </p:nvCxnSpPr>
        <p:spPr>
          <a:xfrm>
            <a:off x="457200" y="2628900"/>
            <a:ext cx="8686800" cy="0"/>
          </a:xfrm>
          <a:prstGeom prst="straightConnector1">
            <a:avLst/>
          </a:prstGeom>
          <a:noFill/>
          <a:ln w="9525" cap="flat" cmpd="sng">
            <a:solidFill>
              <a:srgbClr val="FFFF00"/>
            </a:solidFill>
            <a:prstDash val="solid"/>
            <a:miter lim="800000"/>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83920"/>
            <a:ext cx="8278513" cy="3977640"/>
          </a:xfrm>
          <a:prstGeom prst="rect">
            <a:avLst/>
          </a:prstGeom>
          <a:noFill/>
          <a:ln>
            <a:noFill/>
          </a:ln>
        </p:spPr>
        <p:txBody>
          <a:bodyPr spcFirstLastPara="1" wrap="square" lIns="68575" tIns="34275" rIns="68575" bIns="34275" anchor="t" anchorCtr="0">
            <a:noAutofit/>
          </a:bodyPr>
          <a:lstStyle/>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Software arduino IDE</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NodeMCU ESP8266</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Project board</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Sensor tegangan (Resistor)</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Sensor ultrasonic HC-SR04</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Resistor 1K dan 10K</a:t>
            </a:r>
          </a:p>
          <a:p>
            <a:pPr marL="88900" marR="0" lvl="0" algn="just" rtl="0">
              <a:lnSpc>
                <a:spcPct val="150000"/>
              </a:lnSpc>
              <a:spcBef>
                <a:spcPts val="0"/>
              </a:spcBef>
              <a:spcAft>
                <a:spcPts val="0"/>
              </a:spcAft>
              <a:buClr>
                <a:schemeClr val="lt1"/>
              </a:buClr>
              <a:buSzPts val="1400"/>
            </a:pPr>
            <a:endParaRPr lang="en-ID" sz="18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en-ID" sz="18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ALAT DAN BAHAN</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2391678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a:pPr>
            <a:r>
              <a:rPr lang="sv-SE" sz="1600">
                <a:solidFill>
                  <a:schemeClr val="lt1"/>
                </a:solidFill>
                <a:latin typeface="Montserrat Medium"/>
                <a:ea typeface="Montserrat Medium"/>
                <a:cs typeface="Montserrat Medium"/>
                <a:sym typeface="Montserrat Medium"/>
              </a:rPr>
              <a:t>Siapkan alat dan bahan kemudian rangkai komponen resistor 10K dan 1K sesuai skematik gambar berikut : </a:t>
            </a: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(SENSOR ANALOG)</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 Box 2">
            <a:extLst>
              <a:ext uri="{FF2B5EF4-FFF2-40B4-BE49-F238E27FC236}">
                <a16:creationId xmlns:a16="http://schemas.microsoft.com/office/drawing/2014/main" id="{D73706B9-F1AF-4D55-9CB7-DED7CC87C4ED}"/>
              </a:ext>
            </a:extLst>
          </p:cNvPr>
          <p:cNvSpPr txBox="1">
            <a:spLocks noChangeArrowheads="1"/>
          </p:cNvSpPr>
          <p:nvPr/>
        </p:nvSpPr>
        <p:spPr bwMode="auto">
          <a:xfrm>
            <a:off x="2682875" y="793750"/>
            <a:ext cx="1150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Tegangan Input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04744D40-E995-4BE3-9EF6-5346D6414AC9}"/>
              </a:ext>
            </a:extLst>
          </p:cNvPr>
          <p:cNvPicPr/>
          <p:nvPr/>
        </p:nvPicPr>
        <p:blipFill rotWithShape="1">
          <a:blip r:embed="rId3" cstate="print">
            <a:extLst>
              <a:ext uri="{28A0092B-C50C-407E-A947-70E740481C1C}">
                <a14:useLocalDpi xmlns:a14="http://schemas.microsoft.com/office/drawing/2010/main" val="0"/>
              </a:ext>
            </a:extLst>
          </a:blip>
          <a:srcRect t="9185"/>
          <a:stretch/>
        </p:blipFill>
        <p:spPr bwMode="auto">
          <a:xfrm>
            <a:off x="2198290" y="1889760"/>
            <a:ext cx="4747419" cy="2871165"/>
          </a:xfrm>
          <a:prstGeom prst="rect">
            <a:avLst/>
          </a:prstGeom>
          <a:noFill/>
          <a:ln>
            <a:noFill/>
          </a:ln>
          <a:extLst>
            <a:ext uri="{53640926-AAD7-44D8-BBD7-CCE9431645EC}">
              <a14:shadowObscured xmlns:a14="http://schemas.microsoft.com/office/drawing/2010/main"/>
            </a:ext>
          </a:extLst>
        </p:spPr>
      </p:pic>
      <p:sp>
        <p:nvSpPr>
          <p:cNvPr id="13" name="Text Box 2">
            <a:extLst>
              <a:ext uri="{FF2B5EF4-FFF2-40B4-BE49-F238E27FC236}">
                <a16:creationId xmlns:a16="http://schemas.microsoft.com/office/drawing/2014/main" id="{1DB6F717-E3D0-40CB-A990-AF09AE872815}"/>
              </a:ext>
            </a:extLst>
          </p:cNvPr>
          <p:cNvSpPr txBox="1">
            <a:spLocks noChangeArrowheads="1"/>
          </p:cNvSpPr>
          <p:nvPr/>
        </p:nvSpPr>
        <p:spPr bwMode="auto">
          <a:xfrm>
            <a:off x="4524682" y="1584960"/>
            <a:ext cx="1151255" cy="30480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sz="12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Tegangan Input</a:t>
            </a:r>
            <a:endParaRPr lang="en-ID" sz="12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3668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2"/>
            </a:pPr>
            <a:r>
              <a:rPr lang="sv-SE" sz="1600">
                <a:solidFill>
                  <a:schemeClr val="lt1"/>
                </a:solidFill>
                <a:latin typeface="Montserrat Medium"/>
                <a:ea typeface="Montserrat Medium"/>
                <a:cs typeface="Montserrat Medium"/>
                <a:sym typeface="Montserrat Medium"/>
              </a:rPr>
              <a:t>Setelah komponen dirangkai sesuai skematik, buka software arduino IDE dan upload sketch program berikut ke mikrokontroler.</a:t>
            </a: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(SENSOR ANALOG)</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 Box 2">
            <a:extLst>
              <a:ext uri="{FF2B5EF4-FFF2-40B4-BE49-F238E27FC236}">
                <a16:creationId xmlns:a16="http://schemas.microsoft.com/office/drawing/2014/main" id="{D73706B9-F1AF-4D55-9CB7-DED7CC87C4ED}"/>
              </a:ext>
            </a:extLst>
          </p:cNvPr>
          <p:cNvSpPr txBox="1">
            <a:spLocks noChangeArrowheads="1"/>
          </p:cNvSpPr>
          <p:nvPr/>
        </p:nvSpPr>
        <p:spPr bwMode="auto">
          <a:xfrm>
            <a:off x="2682875" y="793750"/>
            <a:ext cx="1150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Tegangan Input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 Box 2">
            <a:extLst>
              <a:ext uri="{FF2B5EF4-FFF2-40B4-BE49-F238E27FC236}">
                <a16:creationId xmlns:a16="http://schemas.microsoft.com/office/drawing/2014/main" id="{B607BB48-9DCC-4455-A1A2-477272DAF579}"/>
              </a:ext>
            </a:extLst>
          </p:cNvPr>
          <p:cNvSpPr txBox="1">
            <a:spLocks noChangeArrowheads="1"/>
          </p:cNvSpPr>
          <p:nvPr/>
        </p:nvSpPr>
        <p:spPr bwMode="auto">
          <a:xfrm>
            <a:off x="2014527" y="1717408"/>
            <a:ext cx="4959350" cy="280887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int analogPin = A0; // pin mikrokontroler yang terhubung dengan pin modul sensor tegangan</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float Vmodul = 0.0; </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float hasil = 0.0;</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float R1 = 10000.0; //10k</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float R2 = 1000.0; //1000 ohm resistor, </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int value = 0;</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void setup()</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pinMode(analogPin, INPUT);</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Serial.begin(9600);</a:t>
            </a: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FF0000"/>
                </a:solidFill>
                <a:effectLst/>
                <a:latin typeface="+mj-lt"/>
                <a:ea typeface="Calibri" panose="020F0502020204030204" pitchFamily="34" charset="0"/>
                <a:cs typeface="Times New Roman" panose="02020603050405020304" pitchFamily="18" charset="0"/>
              </a:rPr>
              <a:t>   Serial.println("mengukur tegangan DC");</a:t>
            </a: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1896394" y="4659120"/>
            <a:ext cx="5195615" cy="44412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LANJUTAN SKETCH DISLIDE BERIKUTNYA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3275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(SENSOR ANALOG)</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 Box 2">
            <a:extLst>
              <a:ext uri="{FF2B5EF4-FFF2-40B4-BE49-F238E27FC236}">
                <a16:creationId xmlns:a16="http://schemas.microsoft.com/office/drawing/2014/main" id="{D73706B9-F1AF-4D55-9CB7-DED7CC87C4ED}"/>
              </a:ext>
            </a:extLst>
          </p:cNvPr>
          <p:cNvSpPr txBox="1">
            <a:spLocks noChangeArrowheads="1"/>
          </p:cNvSpPr>
          <p:nvPr/>
        </p:nvSpPr>
        <p:spPr bwMode="auto">
          <a:xfrm>
            <a:off x="2682875" y="793750"/>
            <a:ext cx="1150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Tegangan Input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 Box 2">
            <a:extLst>
              <a:ext uri="{FF2B5EF4-FFF2-40B4-BE49-F238E27FC236}">
                <a16:creationId xmlns:a16="http://schemas.microsoft.com/office/drawing/2014/main" id="{B607BB48-9DCC-4455-A1A2-477272DAF579}"/>
              </a:ext>
            </a:extLst>
          </p:cNvPr>
          <p:cNvSpPr txBox="1">
            <a:spLocks noChangeArrowheads="1"/>
          </p:cNvSpPr>
          <p:nvPr/>
        </p:nvSpPr>
        <p:spPr bwMode="auto">
          <a:xfrm>
            <a:off x="2014527" y="752219"/>
            <a:ext cx="4959350" cy="38410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FF0000"/>
                </a:solidFill>
                <a:effectLst/>
                <a:latin typeface="+mj-lt"/>
                <a:ea typeface="Times New Roman" panose="02020603050405020304" pitchFamily="18" charset="0"/>
                <a:cs typeface="Courier New" panose="02070309020205020404" pitchFamily="49" charset="0"/>
              </a:rPr>
              <a:t>   Serial.println("mengukur tegangan DC");</a:t>
            </a:r>
            <a:endParaRPr lang="en-ID" sz="1100">
              <a:solidFill>
                <a:srgbClr val="FF0000"/>
              </a:solidFill>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Serial.println("https://www.cronyos.com");</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void loop()</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value = analogRead(analogPin);</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Vmodul = (value * 3.3) / 1024.0;</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hasil = Vmodul / (R2/(R1+R2));</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Serial.print("Tegangan keluaran modul = ");</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Serial.print(Vmodul,2);</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Serial.println("volt");</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Serial.print(", Hasil pengukuran = ");</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Serial.print(hasil,2);</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Serial.println("volt");</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delay(1000);</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a:t>
            </a:r>
            <a:endParaRPr lang="en-ID" sz="1100">
              <a:effectLst/>
              <a:latin typeface="+mj-lt"/>
              <a:ea typeface="Calibri" panose="020F0502020204030204" pitchFamily="34" charset="0"/>
              <a:cs typeface="Times New Roman" panose="02020603050405020304" pitchFamily="18" charset="0"/>
            </a:endParaRP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922020" y="4659120"/>
            <a:ext cx="7132320" cy="44412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latin typeface="Times New Roman" panose="02020603050405020304" pitchFamily="18" charset="0"/>
                <a:ea typeface="Calibri" panose="020F0502020204030204" pitchFamily="34" charset="0"/>
                <a:cs typeface="Times New Roman" panose="02020603050405020304" pitchFamily="18" charset="0"/>
              </a:rPr>
              <a:t>YANG DITANDAI MERAH ITU SUDAH ADA DISLIDE SEBELUMNYA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5282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3"/>
            </a:pPr>
            <a:r>
              <a:rPr lang="sv-SE" sz="1600">
                <a:solidFill>
                  <a:schemeClr val="lt1"/>
                </a:solidFill>
                <a:latin typeface="Montserrat Medium"/>
                <a:ea typeface="Montserrat Medium"/>
                <a:cs typeface="Montserrat Medium"/>
                <a:sym typeface="Montserrat Medium"/>
              </a:rPr>
              <a:t>Kemudian setelah selesai upload, buka serial monitor dipojok kanan atas pada software arduino IDE maka akan keluar hasil pembacaan sensor tegangan.</a:t>
            </a: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(SENSOR ANALOG)</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 Box 2">
            <a:extLst>
              <a:ext uri="{FF2B5EF4-FFF2-40B4-BE49-F238E27FC236}">
                <a16:creationId xmlns:a16="http://schemas.microsoft.com/office/drawing/2014/main" id="{D73706B9-F1AF-4D55-9CB7-DED7CC87C4ED}"/>
              </a:ext>
            </a:extLst>
          </p:cNvPr>
          <p:cNvSpPr txBox="1">
            <a:spLocks noChangeArrowheads="1"/>
          </p:cNvSpPr>
          <p:nvPr/>
        </p:nvSpPr>
        <p:spPr bwMode="auto">
          <a:xfrm>
            <a:off x="2682875" y="793750"/>
            <a:ext cx="1150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Tegangan Input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16328B3A-7304-4B4D-A830-9DD8DE461C8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97112" y="1821040"/>
            <a:ext cx="4549775" cy="3013075"/>
          </a:xfrm>
          <a:prstGeom prst="rect">
            <a:avLst/>
          </a:prstGeom>
          <a:noFill/>
          <a:ln>
            <a:noFill/>
          </a:ln>
        </p:spPr>
      </p:pic>
    </p:spTree>
    <p:extLst>
      <p:ext uri="{BB962C8B-B14F-4D97-AF65-F5344CB8AC3E}">
        <p14:creationId xmlns:p14="http://schemas.microsoft.com/office/powerpoint/2010/main" val="2924872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a:pPr>
            <a:r>
              <a:rPr lang="sv-SE" sz="1600">
                <a:solidFill>
                  <a:schemeClr val="lt1"/>
                </a:solidFill>
                <a:latin typeface="Montserrat Medium"/>
                <a:ea typeface="Montserrat Medium"/>
                <a:cs typeface="Montserrat Medium"/>
                <a:sym typeface="Montserrat Medium"/>
              </a:rPr>
              <a:t>Siapkan alat dan bahan kemudian rangkai komponen sesuai skematik gambar berikut : </a:t>
            </a: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(SENSOR DIGITAL)</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 Box 2">
            <a:extLst>
              <a:ext uri="{FF2B5EF4-FFF2-40B4-BE49-F238E27FC236}">
                <a16:creationId xmlns:a16="http://schemas.microsoft.com/office/drawing/2014/main" id="{D73706B9-F1AF-4D55-9CB7-DED7CC87C4ED}"/>
              </a:ext>
            </a:extLst>
          </p:cNvPr>
          <p:cNvSpPr txBox="1">
            <a:spLocks noChangeArrowheads="1"/>
          </p:cNvSpPr>
          <p:nvPr/>
        </p:nvSpPr>
        <p:spPr bwMode="auto">
          <a:xfrm>
            <a:off x="2682875" y="793750"/>
            <a:ext cx="1150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Tegangan Input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4AF4FFB7-4F04-4A8A-8968-C575663310B3}"/>
              </a:ext>
            </a:extLst>
          </p:cNvPr>
          <p:cNvPicPr/>
          <p:nvPr/>
        </p:nvPicPr>
        <p:blipFill rotWithShape="1">
          <a:blip r:embed="rId3" cstate="print">
            <a:extLst>
              <a:ext uri="{28A0092B-C50C-407E-A947-70E740481C1C}">
                <a14:useLocalDpi xmlns:a14="http://schemas.microsoft.com/office/drawing/2010/main" val="0"/>
              </a:ext>
            </a:extLst>
          </a:blip>
          <a:srcRect t="4793"/>
          <a:stretch/>
        </p:blipFill>
        <p:spPr bwMode="auto">
          <a:xfrm>
            <a:off x="2834946" y="1767840"/>
            <a:ext cx="3649673" cy="3008325"/>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53640926-AAD7-44D8-BBD7-CCE9431645EC}">
              <a14:shadowObscured xmlns:a14="http://schemas.microsoft.com/office/drawing/2010/main"/>
            </a:ext>
          </a:extLst>
        </p:spPr>
      </p:pic>
      <p:sp>
        <p:nvSpPr>
          <p:cNvPr id="10" name="Text Box 2">
            <a:extLst>
              <a:ext uri="{FF2B5EF4-FFF2-40B4-BE49-F238E27FC236}">
                <a16:creationId xmlns:a16="http://schemas.microsoft.com/office/drawing/2014/main" id="{B7BBEFA2-C793-47B5-AE8C-43CDD96626F0}"/>
              </a:ext>
            </a:extLst>
          </p:cNvPr>
          <p:cNvSpPr txBox="1">
            <a:spLocks noChangeArrowheads="1"/>
          </p:cNvSpPr>
          <p:nvPr/>
        </p:nvSpPr>
        <p:spPr bwMode="auto">
          <a:xfrm>
            <a:off x="2870356" y="1714310"/>
            <a:ext cx="1926914" cy="1218768"/>
          </a:xfrm>
          <a:prstGeom prst="rect">
            <a:avLst/>
          </a:prstGeom>
          <a:noFill/>
          <a:ln w="9525">
            <a:noFill/>
            <a:miter lim="800000"/>
            <a:headEnd/>
            <a:tailEnd/>
          </a:ln>
        </p:spPr>
        <p:txBody>
          <a:bodyPr rot="0" vert="horz" wrap="square" lIns="91440" tIns="45720" rIns="91440" bIns="45720" anchor="t" anchorCtr="0">
            <a:noAutofit/>
          </a:bodyPr>
          <a:lstStyle/>
          <a:p>
            <a:pPr>
              <a:spcAft>
                <a:spcPts val="800"/>
              </a:spcAft>
            </a:pPr>
            <a:r>
              <a:rPr lang="en-US" sz="1000" b="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Keterangan :</a:t>
            </a:r>
            <a:endParaRPr lang="en-ID" sz="10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000" b="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Vcc         	= 3V3</a:t>
            </a:r>
            <a:endParaRPr lang="en-ID" sz="10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000" b="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Trig Pin 	= D8</a:t>
            </a:r>
            <a:endParaRPr lang="en-ID" sz="10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000" b="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Echo Pin	= D7</a:t>
            </a:r>
            <a:endParaRPr lang="en-ID" sz="10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000" b="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Gnd	= Gnd</a:t>
            </a:r>
            <a:endParaRPr lang="en-ID" sz="10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9838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2"/>
            </a:pPr>
            <a:r>
              <a:rPr lang="sv-SE" sz="1600">
                <a:solidFill>
                  <a:schemeClr val="lt1"/>
                </a:solidFill>
                <a:latin typeface="Montserrat Medium"/>
                <a:ea typeface="Montserrat Medium"/>
                <a:cs typeface="Montserrat Medium"/>
                <a:sym typeface="Montserrat Medium"/>
              </a:rPr>
              <a:t>Setelah komponen dirangkai sesuai skematik, buka software arduino IDE dan upload sketch program berikut ke mikrokontroler.</a:t>
            </a: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(SENSOR DIGITAL)</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 Box 2">
            <a:extLst>
              <a:ext uri="{FF2B5EF4-FFF2-40B4-BE49-F238E27FC236}">
                <a16:creationId xmlns:a16="http://schemas.microsoft.com/office/drawing/2014/main" id="{D73706B9-F1AF-4D55-9CB7-DED7CC87C4ED}"/>
              </a:ext>
            </a:extLst>
          </p:cNvPr>
          <p:cNvSpPr txBox="1">
            <a:spLocks noChangeArrowheads="1"/>
          </p:cNvSpPr>
          <p:nvPr/>
        </p:nvSpPr>
        <p:spPr bwMode="auto">
          <a:xfrm>
            <a:off x="2682875" y="793750"/>
            <a:ext cx="1150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Tegangan Input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1896394" y="4659120"/>
            <a:ext cx="5195615" cy="44412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LANJUTAN SKETCH DISLIDE BERIKUTNYA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2">
            <a:extLst>
              <a:ext uri="{FF2B5EF4-FFF2-40B4-BE49-F238E27FC236}">
                <a16:creationId xmlns:a16="http://schemas.microsoft.com/office/drawing/2014/main" id="{9214DEB8-BDFC-461C-842F-E8349B088548}"/>
              </a:ext>
            </a:extLst>
          </p:cNvPr>
          <p:cNvSpPr txBox="1">
            <a:spLocks noChangeArrowheads="1"/>
          </p:cNvSpPr>
          <p:nvPr/>
        </p:nvSpPr>
        <p:spPr bwMode="auto">
          <a:xfrm>
            <a:off x="2045007" y="1609725"/>
            <a:ext cx="4959350" cy="2967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#define triggerPin  D8</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#define echoPin     D7</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effectLst/>
                <a:latin typeface="+mj-lt"/>
                <a:ea typeface="Times New Roman" panose="02020603050405020304" pitchFamily="18" charset="0"/>
                <a:cs typeface="Courier New" panose="02070309020205020404" pitchFamily="49" charset="0"/>
              </a:rPr>
              <a:t> </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void setup() {</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Serial.begin (9600);</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pinMode(triggerPin, OUTPUT);</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pinMode(echoPin, INPUT);</a:t>
            </a: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effectLst/>
                <a:latin typeface="+mj-lt"/>
                <a:ea typeface="Times New Roman" panose="02020603050405020304" pitchFamily="18" charset="0"/>
                <a:cs typeface="Courier New" panose="02070309020205020404" pitchFamily="49" charset="0"/>
              </a:rPr>
              <a:t> </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void loop() {</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long duration, jarak;</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FF0000"/>
                </a:solidFill>
                <a:effectLst/>
                <a:latin typeface="+mj-lt"/>
                <a:ea typeface="Times New Roman" panose="02020603050405020304" pitchFamily="18" charset="0"/>
                <a:cs typeface="Courier New" panose="02070309020205020404" pitchFamily="49" charset="0"/>
              </a:rPr>
              <a:t>  digitalWrite(triggerPin, LOW);</a:t>
            </a:r>
            <a:endParaRPr lang="en-ID" sz="1100">
              <a:solidFill>
                <a:srgbClr val="FF0000"/>
              </a:solidFill>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a:t>
            </a:r>
            <a:endParaRPr lang="en-ID" sz="110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0402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(SENSOR DIGITAL)</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 Box 2">
            <a:extLst>
              <a:ext uri="{FF2B5EF4-FFF2-40B4-BE49-F238E27FC236}">
                <a16:creationId xmlns:a16="http://schemas.microsoft.com/office/drawing/2014/main" id="{D73706B9-F1AF-4D55-9CB7-DED7CC87C4ED}"/>
              </a:ext>
            </a:extLst>
          </p:cNvPr>
          <p:cNvSpPr txBox="1">
            <a:spLocks noChangeArrowheads="1"/>
          </p:cNvSpPr>
          <p:nvPr/>
        </p:nvSpPr>
        <p:spPr bwMode="auto">
          <a:xfrm>
            <a:off x="2682875" y="793750"/>
            <a:ext cx="1150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Tegangan Input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922020" y="4659120"/>
            <a:ext cx="7132320" cy="44412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latin typeface="Times New Roman" panose="02020603050405020304" pitchFamily="18" charset="0"/>
                <a:ea typeface="Calibri" panose="020F0502020204030204" pitchFamily="34" charset="0"/>
                <a:cs typeface="Times New Roman" panose="02020603050405020304" pitchFamily="18" charset="0"/>
              </a:rPr>
              <a:t>YANG DITANDAI MERAH ITU SUDAH ADA DISLIDE SEBELUMNYA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2">
            <a:extLst>
              <a:ext uri="{FF2B5EF4-FFF2-40B4-BE49-F238E27FC236}">
                <a16:creationId xmlns:a16="http://schemas.microsoft.com/office/drawing/2014/main" id="{42278AC8-6B05-4FB9-A5E8-B4C5AE940232}"/>
              </a:ext>
            </a:extLst>
          </p:cNvPr>
          <p:cNvSpPr txBox="1">
            <a:spLocks noChangeArrowheads="1"/>
          </p:cNvSpPr>
          <p:nvPr/>
        </p:nvSpPr>
        <p:spPr bwMode="auto">
          <a:xfrm>
            <a:off x="2008505" y="1204645"/>
            <a:ext cx="4959350" cy="294063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FF0000"/>
                </a:solidFill>
                <a:effectLst/>
                <a:latin typeface="+mj-lt"/>
                <a:ea typeface="Times New Roman" panose="02020603050405020304" pitchFamily="18" charset="0"/>
                <a:cs typeface="Courier New" panose="02070309020205020404" pitchFamily="49" charset="0"/>
              </a:rPr>
              <a:t>  digitalWrite(triggerPin, LOW);</a:t>
            </a:r>
            <a:endParaRPr lang="en-ID" sz="1100">
              <a:solidFill>
                <a:srgbClr val="FF0000"/>
              </a:solidFill>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delayMicroseconds(2); </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digitalWrite(triggerPin, HIGH);</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delayMicroseconds(10); </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digitalWrite(triggerPin, LOW);</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duration = pulseIn(echoPin, HIGH);</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jarak = (duration/2) / 29.1;</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Serial.print("jarak :");</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Serial.print(jarak);</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Serial.println(" cm");</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delay(1000);</a:t>
            </a: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a:t>
            </a:r>
            <a:endParaRPr lang="en-ID" sz="110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3374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900">
                <a:solidFill>
                  <a:schemeClr val="lt1"/>
                </a:solidFill>
                <a:latin typeface="Montserrat Medium"/>
                <a:ea typeface="Montserrat Medium"/>
                <a:cs typeface="Montserrat Medium"/>
                <a:sym typeface="Montserrat Medium"/>
              </a:rPr>
              <a:t>Sensor adalah perangkat yang berfungsi untuk </a:t>
            </a:r>
            <a:r>
              <a:rPr lang="en-ID" sz="1900">
                <a:solidFill>
                  <a:srgbClr val="FF0000"/>
                </a:solidFill>
                <a:latin typeface="Montserrat Medium"/>
                <a:ea typeface="Montserrat Medium"/>
                <a:cs typeface="Montserrat Medium"/>
                <a:sym typeface="Montserrat Medium"/>
              </a:rPr>
              <a:t>mendeteksi perubahan besaran fisika seperti gaya, tekanan, arus listrik, cahaya, suhu dan sebagainya</a:t>
            </a:r>
            <a:r>
              <a:rPr lang="en-ID" sz="1900">
                <a:solidFill>
                  <a:schemeClr val="lt1"/>
                </a:solidFill>
                <a:latin typeface="Montserrat Medium"/>
                <a:ea typeface="Montserrat Medium"/>
                <a:cs typeface="Montserrat Medium"/>
                <a:sym typeface="Montserrat Medium"/>
              </a:rPr>
              <a:t>. Sensor ini akan mendeteksi perubahan dan menganalisanya, setelah itu akan dikonversikan pada output sehingga dapat dimengerti oleh manusia. Biasanya </a:t>
            </a:r>
            <a:r>
              <a:rPr lang="en-ID" sz="1900">
                <a:solidFill>
                  <a:srgbClr val="FF0000"/>
                </a:solidFill>
                <a:latin typeface="Montserrat Medium"/>
                <a:ea typeface="Montserrat Medium"/>
                <a:cs typeface="Montserrat Medium"/>
                <a:sym typeface="Montserrat Medium"/>
              </a:rPr>
              <a:t>output tersebut ditampilkan pada perangkat sensor atau bisa juga ditransmisikan secara elektronik melalui jaringan</a:t>
            </a:r>
            <a:r>
              <a:rPr lang="en-ID" sz="1900">
                <a:solidFill>
                  <a:schemeClr val="lt1"/>
                </a:solidFill>
                <a:latin typeface="Montserrat Medium"/>
                <a:ea typeface="Montserrat Medium"/>
                <a:cs typeface="Montserrat Medium"/>
                <a:sym typeface="Montserrat Medium"/>
              </a:rPr>
              <a:t>. Dengan demikian, output tersebut akan diolah menjadi informasi yang bermanfaat untuk penggunanya. </a:t>
            </a:r>
            <a:endParaRPr lang="en-ID" sz="1900">
              <a:solidFill>
                <a:srgbClr val="FF0000"/>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APA ITU SENSOR???</a:t>
            </a:r>
            <a:endParaRPr sz="2400" b="1">
              <a:solidFill>
                <a:srgbClr val="0C0C0C"/>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3"/>
            </a:pPr>
            <a:r>
              <a:rPr lang="sv-SE" sz="1600">
                <a:solidFill>
                  <a:schemeClr val="lt1"/>
                </a:solidFill>
                <a:latin typeface="Montserrat Medium"/>
                <a:ea typeface="Montserrat Medium"/>
                <a:cs typeface="Montserrat Medium"/>
                <a:sym typeface="Montserrat Medium"/>
              </a:rPr>
              <a:t>Kemudian setelah selesai upload, buka serial monitor dipojok kanan atas pada software arduino IDE maka akan keluar hasil pembacaan sensor ultrasonik.</a:t>
            </a: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(SENSOR DIGITAL)</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 Box 2">
            <a:extLst>
              <a:ext uri="{FF2B5EF4-FFF2-40B4-BE49-F238E27FC236}">
                <a16:creationId xmlns:a16="http://schemas.microsoft.com/office/drawing/2014/main" id="{D73706B9-F1AF-4D55-9CB7-DED7CC87C4ED}"/>
              </a:ext>
            </a:extLst>
          </p:cNvPr>
          <p:cNvSpPr txBox="1">
            <a:spLocks noChangeArrowheads="1"/>
          </p:cNvSpPr>
          <p:nvPr/>
        </p:nvSpPr>
        <p:spPr bwMode="auto">
          <a:xfrm>
            <a:off x="2682875" y="793750"/>
            <a:ext cx="1150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Tegangan Input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5F234B66-EC0D-4235-8DD9-D446CAB293E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78357" y="1840229"/>
            <a:ext cx="4692650" cy="3120390"/>
          </a:xfrm>
          <a:prstGeom prst="rect">
            <a:avLst/>
          </a:prstGeom>
          <a:noFill/>
          <a:ln>
            <a:noFill/>
          </a:ln>
        </p:spPr>
      </p:pic>
    </p:spTree>
    <p:extLst>
      <p:ext uri="{BB962C8B-B14F-4D97-AF65-F5344CB8AC3E}">
        <p14:creationId xmlns:p14="http://schemas.microsoft.com/office/powerpoint/2010/main" val="3547698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8B5C-1AFB-4982-AF86-1FF058447AC0}"/>
              </a:ext>
            </a:extLst>
          </p:cNvPr>
          <p:cNvSpPr>
            <a:spLocks noGrp="1"/>
          </p:cNvSpPr>
          <p:nvPr>
            <p:ph type="title"/>
          </p:nvPr>
        </p:nvSpPr>
        <p:spPr>
          <a:xfrm>
            <a:off x="628650" y="1443990"/>
            <a:ext cx="7886700" cy="2255520"/>
          </a:xfrm>
        </p:spPr>
        <p:txBody>
          <a:bodyPr/>
          <a:lstStyle/>
          <a:p>
            <a:pPr algn="ctr"/>
            <a:r>
              <a:rPr lang="en-US" sz="4800">
                <a:solidFill>
                  <a:schemeClr val="bg1"/>
                </a:solidFill>
              </a:rPr>
              <a:t>THANKS</a:t>
            </a:r>
            <a:br>
              <a:rPr lang="en-US" sz="4800">
                <a:solidFill>
                  <a:schemeClr val="bg1"/>
                </a:solidFill>
              </a:rPr>
            </a:br>
            <a:r>
              <a:rPr lang="en-US" sz="4800">
                <a:solidFill>
                  <a:schemeClr val="bg1"/>
                </a:solidFill>
              </a:rPr>
              <a:t>&amp;</a:t>
            </a:r>
            <a:br>
              <a:rPr lang="en-US" sz="4800">
                <a:solidFill>
                  <a:schemeClr val="bg1"/>
                </a:solidFill>
              </a:rPr>
            </a:br>
            <a:r>
              <a:rPr lang="en-US" sz="4800">
                <a:solidFill>
                  <a:schemeClr val="bg1"/>
                </a:solidFill>
              </a:rPr>
              <a:t>DISCUSSION TIME</a:t>
            </a:r>
            <a:endParaRPr lang="en-ID" sz="4800">
              <a:solidFill>
                <a:schemeClr val="bg1"/>
              </a:solidFill>
            </a:endParaRPr>
          </a:p>
        </p:txBody>
      </p:sp>
    </p:spTree>
    <p:extLst>
      <p:ext uri="{BB962C8B-B14F-4D97-AF65-F5344CB8AC3E}">
        <p14:creationId xmlns:p14="http://schemas.microsoft.com/office/powerpoint/2010/main" val="112722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rgbClr val="FF0000"/>
                </a:solidFill>
                <a:latin typeface="Montserrat Medium"/>
                <a:ea typeface="Montserrat Medium"/>
                <a:cs typeface="Montserrat Medium"/>
                <a:sym typeface="Montserrat Medium"/>
              </a:rPr>
              <a:t>Menurut D. Sharon</a:t>
            </a:r>
            <a:r>
              <a:rPr lang="en-ID" sz="1800">
                <a:solidFill>
                  <a:schemeClr val="bg1"/>
                </a:solidFill>
                <a:latin typeface="Montserrat Medium"/>
                <a:ea typeface="Montserrat Medium"/>
                <a:cs typeface="Montserrat Medium"/>
                <a:sym typeface="Montserrat Medium"/>
              </a:rPr>
              <a:t>, sensor adalah sebuah peralatan yang dapat digunakan sebagai pendeteksi gejala dan sinyal-sinyal pada perubahan sebuah energi. Seperti halnya energi listrik, kimia, fisika, biologi dan sebagainya. Seperti halnya mata sebagai sensor penglihatan serta telinga untuk pendengaran dan sebagainya.</a:t>
            </a:r>
          </a:p>
          <a:p>
            <a:pPr marL="431800" marR="0" lvl="0" indent="-34290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rgbClr val="FF0000"/>
                </a:solidFill>
                <a:latin typeface="Montserrat Medium"/>
                <a:ea typeface="Montserrat Medium"/>
                <a:cs typeface="Montserrat Medium"/>
                <a:sym typeface="Montserrat Medium"/>
              </a:rPr>
              <a:t>Menurut William D. C.</a:t>
            </a:r>
            <a:r>
              <a:rPr lang="en-ID" sz="1800">
                <a:solidFill>
                  <a:schemeClr val="bg1"/>
                </a:solidFill>
                <a:latin typeface="Montserrat Medium"/>
                <a:ea typeface="Montserrat Medium"/>
                <a:cs typeface="Montserrat Medium"/>
                <a:sym typeface="Montserrat Medium"/>
              </a:rPr>
              <a:t>, sensor adalah sebuah alat yang dapat bekerja oleh energi dalam sebuah transmisi dan selanjutnya akan disalurkan. Biasanya energi yang disalurkan berupa bentuk lainnya yang masih merupakan bagian transmisinya.</a:t>
            </a:r>
          </a:p>
          <a:p>
            <a:pPr marL="88900" marR="0" lvl="0" algn="just" rtl="0">
              <a:lnSpc>
                <a:spcPct val="150000"/>
              </a:lnSpc>
              <a:spcBef>
                <a:spcPts val="0"/>
              </a:spcBef>
              <a:spcAft>
                <a:spcPts val="0"/>
              </a:spcAft>
              <a:buClr>
                <a:schemeClr val="lt1"/>
              </a:buClr>
              <a:buSzPts val="1400"/>
            </a:pPr>
            <a:endParaRPr lang="en-ID" sz="1800">
              <a:solidFill>
                <a:schemeClr val="bg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PENGERTIAN SENSOR MENURUT AHLI</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3528831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a:pPr>
            <a:r>
              <a:rPr lang="en-ID" sz="1800">
                <a:solidFill>
                  <a:schemeClr val="bg1"/>
                </a:solidFill>
                <a:latin typeface="Montserrat Medium"/>
                <a:ea typeface="Montserrat Medium"/>
                <a:cs typeface="Montserrat Medium"/>
                <a:sym typeface="Montserrat Medium"/>
              </a:rPr>
              <a:t>Sensor Analog : adalah </a:t>
            </a:r>
            <a:r>
              <a:rPr lang="en-ID" sz="1800">
                <a:solidFill>
                  <a:srgbClr val="FF0000"/>
                </a:solidFill>
                <a:latin typeface="Montserrat Medium"/>
                <a:ea typeface="Montserrat Medium"/>
                <a:cs typeface="Montserrat Medium"/>
                <a:sym typeface="Montserrat Medium"/>
              </a:rPr>
              <a:t>sensor yang menghasilkan sinyal output bersifat kontinu atau berkelanjutan. </a:t>
            </a:r>
            <a:r>
              <a:rPr lang="en-ID" sz="1800">
                <a:solidFill>
                  <a:schemeClr val="bg1"/>
                </a:solidFill>
                <a:latin typeface="Montserrat Medium"/>
                <a:ea typeface="Montserrat Medium"/>
                <a:cs typeface="Montserrat Medium"/>
                <a:sym typeface="Montserrat Medium"/>
              </a:rPr>
              <a:t>Ciri lainnya pada sensor ini adalah tegangan atau arus analog dapat </a:t>
            </a:r>
            <a:r>
              <a:rPr lang="en-ID" sz="1800">
                <a:solidFill>
                  <a:srgbClr val="FF0000"/>
                </a:solidFill>
                <a:latin typeface="Montserrat Medium"/>
                <a:ea typeface="Montserrat Medium"/>
                <a:cs typeface="Montserrat Medium"/>
                <a:sym typeface="Montserrat Medium"/>
              </a:rPr>
              <a:t>memiliki nilai pada range tertentu. </a:t>
            </a:r>
            <a:r>
              <a:rPr lang="en-ID" sz="1800">
                <a:solidFill>
                  <a:schemeClr val="bg1"/>
                </a:solidFill>
                <a:latin typeface="Montserrat Medium"/>
                <a:ea typeface="Montserrat Medium"/>
                <a:cs typeface="Montserrat Medium"/>
                <a:sym typeface="Montserrat Medium"/>
              </a:rPr>
              <a:t>Range ini dapat dipresentasikan dengan mengukur besaran tersebut pada voltmeter maupun amperemeter.</a:t>
            </a:r>
          </a:p>
          <a:p>
            <a:pPr marL="431800" marR="0" lvl="0" indent="-342900" algn="just" rtl="0">
              <a:lnSpc>
                <a:spcPct val="150000"/>
              </a:lnSpc>
              <a:spcBef>
                <a:spcPts val="0"/>
              </a:spcBef>
              <a:spcAft>
                <a:spcPts val="0"/>
              </a:spcAft>
              <a:buClr>
                <a:schemeClr val="lt1"/>
              </a:buClr>
              <a:buSzPts val="1400"/>
              <a:buFont typeface="+mj-lt"/>
              <a:buAutoNum type="arabicPeriod"/>
            </a:pPr>
            <a:r>
              <a:rPr lang="en-ID" sz="1800">
                <a:solidFill>
                  <a:schemeClr val="bg1"/>
                </a:solidFill>
                <a:latin typeface="Montserrat Medium"/>
                <a:ea typeface="Montserrat Medium"/>
                <a:cs typeface="Montserrat Medium"/>
                <a:sym typeface="Montserrat Medium"/>
              </a:rPr>
              <a:t>Sensor Digital : adalah </a:t>
            </a:r>
            <a:r>
              <a:rPr lang="en-ID" sz="1800">
                <a:solidFill>
                  <a:srgbClr val="FF0000"/>
                </a:solidFill>
                <a:latin typeface="Montserrat Medium"/>
                <a:ea typeface="Montserrat Medium"/>
                <a:cs typeface="Montserrat Medium"/>
                <a:sym typeface="Montserrat Medium"/>
              </a:rPr>
              <a:t>sensor yang menghasilkan sinyal output berupa disktrit. </a:t>
            </a:r>
            <a:r>
              <a:rPr lang="en-ID" sz="1800">
                <a:solidFill>
                  <a:schemeClr val="bg1"/>
                </a:solidFill>
                <a:latin typeface="Montserrat Medium"/>
                <a:ea typeface="Montserrat Medium"/>
                <a:cs typeface="Montserrat Medium"/>
                <a:sym typeface="Montserrat Medium"/>
              </a:rPr>
              <a:t>Sinyal diskrit mempunyai arti tidak berkelanjutan dan bisa direpresentasikan dalam satuan bit. </a:t>
            </a:r>
            <a:r>
              <a:rPr lang="en-ID" sz="1800">
                <a:solidFill>
                  <a:srgbClr val="FF0000"/>
                </a:solidFill>
                <a:latin typeface="Montserrat Medium"/>
                <a:ea typeface="Montserrat Medium"/>
                <a:cs typeface="Montserrat Medium"/>
                <a:sym typeface="Montserrat Medium"/>
              </a:rPr>
              <a:t>Output tersebut akan ditampilkan dalam format seperti bilangan biner yaitu 1 dan 0 (ON atau OFF). </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KLASIFIKASI SINYAL BERDASARKAN BENTUK</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852089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a:pPr>
            <a:r>
              <a:rPr lang="en-ID" sz="1800">
                <a:solidFill>
                  <a:schemeClr val="bg1"/>
                </a:solidFill>
                <a:latin typeface="Montserrat Medium"/>
                <a:ea typeface="Montserrat Medium"/>
                <a:cs typeface="Montserrat Medium"/>
                <a:sym typeface="Montserrat Medium"/>
              </a:rPr>
              <a:t>Sensor Aktif : merupakan </a:t>
            </a:r>
            <a:r>
              <a:rPr lang="en-ID" sz="1800">
                <a:solidFill>
                  <a:srgbClr val="FF0000"/>
                </a:solidFill>
                <a:latin typeface="Montserrat Medium"/>
                <a:ea typeface="Montserrat Medium"/>
                <a:cs typeface="Montserrat Medium"/>
                <a:sym typeface="Montserrat Medium"/>
              </a:rPr>
              <a:t>sensor yang membutuhkan sumber daya eksternal (sinyal pemicu) agar fungsinya dapat dijalankan. </a:t>
            </a:r>
            <a:r>
              <a:rPr lang="en-ID" sz="1800">
                <a:solidFill>
                  <a:schemeClr val="bg1"/>
                </a:solidFill>
                <a:latin typeface="Montserrat Medium"/>
                <a:ea typeface="Montserrat Medium"/>
                <a:cs typeface="Montserrat Medium"/>
                <a:sym typeface="Montserrat Medium"/>
              </a:rPr>
              <a:t>Sumber daya tersebut digunakan sensor aktif untuk dapat menghasilkan output.</a:t>
            </a:r>
          </a:p>
          <a:p>
            <a:pPr marL="431800" marR="0" lvl="0" indent="-342900" algn="just" rtl="0">
              <a:lnSpc>
                <a:spcPct val="150000"/>
              </a:lnSpc>
              <a:spcBef>
                <a:spcPts val="0"/>
              </a:spcBef>
              <a:spcAft>
                <a:spcPts val="0"/>
              </a:spcAft>
              <a:buClr>
                <a:schemeClr val="lt1"/>
              </a:buClr>
              <a:buSzPts val="1400"/>
              <a:buFont typeface="+mj-lt"/>
              <a:buAutoNum type="arabicPeriod"/>
            </a:pPr>
            <a:r>
              <a:rPr lang="en-ID" sz="1800">
                <a:solidFill>
                  <a:schemeClr val="bg1"/>
                </a:solidFill>
                <a:latin typeface="Montserrat Medium"/>
                <a:ea typeface="Montserrat Medium"/>
                <a:cs typeface="Montserrat Medium"/>
                <a:sym typeface="Montserrat Medium"/>
              </a:rPr>
              <a:t>Sensor Pasif : merupakan </a:t>
            </a:r>
            <a:r>
              <a:rPr lang="en-ID" sz="1800">
                <a:solidFill>
                  <a:srgbClr val="FF0000"/>
                </a:solidFill>
                <a:latin typeface="Montserrat Medium"/>
                <a:ea typeface="Montserrat Medium"/>
                <a:cs typeface="Montserrat Medium"/>
                <a:sym typeface="Montserrat Medium"/>
              </a:rPr>
              <a:t>sensor yang tidak membutuhkan sumber daya eksternal atau sinyal pemicu. </a:t>
            </a:r>
            <a:r>
              <a:rPr lang="en-ID" sz="1800">
                <a:solidFill>
                  <a:schemeClr val="bg1"/>
                </a:solidFill>
                <a:latin typeface="Montserrat Medium"/>
                <a:ea typeface="Montserrat Medium"/>
                <a:cs typeface="Montserrat Medium"/>
                <a:sym typeface="Montserrat Medium"/>
              </a:rPr>
              <a:t>Sensor pasif dapat menghasilkan sinyal listrik sendiri saat mendeteksi perubahan besarannya. </a:t>
            </a:r>
            <a:endParaRPr lang="en-ID" sz="1800">
              <a:solidFill>
                <a:srgbClr val="FF0000"/>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KLASIFIKASI SINYAL BERDASARKAN SIFAT</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443755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C4CA88-AA44-4717-8050-A75CFB333142}"/>
              </a:ext>
            </a:extLst>
          </p:cNvPr>
          <p:cNvSpPr>
            <a:spLocks noGrp="1"/>
          </p:cNvSpPr>
          <p:nvPr>
            <p:ph type="body" idx="1"/>
          </p:nvPr>
        </p:nvSpPr>
        <p:spPr>
          <a:xfrm>
            <a:off x="628650" y="457200"/>
            <a:ext cx="7886700" cy="4175419"/>
          </a:xfrm>
        </p:spPr>
        <p:txBody>
          <a:bodyPr/>
          <a:lstStyle/>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lgn="ctr">
              <a:buClr>
                <a:schemeClr val="bg1"/>
              </a:buClr>
              <a:buSzPct val="110000"/>
              <a:buNone/>
            </a:pPr>
            <a:r>
              <a:rPr lang="en-US" sz="2800">
                <a:solidFill>
                  <a:schemeClr val="bg1">
                    <a:lumMod val="95000"/>
                  </a:schemeClr>
                </a:solidFill>
              </a:rPr>
              <a:t>Contoh Beberapa Bentuk Sensor</a:t>
            </a:r>
          </a:p>
        </p:txBody>
      </p:sp>
      <p:pic>
        <p:nvPicPr>
          <p:cNvPr id="4" name="Picture 3">
            <a:extLst>
              <a:ext uri="{FF2B5EF4-FFF2-40B4-BE49-F238E27FC236}">
                <a16:creationId xmlns:a16="http://schemas.microsoft.com/office/drawing/2014/main" id="{0C9ECB6F-FFEC-4FA8-932D-E9D21C94DB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57633" y="967741"/>
            <a:ext cx="3828733" cy="2659062"/>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55541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140" name="Google Shape;140;p27"/>
              <p:cNvSpPr/>
              <p:nvPr/>
            </p:nvSpPr>
            <p:spPr>
              <a:xfrm>
                <a:off x="385426" y="756539"/>
                <a:ext cx="8286133" cy="4204079"/>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800">
                    <a:solidFill>
                      <a:schemeClr val="lt1"/>
                    </a:solidFill>
                    <a:latin typeface="Montserrat Medium"/>
                    <a:ea typeface="Montserrat Medium"/>
                    <a:cs typeface="Montserrat Medium"/>
                    <a:sym typeface="Montserrat Medium"/>
                  </a:rPr>
                  <a:t>Sensor tegangan menggunakan </a:t>
                </a:r>
                <a:r>
                  <a:rPr lang="en-ID" sz="1800">
                    <a:solidFill>
                      <a:srgbClr val="FF0000"/>
                    </a:solidFill>
                    <a:latin typeface="Montserrat Medium"/>
                    <a:ea typeface="Montserrat Medium"/>
                    <a:cs typeface="Montserrat Medium"/>
                    <a:sym typeface="Montserrat Medium"/>
                  </a:rPr>
                  <a:t>2 buah resistor yang diseri yang akan membagi tegangan input supaya tegangannya bisa menjadi lebih kecil dan bisa dibaca oleh ADC pada mikrokontroler</a:t>
                </a:r>
                <a:r>
                  <a:rPr lang="en-ID" sz="1800">
                    <a:solidFill>
                      <a:schemeClr val="lt1"/>
                    </a:solidFill>
                    <a:latin typeface="Montserrat Medium"/>
                    <a:ea typeface="Montserrat Medium"/>
                    <a:cs typeface="Montserrat Medium"/>
                    <a:sym typeface="Montserrat Medium"/>
                  </a:rPr>
                  <a:t>, karena pada mikrokontroler memiliki batas tegangan maksimum yang bisa dibaca oleh ADC Aturan pembagi tegangan sangat sederhana, yaitu tegangan input dibagi secara proporsional sesuai dengan nilai resistansi dua resistor yang dirangkai seri. Berikut rumus perhitungan resistor sebagai pembagi tegangan :</a:t>
                </a:r>
              </a:p>
              <a:p>
                <a:pPr marL="88900" marR="0" lvl="0" algn="just" rtl="0">
                  <a:lnSpc>
                    <a:spcPct val="150000"/>
                  </a:lnSpc>
                  <a:spcBef>
                    <a:spcPts val="0"/>
                  </a:spcBef>
                  <a:spcAft>
                    <a:spcPts val="0"/>
                  </a:spcAft>
                  <a:buClr>
                    <a:schemeClr val="lt1"/>
                  </a:buClr>
                  <a:buSzPts val="1400"/>
                </a:pPr>
                <a14:m>
                  <m:oMathPara xmlns:m="http://schemas.openxmlformats.org/officeDocument/2006/math">
                    <m:oMathParaPr>
                      <m:jc m:val="centerGroup"/>
                    </m:oMathParaPr>
                    <m:oMath xmlns:m="http://schemas.openxmlformats.org/officeDocument/2006/math">
                      <m:sSub>
                        <m:sSubPr>
                          <m:ctrlPr>
                            <a:rPr lang="en-ID" sz="1800" i="1" smtClean="0">
                              <a:solidFill>
                                <a:srgbClr val="FF0000"/>
                              </a:solidFill>
                              <a:latin typeface="Cambria Math" panose="02040503050406030204" pitchFamily="18" charset="0"/>
                              <a:sym typeface="Montserrat Medium"/>
                            </a:rPr>
                          </m:ctrlPr>
                        </m:sSubPr>
                        <m:e>
                          <m:r>
                            <a:rPr lang="en-US" sz="1800" b="0" i="1" smtClean="0">
                              <a:solidFill>
                                <a:srgbClr val="FF0000"/>
                              </a:solidFill>
                              <a:latin typeface="Cambria Math" panose="02040503050406030204" pitchFamily="18" charset="0"/>
                              <a:sym typeface="Montserrat Medium"/>
                            </a:rPr>
                            <m:t>𝑉</m:t>
                          </m:r>
                        </m:e>
                        <m:sub>
                          <m:r>
                            <a:rPr lang="en-US" sz="1800" b="0" i="1" smtClean="0">
                              <a:solidFill>
                                <a:srgbClr val="FF0000"/>
                              </a:solidFill>
                              <a:latin typeface="Cambria Math" panose="02040503050406030204" pitchFamily="18" charset="0"/>
                              <a:sym typeface="Montserrat Medium"/>
                            </a:rPr>
                            <m:t>𝑜𝑢𝑡</m:t>
                          </m:r>
                        </m:sub>
                      </m:sSub>
                      <m:r>
                        <a:rPr lang="en-US" sz="1800" b="0" i="1" smtClean="0">
                          <a:solidFill>
                            <a:srgbClr val="FF0000"/>
                          </a:solidFill>
                          <a:latin typeface="Cambria Math" panose="02040503050406030204" pitchFamily="18" charset="0"/>
                          <a:sym typeface="Montserrat Medium"/>
                        </a:rPr>
                        <m:t>= </m:t>
                      </m:r>
                      <m:f>
                        <m:fPr>
                          <m:ctrlPr>
                            <a:rPr lang="en-US" sz="1800" b="0" i="1" smtClean="0">
                              <a:solidFill>
                                <a:srgbClr val="FF0000"/>
                              </a:solidFill>
                              <a:latin typeface="Cambria Math" panose="02040503050406030204" pitchFamily="18" charset="0"/>
                              <a:sym typeface="Montserrat Medium"/>
                            </a:rPr>
                          </m:ctrlPr>
                        </m:fPr>
                        <m:num>
                          <m:r>
                            <a:rPr lang="en-US" sz="1800" b="0" i="1" smtClean="0">
                              <a:solidFill>
                                <a:srgbClr val="FF0000"/>
                              </a:solidFill>
                              <a:latin typeface="Cambria Math" panose="02040503050406030204" pitchFamily="18" charset="0"/>
                              <a:sym typeface="Montserrat Medium"/>
                            </a:rPr>
                            <m:t>𝑅</m:t>
                          </m:r>
                          <m:r>
                            <a:rPr lang="en-US" sz="1800" b="0" i="1" smtClean="0">
                              <a:solidFill>
                                <a:srgbClr val="FF0000"/>
                              </a:solidFill>
                              <a:latin typeface="Cambria Math" panose="02040503050406030204" pitchFamily="18" charset="0"/>
                              <a:sym typeface="Montserrat Medium"/>
                            </a:rPr>
                            <m:t>2</m:t>
                          </m:r>
                        </m:num>
                        <m:den>
                          <m:r>
                            <a:rPr lang="en-US" sz="1800" b="0" i="1" smtClean="0">
                              <a:solidFill>
                                <a:srgbClr val="FF0000"/>
                              </a:solidFill>
                              <a:latin typeface="Cambria Math" panose="02040503050406030204" pitchFamily="18" charset="0"/>
                              <a:sym typeface="Montserrat Medium"/>
                            </a:rPr>
                            <m:t>𝑅</m:t>
                          </m:r>
                          <m:r>
                            <a:rPr lang="en-US" sz="1800" b="0" i="1" smtClean="0">
                              <a:solidFill>
                                <a:srgbClr val="FF0000"/>
                              </a:solidFill>
                              <a:latin typeface="Cambria Math" panose="02040503050406030204" pitchFamily="18" charset="0"/>
                              <a:sym typeface="Montserrat Medium"/>
                            </a:rPr>
                            <m:t>1+</m:t>
                          </m:r>
                          <m:r>
                            <a:rPr lang="en-US" sz="1800" b="0" i="1" smtClean="0">
                              <a:solidFill>
                                <a:srgbClr val="FF0000"/>
                              </a:solidFill>
                              <a:latin typeface="Cambria Math" panose="02040503050406030204" pitchFamily="18" charset="0"/>
                              <a:sym typeface="Montserrat Medium"/>
                            </a:rPr>
                            <m:t>𝑅</m:t>
                          </m:r>
                          <m:r>
                            <a:rPr lang="en-US" sz="1800" b="0" i="1" smtClean="0">
                              <a:solidFill>
                                <a:srgbClr val="FF0000"/>
                              </a:solidFill>
                              <a:latin typeface="Cambria Math" panose="02040503050406030204" pitchFamily="18" charset="0"/>
                              <a:sym typeface="Montserrat Medium"/>
                            </a:rPr>
                            <m:t>2</m:t>
                          </m:r>
                        </m:den>
                      </m:f>
                      <m:r>
                        <a:rPr lang="en-US" sz="1800" b="0" i="1" smtClean="0">
                          <a:solidFill>
                            <a:srgbClr val="FF0000"/>
                          </a:solidFill>
                          <a:latin typeface="Cambria Math" panose="02040503050406030204" pitchFamily="18" charset="0"/>
                          <a:sym typeface="Montserrat Medium"/>
                        </a:rPr>
                        <m:t> </m:t>
                      </m:r>
                      <m:sSub>
                        <m:sSubPr>
                          <m:ctrlPr>
                            <a:rPr lang="en-US" sz="1800" b="0" i="1" smtClean="0">
                              <a:solidFill>
                                <a:srgbClr val="FF0000"/>
                              </a:solidFill>
                              <a:latin typeface="Cambria Math" panose="02040503050406030204" pitchFamily="18" charset="0"/>
                              <a:sym typeface="Montserrat Medium"/>
                            </a:rPr>
                          </m:ctrlPr>
                        </m:sSubPr>
                        <m:e>
                          <m:r>
                            <a:rPr lang="en-US" sz="1800" b="0" i="1" smtClean="0">
                              <a:solidFill>
                                <a:srgbClr val="FF0000"/>
                              </a:solidFill>
                              <a:latin typeface="Cambria Math" panose="02040503050406030204" pitchFamily="18" charset="0"/>
                              <a:sym typeface="Montserrat Medium"/>
                            </a:rPr>
                            <m:t>𝑉</m:t>
                          </m:r>
                        </m:e>
                        <m:sub>
                          <m:r>
                            <a:rPr lang="en-US" sz="1800" b="0" i="1" smtClean="0">
                              <a:solidFill>
                                <a:srgbClr val="FF0000"/>
                              </a:solidFill>
                              <a:latin typeface="Cambria Math" panose="02040503050406030204" pitchFamily="18" charset="0"/>
                              <a:sym typeface="Montserrat Medium"/>
                            </a:rPr>
                            <m:t>𝑖𝑛</m:t>
                          </m:r>
                        </m:sub>
                      </m:sSub>
                    </m:oMath>
                  </m:oMathPara>
                </a14:m>
                <a:endParaRPr lang="en-ID" sz="1800">
                  <a:solidFill>
                    <a:srgbClr val="FF0000"/>
                  </a:solidFill>
                  <a:latin typeface="Montserrat Medium"/>
                  <a:ea typeface="Montserrat Medium"/>
                  <a:cs typeface="Montserrat Medium"/>
                  <a:sym typeface="Montserrat Medium"/>
                </a:endParaRPr>
              </a:p>
            </p:txBody>
          </p:sp>
        </mc:Choice>
        <mc:Fallback xmlns="">
          <p:sp>
            <p:nvSpPr>
              <p:cNvPr id="140" name="Google Shape;140;p27"/>
              <p:cNvSpPr>
                <a:spLocks noRot="1" noChangeAspect="1" noMove="1" noResize="1" noEditPoints="1" noAdjustHandles="1" noChangeArrowheads="1" noChangeShapeType="1" noTextEdit="1"/>
              </p:cNvSpPr>
              <p:nvPr/>
            </p:nvSpPr>
            <p:spPr>
              <a:xfrm>
                <a:off x="385426" y="756539"/>
                <a:ext cx="8286133" cy="4204079"/>
              </a:xfrm>
              <a:prstGeom prst="rect">
                <a:avLst/>
              </a:prstGeom>
              <a:blipFill>
                <a:blip r:embed="rId3"/>
                <a:stretch>
                  <a:fillRect r="-957"/>
                </a:stretch>
              </a:blipFill>
              <a:ln>
                <a:noFill/>
              </a:ln>
            </p:spPr>
            <p:txBody>
              <a:bodyPr/>
              <a:lstStyle/>
              <a:p>
                <a:r>
                  <a:rPr lang="en-ID">
                    <a:noFill/>
                  </a:rPr>
                  <a:t> </a:t>
                </a:r>
              </a:p>
            </p:txBody>
          </p:sp>
        </mc:Fallback>
      </mc:AlternateContent>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SENSOR TEGANGAN (SENSOR ANALOG)</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267484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C4CA88-AA44-4717-8050-A75CFB333142}"/>
              </a:ext>
            </a:extLst>
          </p:cNvPr>
          <p:cNvSpPr>
            <a:spLocks noGrp="1"/>
          </p:cNvSpPr>
          <p:nvPr>
            <p:ph type="body" idx="1"/>
          </p:nvPr>
        </p:nvSpPr>
        <p:spPr>
          <a:xfrm>
            <a:off x="628650" y="457200"/>
            <a:ext cx="7886700" cy="4175419"/>
          </a:xfrm>
        </p:spPr>
        <p:txBody>
          <a:bodyPr/>
          <a:lstStyle/>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lgn="ctr">
              <a:buClr>
                <a:schemeClr val="bg1"/>
              </a:buClr>
              <a:buSzPct val="110000"/>
              <a:buNone/>
            </a:pPr>
            <a:r>
              <a:rPr lang="en-US" sz="2800">
                <a:solidFill>
                  <a:schemeClr val="bg1">
                    <a:lumMod val="95000"/>
                  </a:schemeClr>
                </a:solidFill>
              </a:rPr>
              <a:t>Skematik Sensor Tegangan</a:t>
            </a:r>
          </a:p>
        </p:txBody>
      </p:sp>
      <p:pic>
        <p:nvPicPr>
          <p:cNvPr id="5" name="Picture 4">
            <a:extLst>
              <a:ext uri="{FF2B5EF4-FFF2-40B4-BE49-F238E27FC236}">
                <a16:creationId xmlns:a16="http://schemas.microsoft.com/office/drawing/2014/main" id="{4300D329-FEBA-4743-BF18-04929165EFB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3388" y="746760"/>
            <a:ext cx="3177223" cy="3040039"/>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345569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70894" cy="4084318"/>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2000">
                <a:solidFill>
                  <a:schemeClr val="lt1"/>
                </a:solidFill>
                <a:latin typeface="Montserrat Medium"/>
                <a:ea typeface="Montserrat Medium"/>
                <a:cs typeface="Montserrat Medium"/>
                <a:sym typeface="Montserrat Medium"/>
              </a:rPr>
              <a:t>Sensor ultrasonik HC-SR04 adalah sebuah sensor yang berfungsi untuk mengubah besaran fisis (bunyi) menjadi besaran listrik dan sebaliknya. Cara kerja sensor ini didasarkan pada prinsip dari pantulan suatu gelombang suara sehingga dapat dipakai untuk menafsirkan eksistensi (jarak) suatu benda dengan frekuensi tertentu. Disebut sebagai sensor ultrasonik karena sensor ini menggunakan gelombang ultrasonik (bunyi ultrasonik). </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SENSOR ULTRASONIK HC-SR04</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221281316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1129</TotalTime>
  <Words>2314</Words>
  <Application>Microsoft Office PowerPoint</Application>
  <PresentationFormat>On-screen Show (16:9)</PresentationFormat>
  <Paragraphs>275</Paragraphs>
  <Slides>21</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Cambria Math</vt:lpstr>
      <vt:lpstr>Arial</vt:lpstr>
      <vt:lpstr>Montserrat Medium</vt:lpstr>
      <vt:lpstr>Wingdings</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&amp; DISCUSSION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CyberProLog</dc:creator>
  <cp:lastModifiedBy>CyberProLog</cp:lastModifiedBy>
  <cp:revision>24</cp:revision>
  <dcterms:modified xsi:type="dcterms:W3CDTF">2021-04-25T05:57:37Z</dcterms:modified>
</cp:coreProperties>
</file>