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56" r:id="rId2"/>
    <p:sldId id="257" r:id="rId3"/>
    <p:sldId id="292" r:id="rId4"/>
    <p:sldId id="265" r:id="rId5"/>
    <p:sldId id="293" r:id="rId6"/>
    <p:sldId id="258" r:id="rId7"/>
    <p:sldId id="268" r:id="rId8"/>
    <p:sldId id="277" r:id="rId9"/>
    <p:sldId id="303" r:id="rId10"/>
    <p:sldId id="304" r:id="rId11"/>
    <p:sldId id="296" r:id="rId12"/>
    <p:sldId id="297" r:id="rId13"/>
    <p:sldId id="305" r:id="rId14"/>
    <p:sldId id="298" r:id="rId15"/>
    <p:sldId id="273"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Montserrat Medium"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9b2c8912_0_2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b89b2c8912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11</a:t>
            </a:fld>
            <a:endParaRPr/>
          </a:p>
        </p:txBody>
      </p:sp>
    </p:spTree>
    <p:extLst>
      <p:ext uri="{BB962C8B-B14F-4D97-AF65-F5344CB8AC3E}">
        <p14:creationId xmlns:p14="http://schemas.microsoft.com/office/powerpoint/2010/main" val="357850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12</a:t>
            </a:fld>
            <a:endParaRPr/>
          </a:p>
        </p:txBody>
      </p:sp>
    </p:spTree>
    <p:extLst>
      <p:ext uri="{BB962C8B-B14F-4D97-AF65-F5344CB8AC3E}">
        <p14:creationId xmlns:p14="http://schemas.microsoft.com/office/powerpoint/2010/main" val="366121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13</a:t>
            </a:fld>
            <a:endParaRPr/>
          </a:p>
        </p:txBody>
      </p:sp>
    </p:spTree>
    <p:extLst>
      <p:ext uri="{BB962C8B-B14F-4D97-AF65-F5344CB8AC3E}">
        <p14:creationId xmlns:p14="http://schemas.microsoft.com/office/powerpoint/2010/main" val="341364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14</a:t>
            </a:fld>
            <a:endParaRPr/>
          </a:p>
        </p:txBody>
      </p:sp>
    </p:spTree>
    <p:extLst>
      <p:ext uri="{BB962C8B-B14F-4D97-AF65-F5344CB8AC3E}">
        <p14:creationId xmlns:p14="http://schemas.microsoft.com/office/powerpoint/2010/main" val="3745280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3</a:t>
            </a:fld>
            <a:endParaRPr/>
          </a:p>
        </p:txBody>
      </p:sp>
    </p:spTree>
    <p:extLst>
      <p:ext uri="{BB962C8B-B14F-4D97-AF65-F5344CB8AC3E}">
        <p14:creationId xmlns:p14="http://schemas.microsoft.com/office/powerpoint/2010/main" val="1630858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5</a:t>
            </a:fld>
            <a:endParaRPr/>
          </a:p>
        </p:txBody>
      </p:sp>
    </p:spTree>
    <p:extLst>
      <p:ext uri="{BB962C8B-B14F-4D97-AF65-F5344CB8AC3E}">
        <p14:creationId xmlns:p14="http://schemas.microsoft.com/office/powerpoint/2010/main" val="1241251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7</a:t>
            </a:fld>
            <a:endParaRPr/>
          </a:p>
        </p:txBody>
      </p:sp>
    </p:spTree>
    <p:extLst>
      <p:ext uri="{BB962C8B-B14F-4D97-AF65-F5344CB8AC3E}">
        <p14:creationId xmlns:p14="http://schemas.microsoft.com/office/powerpoint/2010/main" val="747285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Discover...:</a:t>
            </a:r>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p>
          <a:p>
            <a:pPr marL="0" lvl="0" indent="0" algn="l" rtl="0">
              <a:spcBef>
                <a:spcPts val="0"/>
              </a:spcBef>
              <a:spcAft>
                <a:spcPts val="0"/>
              </a:spcAft>
              <a:buNone/>
            </a:pPr>
            <a:endParaRPr lang="en-US"/>
          </a:p>
          <a:p>
            <a:pPr marL="0" lvl="0" indent="0" algn="l" rtl="0">
              <a:spcBef>
                <a:spcPts val="0"/>
              </a:spcBef>
              <a:spcAft>
                <a:spcPts val="0"/>
              </a:spcAft>
              <a:buNone/>
            </a:pPr>
            <a:r>
              <a:rPr lang="en-US"/>
              <a:t>Grow Business:</a:t>
            </a:r>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8</a:t>
            </a:fld>
            <a:endParaRPr/>
          </a:p>
        </p:txBody>
      </p:sp>
    </p:spTree>
    <p:extLst>
      <p:ext uri="{BB962C8B-B14F-4D97-AF65-F5344CB8AC3E}">
        <p14:creationId xmlns:p14="http://schemas.microsoft.com/office/powerpoint/2010/main" val="4084064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9</a:t>
            </a:fld>
            <a:endParaRPr/>
          </a:p>
        </p:txBody>
      </p:sp>
    </p:spTree>
    <p:extLst>
      <p:ext uri="{BB962C8B-B14F-4D97-AF65-F5344CB8AC3E}">
        <p14:creationId xmlns:p14="http://schemas.microsoft.com/office/powerpoint/2010/main" val="1391800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10</a:t>
            </a:fld>
            <a:endParaRPr/>
          </a:p>
        </p:txBody>
      </p:sp>
    </p:spTree>
    <p:extLst>
      <p:ext uri="{BB962C8B-B14F-4D97-AF65-F5344CB8AC3E}">
        <p14:creationId xmlns:p14="http://schemas.microsoft.com/office/powerpoint/2010/main" val="3623394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3" name="Google Shape;53;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0" marR="0" lvl="1" indent="0" algn="l" rtl="0">
              <a:spcBef>
                <a:spcPts val="0"/>
              </a:spcBef>
              <a:buNone/>
              <a:defRPr sz="1400" b="0" i="0" u="none" strike="noStrike" cap="none">
                <a:solidFill>
                  <a:schemeClr val="dk1"/>
                </a:solidFill>
                <a:latin typeface="Calibri"/>
                <a:ea typeface="Calibri"/>
                <a:cs typeface="Calibri"/>
                <a:sym typeface="Calibri"/>
              </a:defRPr>
            </a:lvl2pPr>
            <a:lvl3pPr marL="0" marR="0" lvl="2" indent="0" algn="l" rtl="0">
              <a:spcBef>
                <a:spcPts val="0"/>
              </a:spcBef>
              <a:buNone/>
              <a:defRPr sz="1400" b="0" i="0" u="none" strike="noStrike" cap="none">
                <a:solidFill>
                  <a:schemeClr val="dk1"/>
                </a:solidFill>
                <a:latin typeface="Calibri"/>
                <a:ea typeface="Calibri"/>
                <a:cs typeface="Calibri"/>
                <a:sym typeface="Calibri"/>
              </a:defRPr>
            </a:lvl3pPr>
            <a:lvl4pPr marL="0" marR="0" lvl="3" indent="0" algn="l" rtl="0">
              <a:spcBef>
                <a:spcPts val="0"/>
              </a:spcBef>
              <a:buNone/>
              <a:defRPr sz="1400" b="0" i="0" u="none" strike="noStrike" cap="none">
                <a:solidFill>
                  <a:schemeClr val="dk1"/>
                </a:solidFill>
                <a:latin typeface="Calibri"/>
                <a:ea typeface="Calibri"/>
                <a:cs typeface="Calibri"/>
                <a:sym typeface="Calibri"/>
              </a:defRPr>
            </a:lvl4pPr>
            <a:lvl5pPr marL="0" marR="0" lvl="4" indent="0" algn="l" rtl="0">
              <a:spcBef>
                <a:spcPts val="0"/>
              </a:spcBef>
              <a:buNone/>
              <a:defRPr sz="1400" b="0" i="0" u="none" strike="noStrike" cap="none">
                <a:solidFill>
                  <a:schemeClr val="dk1"/>
                </a:solidFill>
                <a:latin typeface="Calibri"/>
                <a:ea typeface="Calibri"/>
                <a:cs typeface="Calibri"/>
                <a:sym typeface="Calibri"/>
              </a:defRPr>
            </a:lvl5pPr>
            <a:lvl6pPr marL="0" marR="0" lvl="5" indent="0" algn="l" rtl="0">
              <a:spcBef>
                <a:spcPts val="0"/>
              </a:spcBef>
              <a:buNone/>
              <a:defRPr sz="1400" b="0" i="0" u="none" strike="noStrike" cap="none">
                <a:solidFill>
                  <a:schemeClr val="dk1"/>
                </a:solidFill>
                <a:latin typeface="Calibri"/>
                <a:ea typeface="Calibri"/>
                <a:cs typeface="Calibri"/>
                <a:sym typeface="Calibri"/>
              </a:defRPr>
            </a:lvl6pPr>
            <a:lvl7pPr marL="0" marR="0" lvl="6" indent="0" algn="l" rtl="0">
              <a:spcBef>
                <a:spcPts val="0"/>
              </a:spcBef>
              <a:buNone/>
              <a:defRPr sz="1400" b="0" i="0" u="none" strike="noStrike" cap="none">
                <a:solidFill>
                  <a:schemeClr val="dk1"/>
                </a:solidFill>
                <a:latin typeface="Calibri"/>
                <a:ea typeface="Calibri"/>
                <a:cs typeface="Calibri"/>
                <a:sym typeface="Calibri"/>
              </a:defRPr>
            </a:lvl7pPr>
            <a:lvl8pPr marL="0" marR="0" lvl="7" indent="0" algn="l" rtl="0">
              <a:spcBef>
                <a:spcPts val="0"/>
              </a:spcBef>
              <a:buNone/>
              <a:defRPr sz="1400" b="0" i="0" u="none" strike="noStrike" cap="none">
                <a:solidFill>
                  <a:schemeClr val="dk1"/>
                </a:solidFill>
                <a:latin typeface="Calibri"/>
                <a:ea typeface="Calibri"/>
                <a:cs typeface="Calibri"/>
                <a:sym typeface="Calibri"/>
              </a:defRPr>
            </a:lvl8pPr>
            <a:lvl9pPr marL="0" marR="0" lvl="8" indent="0" algn="l" rtl="0">
              <a:spcBef>
                <a:spcPts val="0"/>
              </a:spcBef>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4" name="Google Shape;114;p2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5" name="Google Shape;115;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6" name="Google Shape;116;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7" name="Google Shape;117;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8"/>
        <p:cNvGrpSpPr/>
        <p:nvPr/>
      </p:nvGrpSpPr>
      <p:grpSpPr>
        <a:xfrm>
          <a:off x="0" y="0"/>
          <a:ext cx="0" cy="0"/>
          <a:chOff x="0" y="0"/>
          <a:chExt cx="0" cy="0"/>
        </a:xfrm>
      </p:grpSpPr>
      <p:sp>
        <p:nvSpPr>
          <p:cNvPr id="119" name="Google Shape;119;p2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20" name="Google Shape;120;p2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1" name="Google Shape;121;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2" name="Google Shape;122;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3" name="Google Shape;123;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9" name="Google Shape;59;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3" name="Google Shape;63;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4" name="Google Shape;64;p16"/>
          <p:cNvSpPr txBox="1">
            <a:spLocks noGrp="1"/>
          </p:cNvSpPr>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5" name="Google Shape;65;p16"/>
          <p:cNvSpPr txBox="1">
            <a:spLocks noGrp="1"/>
          </p:cNvSpPr>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6" name="Google Shape;66;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7"/>
        <p:cNvGrpSpPr/>
        <p:nvPr/>
      </p:nvGrpSpPr>
      <p:grpSpPr>
        <a:xfrm>
          <a:off x="0" y="0"/>
          <a:ext cx="0" cy="0"/>
          <a:chOff x="0" y="0"/>
          <a:chExt cx="0" cy="0"/>
        </a:xfrm>
      </p:grpSpPr>
      <p:sp>
        <p:nvSpPr>
          <p:cNvPr id="68" name="Google Shape;6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9" name="Google Shape;6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4" name="Google Shape;74;p18"/>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75" name="Google Shape;75;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7" name="Google Shape;87;p20"/>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8" name="Google Shape;88;p20"/>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9" name="Google Shape;89;p20"/>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90" name="Google Shape;90;p20"/>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1" name="Google Shape;91;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2" name="Google Shape;92;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3" name="Google Shape;93;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6" name="Google Shape;96;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7" name="Google Shape;97;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0" name="Google Shape;100;p2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1" name="Google Shape;101;p22"/>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2" name="Google Shape;102;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3" name="Google Shape;103;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4" name="Google Shape;104;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7" name="Google Shape;107;p23"/>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8" name="Google Shape;108;p23"/>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9" name="Google Shape;109;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0" name="Google Shape;110;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1" name="Google Shape;111;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342900" marR="0" lvl="0" indent="-342900" algn="just" rtl="0">
              <a:lnSpc>
                <a:spcPct val="150000"/>
              </a:lnSpc>
              <a:spcBef>
                <a:spcPts val="0"/>
              </a:spcBef>
              <a:spcAft>
                <a:spcPts val="0"/>
              </a:spcAft>
              <a:buClr>
                <a:schemeClr val="bg1"/>
              </a:buClr>
              <a:buFont typeface="Wingdings" panose="05000000000000000000" pitchFamily="2" charset="2"/>
              <a:buChar char="Ø"/>
            </a:pPr>
            <a:r>
              <a:rPr lang="en-US" sz="2000">
                <a:solidFill>
                  <a:schemeClr val="lt1"/>
                </a:solidFill>
                <a:latin typeface="Arial"/>
                <a:ea typeface="Arial"/>
                <a:cs typeface="Arial"/>
                <a:sym typeface="Arial"/>
              </a:rPr>
              <a:t>Peserta </a:t>
            </a:r>
            <a:r>
              <a:rPr lang="sv-SE" sz="2000">
                <a:solidFill>
                  <a:schemeClr val="lt1"/>
                </a:solidFill>
                <a:latin typeface="Arial"/>
                <a:ea typeface="Arial"/>
                <a:cs typeface="Arial"/>
                <a:sym typeface="Arial"/>
              </a:rPr>
              <a:t>dapat </a:t>
            </a:r>
            <a:r>
              <a:rPr lang="it-IT" sz="2000">
                <a:solidFill>
                  <a:schemeClr val="lt1"/>
                </a:solidFill>
                <a:latin typeface="Arial"/>
                <a:ea typeface="Arial"/>
                <a:cs typeface="Arial"/>
                <a:sym typeface="Arial"/>
              </a:rPr>
              <a:t>memahami arti monitoring dalam konsep IoT.</a:t>
            </a:r>
          </a:p>
          <a:p>
            <a:pPr marL="342900" marR="0" lvl="0" indent="-342900" algn="just" rtl="0">
              <a:lnSpc>
                <a:spcPct val="150000"/>
              </a:lnSpc>
              <a:spcBef>
                <a:spcPts val="0"/>
              </a:spcBef>
              <a:spcAft>
                <a:spcPts val="0"/>
              </a:spcAft>
              <a:buClr>
                <a:schemeClr val="bg1"/>
              </a:buClr>
              <a:buFont typeface="Wingdings" panose="05000000000000000000" pitchFamily="2" charset="2"/>
              <a:buChar char="Ø"/>
            </a:pPr>
            <a:r>
              <a:rPr lang="en-US" sz="2000">
                <a:solidFill>
                  <a:schemeClr val="lt1"/>
                </a:solidFill>
                <a:latin typeface="Arial"/>
                <a:ea typeface="Arial"/>
                <a:cs typeface="Arial"/>
                <a:sym typeface="Arial"/>
              </a:rPr>
              <a:t>Peserta </a:t>
            </a:r>
            <a:r>
              <a:rPr lang="de-DE" sz="2000">
                <a:solidFill>
                  <a:schemeClr val="lt1"/>
                </a:solidFill>
                <a:latin typeface="Arial"/>
                <a:ea typeface="Arial"/>
                <a:cs typeface="Arial"/>
                <a:sym typeface="Arial"/>
              </a:rPr>
              <a:t>dapat </a:t>
            </a:r>
            <a:r>
              <a:rPr lang="fi-FI" sz="2000">
                <a:solidFill>
                  <a:schemeClr val="lt1"/>
                </a:solidFill>
                <a:latin typeface="Arial"/>
                <a:ea typeface="Arial"/>
                <a:cs typeface="Arial"/>
                <a:sym typeface="Arial"/>
              </a:rPr>
              <a:t>melakukan percobaan monitoring suhu via blynk.</a:t>
            </a:r>
            <a:endParaRPr lang="de-DE" sz="2000">
              <a:solidFill>
                <a:schemeClr val="lt1"/>
              </a:solidFill>
              <a:latin typeface="Arial"/>
              <a:ea typeface="Arial"/>
              <a:cs typeface="Arial"/>
              <a:sym typeface="Arial"/>
            </a:endParaRPr>
          </a:p>
        </p:txBody>
      </p:sp>
      <p:sp>
        <p:nvSpPr>
          <p:cNvPr id="130" name="Google Shape;130;p26"/>
          <p:cNvSpPr txBox="1"/>
          <p:nvPr/>
        </p:nvSpPr>
        <p:spPr>
          <a:xfrm>
            <a:off x="4482550" y="120384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TUJUAN</a:t>
            </a:r>
            <a:endParaRPr sz="2000"/>
          </a:p>
        </p:txBody>
      </p:sp>
      <p:sp>
        <p:nvSpPr>
          <p:cNvPr id="131" name="Google Shape;131;p26"/>
          <p:cNvSpPr txBox="1"/>
          <p:nvPr/>
        </p:nvSpPr>
        <p:spPr>
          <a:xfrm>
            <a:off x="380744" y="2781299"/>
            <a:ext cx="3612135" cy="37144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800">
                <a:solidFill>
                  <a:schemeClr val="lt1"/>
                </a:solidFill>
              </a:rPr>
              <a:t>MONITORING SUHU VIA BLYNK</a:t>
            </a:r>
            <a:endParaRPr lang="en-ID" sz="1800">
              <a:solidFill>
                <a:schemeClr val="lt1"/>
              </a:solidFill>
            </a:endParaRPr>
          </a:p>
        </p:txBody>
      </p:sp>
      <p:sp>
        <p:nvSpPr>
          <p:cNvPr id="132" name="Google Shape;132;p26"/>
          <p:cNvSpPr txBox="1"/>
          <p:nvPr/>
        </p:nvSpPr>
        <p:spPr>
          <a:xfrm>
            <a:off x="380745" y="3575016"/>
            <a:ext cx="3499200" cy="42548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2000">
                <a:solidFill>
                  <a:schemeClr val="lt1"/>
                </a:solidFill>
              </a:rPr>
              <a:t>MODUL </a:t>
            </a:r>
            <a:r>
              <a:rPr lang="en-US" sz="2000">
                <a:solidFill>
                  <a:schemeClr val="lt1"/>
                </a:solidFill>
              </a:rPr>
              <a:t>4</a:t>
            </a:r>
            <a:endParaRPr sz="2000">
              <a:solidFill>
                <a:schemeClr val="lt1"/>
              </a:solidFill>
              <a:latin typeface="Arial"/>
              <a:ea typeface="Arial"/>
              <a:cs typeface="Arial"/>
              <a:sym typeface="Arial"/>
            </a:endParaRPr>
          </a:p>
        </p:txBody>
      </p:sp>
      <p:pic>
        <p:nvPicPr>
          <p:cNvPr id="133" name="Google Shape;133;p26"/>
          <p:cNvPicPr preferRelativeResize="0"/>
          <p:nvPr/>
        </p:nvPicPr>
        <p:blipFill rotWithShape="1">
          <a:blip r:embed="rId3">
            <a:alphaModFix/>
          </a:blip>
          <a:srcRect l="21345" t="21345" r="21351" b="21351"/>
          <a:stretch/>
        </p:blipFill>
        <p:spPr>
          <a:xfrm>
            <a:off x="292764" y="349861"/>
            <a:ext cx="1663775" cy="166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686385"/>
            <a:ext cx="8278513" cy="4335195"/>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3"/>
            </a:pPr>
            <a:r>
              <a:rPr lang="sv-SE" sz="1600">
                <a:solidFill>
                  <a:schemeClr val="lt1"/>
                </a:solidFill>
                <a:latin typeface="Montserrat Medium"/>
                <a:ea typeface="Montserrat Medium"/>
                <a:cs typeface="Montserrat Medium"/>
                <a:sym typeface="Montserrat Medium"/>
              </a:rPr>
              <a:t>Selanjutnya merangkai komponen sesuai dengan gambar berikut :</a:t>
            </a:r>
          </a:p>
          <a:p>
            <a:pPr marL="431800" marR="0" lvl="0" indent="-342900" algn="just" rtl="0">
              <a:lnSpc>
                <a:spcPct val="150000"/>
              </a:lnSpc>
              <a:spcBef>
                <a:spcPts val="0"/>
              </a:spcBef>
              <a:spcAft>
                <a:spcPts val="0"/>
              </a:spcAft>
              <a:buClr>
                <a:schemeClr val="lt1"/>
              </a:buClr>
              <a:buSzPts val="1400"/>
              <a:buFont typeface="+mj-lt"/>
              <a:buAutoNum type="arabicPeriod" startAt="3"/>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3"/>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3"/>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3"/>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3"/>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a:p>
            <a:pPr marL="88900" marR="0" lvl="0" algn="just" rtl="0">
              <a:spcBef>
                <a:spcPts val="0"/>
              </a:spcBef>
              <a:spcAft>
                <a:spcPts val="0"/>
              </a:spcAft>
              <a:buClr>
                <a:schemeClr val="lt1"/>
              </a:buClr>
              <a:buSzPts val="1400"/>
            </a:pPr>
            <a:r>
              <a:rPr lang="sv-SE" sz="1600">
                <a:solidFill>
                  <a:schemeClr val="lt1"/>
                </a:solidFill>
                <a:latin typeface="Montserrat Medium"/>
                <a:ea typeface="Montserrat Medium"/>
                <a:cs typeface="Montserrat Medium"/>
                <a:sym typeface="Montserrat Medium"/>
              </a:rPr>
              <a:t>Keterangan :</a:t>
            </a:r>
          </a:p>
          <a:p>
            <a:pPr marL="374650" marR="0" lvl="0" indent="-285750" algn="just" rtl="0">
              <a:spcBef>
                <a:spcPts val="0"/>
              </a:spcBef>
              <a:spcAft>
                <a:spcPts val="0"/>
              </a:spcAft>
              <a:buClr>
                <a:schemeClr val="lt1"/>
              </a:buClr>
              <a:buSzPts val="1400"/>
              <a:buFont typeface="Wingdings" panose="05000000000000000000" pitchFamily="2" charset="2"/>
              <a:buChar char="Ø"/>
            </a:pPr>
            <a:r>
              <a:rPr lang="sv-SE" sz="1600">
                <a:solidFill>
                  <a:schemeClr val="lt1"/>
                </a:solidFill>
                <a:latin typeface="Montserrat Medium"/>
                <a:ea typeface="Montserrat Medium"/>
                <a:cs typeface="Montserrat Medium"/>
                <a:sym typeface="Montserrat Medium"/>
              </a:rPr>
              <a:t>Pin Out/Data sensor ke pin D2.</a:t>
            </a:r>
          </a:p>
          <a:p>
            <a:pPr marL="374650" marR="0" lvl="0" indent="-285750" algn="just" rtl="0">
              <a:spcBef>
                <a:spcPts val="0"/>
              </a:spcBef>
              <a:spcAft>
                <a:spcPts val="0"/>
              </a:spcAft>
              <a:buClr>
                <a:schemeClr val="lt1"/>
              </a:buClr>
              <a:buSzPts val="1400"/>
              <a:buFont typeface="Wingdings" panose="05000000000000000000" pitchFamily="2" charset="2"/>
              <a:buChar char="Ø"/>
            </a:pPr>
            <a:r>
              <a:rPr lang="sv-SE" sz="1600">
                <a:solidFill>
                  <a:schemeClr val="lt1"/>
                </a:solidFill>
                <a:latin typeface="Montserrat Medium"/>
                <a:ea typeface="Montserrat Medium"/>
                <a:cs typeface="Montserrat Medium"/>
                <a:sym typeface="Montserrat Medium"/>
              </a:rPr>
              <a:t>Pin (+) sensor ke 3V.</a:t>
            </a:r>
          </a:p>
          <a:p>
            <a:pPr marL="374650" marR="0" lvl="0" indent="-285750" algn="just" rtl="0">
              <a:spcBef>
                <a:spcPts val="0"/>
              </a:spcBef>
              <a:spcAft>
                <a:spcPts val="0"/>
              </a:spcAft>
              <a:buClr>
                <a:schemeClr val="lt1"/>
              </a:buClr>
              <a:buSzPts val="1400"/>
              <a:buFont typeface="Wingdings" panose="05000000000000000000" pitchFamily="2" charset="2"/>
              <a:buChar char="Ø"/>
            </a:pPr>
            <a:r>
              <a:rPr lang="sv-SE" sz="1600">
                <a:solidFill>
                  <a:schemeClr val="lt1"/>
                </a:solidFill>
                <a:latin typeface="Montserrat Medium"/>
                <a:ea typeface="Montserrat Medium"/>
                <a:cs typeface="Montserrat Medium"/>
                <a:sym typeface="Montserrat Medium"/>
              </a:rPr>
              <a:t>Pin (-) sensor ke GND.</a:t>
            </a: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(WIRING)</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57949522-1079-4C54-8253-2296F04A91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30721" y="1121346"/>
            <a:ext cx="2682558" cy="2900808"/>
          </a:xfrm>
          <a:prstGeom prst="rect">
            <a:avLst/>
          </a:prstGeom>
          <a:noFill/>
          <a:ln>
            <a:noFill/>
          </a:ln>
        </p:spPr>
      </p:pic>
    </p:spTree>
    <p:extLst>
      <p:ext uri="{BB962C8B-B14F-4D97-AF65-F5344CB8AC3E}">
        <p14:creationId xmlns:p14="http://schemas.microsoft.com/office/powerpoint/2010/main" val="3550999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4"/>
            </a:pPr>
            <a:r>
              <a:rPr lang="sv-SE" sz="1600">
                <a:solidFill>
                  <a:schemeClr val="lt1"/>
                </a:solidFill>
                <a:latin typeface="Montserrat Medium"/>
                <a:ea typeface="Montserrat Medium"/>
                <a:cs typeface="Montserrat Medium"/>
                <a:sym typeface="Montserrat Medium"/>
              </a:rPr>
              <a:t>Buka Arduino IDE, masukkan library yang sudah didownload dan upload sketch program di bawah ini.</a:t>
            </a: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1896394" y="4659120"/>
            <a:ext cx="5195615" cy="44412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LANJUTAN SKETCH DISLIDE BERIKUTNYA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2">
            <a:extLst>
              <a:ext uri="{FF2B5EF4-FFF2-40B4-BE49-F238E27FC236}">
                <a16:creationId xmlns:a16="http://schemas.microsoft.com/office/drawing/2014/main" id="{0DABB4BB-156F-4D7C-B89B-3583AA832C1E}"/>
              </a:ext>
            </a:extLst>
          </p:cNvPr>
          <p:cNvSpPr txBox="1">
            <a:spLocks noChangeArrowheads="1"/>
          </p:cNvSpPr>
          <p:nvPr/>
        </p:nvSpPr>
        <p:spPr bwMode="auto">
          <a:xfrm>
            <a:off x="2010879" y="1617280"/>
            <a:ext cx="4959350" cy="30418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rPr>
              <a:t>#define BLYNK_PRINT Serial</a:t>
            </a:r>
            <a:r>
              <a:rPr lang="en-ID">
                <a:effectLst/>
                <a:latin typeface="+mj-lt"/>
              </a:rPr>
              <a:t> </a:t>
            </a:r>
            <a:r>
              <a:rPr lang="en-ID" sz="900">
                <a:solidFill>
                  <a:srgbClr val="000000"/>
                </a:solidFill>
                <a:effectLst/>
                <a:latin typeface="+mj-lt"/>
                <a:ea typeface="Times New Roman" panose="02020603050405020304" pitchFamily="18" charset="0"/>
                <a:cs typeface="Courier New" panose="02070309020205020404" pitchFamily="49" charset="0"/>
              </a:rPr>
              <a:t>#include &lt;ESP8266WiFi.h&gt;</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#include &lt;BlynkSimpleEsp8266.h&gt;</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#include &lt;DHT.h&gt;</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char auth[] = "xYquHfAdKdb5FSzSq9Nx6e45K";</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char ssid[] = "namaWifi";</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char pass[] = "Password";</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#define DHTPIN 2          </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#define DHTTYPE DHT11     // DHT 11</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DHT dht(DHTPIN, DHTTYPE);</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BlynkTimer timer;</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void sendSensor()</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FF0000"/>
                </a:solidFill>
                <a:effectLst/>
                <a:latin typeface="+mj-lt"/>
                <a:ea typeface="Times New Roman" panose="02020603050405020304" pitchFamily="18" charset="0"/>
                <a:cs typeface="Courier New" panose="02070309020205020404" pitchFamily="49" charset="0"/>
              </a:rPr>
              <a:t>{</a:t>
            </a:r>
            <a:r>
              <a:rPr lang="en-ID" sz="1100">
                <a:solidFill>
                  <a:srgbClr val="FF0000"/>
                </a:solidFill>
                <a:latin typeface="+mj-lt"/>
                <a:ea typeface="Times New Roman" panose="02020603050405020304" pitchFamily="18" charset="0"/>
                <a:cs typeface="Times New Roman" panose="02020603050405020304" pitchFamily="18" charset="0"/>
              </a:rPr>
              <a:t> </a:t>
            </a:r>
            <a:r>
              <a:rPr lang="en-ID" sz="900">
                <a:solidFill>
                  <a:srgbClr val="FF0000"/>
                </a:solidFill>
                <a:effectLst/>
                <a:latin typeface="+mj-lt"/>
                <a:ea typeface="Times New Roman" panose="02020603050405020304" pitchFamily="18" charset="0"/>
                <a:cs typeface="Courier New" panose="02070309020205020404" pitchFamily="49" charset="0"/>
              </a:rPr>
              <a:t>float h = dht.readHumidity();}</a:t>
            </a:r>
            <a:endParaRPr lang="en-ID" sz="1100">
              <a:solidFill>
                <a:srgbClr val="FF0000"/>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3275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922020" y="4659120"/>
            <a:ext cx="7132320" cy="44412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latin typeface="Times New Roman" panose="02020603050405020304" pitchFamily="18" charset="0"/>
                <a:ea typeface="Calibri" panose="020F0502020204030204" pitchFamily="34" charset="0"/>
                <a:cs typeface="Times New Roman" panose="02020603050405020304" pitchFamily="18" charset="0"/>
              </a:rPr>
              <a:t>YANG DITANDAI MERAH ITU SUDAH ADA DISLIDE SEBELUMNYA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2">
            <a:extLst>
              <a:ext uri="{FF2B5EF4-FFF2-40B4-BE49-F238E27FC236}">
                <a16:creationId xmlns:a16="http://schemas.microsoft.com/office/drawing/2014/main" id="{379F0C88-C497-4410-AC85-B21F939D7F08}"/>
              </a:ext>
            </a:extLst>
          </p:cNvPr>
          <p:cNvSpPr txBox="1">
            <a:spLocks noChangeArrowheads="1"/>
          </p:cNvSpPr>
          <p:nvPr/>
        </p:nvSpPr>
        <p:spPr bwMode="auto">
          <a:xfrm>
            <a:off x="2008505" y="752221"/>
            <a:ext cx="4959350" cy="384106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FF0000"/>
                </a:solidFill>
                <a:effectLst/>
                <a:latin typeface="+mj-lt"/>
                <a:ea typeface="Times New Roman" panose="02020603050405020304" pitchFamily="18" charset="0"/>
                <a:cs typeface="Courier New" panose="02070309020205020404" pitchFamily="49" charset="0"/>
              </a:rPr>
              <a:t>{</a:t>
            </a:r>
            <a:r>
              <a:rPr lang="en-ID" sz="1100">
                <a:solidFill>
                  <a:srgbClr val="FF0000"/>
                </a:solidFill>
                <a:latin typeface="+mj-lt"/>
                <a:ea typeface="Times New Roman" panose="02020603050405020304" pitchFamily="18" charset="0"/>
                <a:cs typeface="Times New Roman" panose="02020603050405020304" pitchFamily="18" charset="0"/>
              </a:rPr>
              <a:t> </a:t>
            </a:r>
            <a:r>
              <a:rPr lang="en-ID" sz="900">
                <a:solidFill>
                  <a:srgbClr val="FF0000"/>
                </a:solidFill>
                <a:effectLst/>
                <a:latin typeface="+mj-lt"/>
                <a:ea typeface="Times New Roman" panose="02020603050405020304" pitchFamily="18" charset="0"/>
                <a:cs typeface="Courier New" panose="02070309020205020404" pitchFamily="49" charset="0"/>
              </a:rPr>
              <a:t>float h = dht.readHumidity();</a:t>
            </a:r>
            <a:endParaRPr lang="en-ID" sz="1100">
              <a:solidFill>
                <a:srgbClr val="FF0000"/>
              </a:solidFill>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float t = dht.readTemperature(); // or dht.readTemperature(true) for Fahrenheit</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if (isnan(h) || isnan(t)) {</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Serial.println("Sensor tidak terbaca!");</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return;}</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Blynk.virtualWrite(V5, t); //suhu virtual 5</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Blynk.virtualWrite(V6, h); //kelembaban virtual 6</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void setup()</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 Debug console</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Serial.begin(9600); </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Blynk.begin(auth, ssid, pass);</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//Blynk.begin(auth, ssid, pass, "blynk-cloud.com", 80);</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//Blynk.begin(auth, ssid, pass, IPAddress(192,168,1,100), 8080);</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dht.begin();</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FF0000"/>
                </a:solidFill>
                <a:effectLst/>
                <a:latin typeface="+mj-lt"/>
                <a:ea typeface="Times New Roman" panose="02020603050405020304" pitchFamily="18" charset="0"/>
                <a:cs typeface="Courier New" panose="02070309020205020404" pitchFamily="49" charset="0"/>
              </a:rPr>
              <a:t>  timer.setInterval(1000L, sendSensor);</a:t>
            </a:r>
            <a:endParaRPr lang="en-ID" sz="1100">
              <a:solidFill>
                <a:srgbClr val="FF0000"/>
              </a:solidFill>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void loop()</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Blynk.run();</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timer.run();</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a:t>
            </a:r>
            <a:endParaRPr lang="en-ID" sz="11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5282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r>
              <a:rPr lang="en-US">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Isi sesuai keterangan :</a:t>
            </a:r>
            <a:endParaRPr lang="en-ID">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US">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char auth[] = “xYquHfAdKdb5FSzSq9Nx6e45K”; //token dari blynk email</a:t>
            </a:r>
            <a:endParaRPr lang="en-ID">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US">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char ssid[] = “namaWifi”; //nama wifi</a:t>
            </a:r>
            <a:endParaRPr lang="en-ID">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char pass[] = “Password”; //password Wifi</a:t>
            </a:r>
            <a:endParaRPr lang="en-ID">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endParaRPr lang="en-ID"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922020" y="4659120"/>
            <a:ext cx="7132320" cy="44412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latin typeface="Times New Roman" panose="02020603050405020304" pitchFamily="18" charset="0"/>
                <a:ea typeface="Calibri" panose="020F0502020204030204" pitchFamily="34" charset="0"/>
                <a:cs typeface="Times New Roman" panose="02020603050405020304" pitchFamily="18" charset="0"/>
              </a:rPr>
              <a:t>YANG DITANDAI MERAH ITU SUDAH ADA DISLIDE SEBELUMNYA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2">
            <a:extLst>
              <a:ext uri="{FF2B5EF4-FFF2-40B4-BE49-F238E27FC236}">
                <a16:creationId xmlns:a16="http://schemas.microsoft.com/office/drawing/2014/main" id="{379F0C88-C497-4410-AC85-B21F939D7F08}"/>
              </a:ext>
            </a:extLst>
          </p:cNvPr>
          <p:cNvSpPr txBox="1">
            <a:spLocks noChangeArrowheads="1"/>
          </p:cNvSpPr>
          <p:nvPr/>
        </p:nvSpPr>
        <p:spPr bwMode="auto">
          <a:xfrm>
            <a:off x="2008505" y="1006426"/>
            <a:ext cx="4959350" cy="173736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FF0000"/>
                </a:solidFill>
                <a:effectLst/>
                <a:latin typeface="+mj-lt"/>
                <a:ea typeface="Times New Roman" panose="02020603050405020304" pitchFamily="18" charset="0"/>
                <a:cs typeface="Courier New" panose="02070309020205020404" pitchFamily="49" charset="0"/>
              </a:rPr>
              <a:t>timer.setInterval(1000L, sendSensor);</a:t>
            </a:r>
            <a:endParaRPr lang="en-ID" sz="1100">
              <a:solidFill>
                <a:srgbClr val="FF0000"/>
              </a:solidFill>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void loop()</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a:t>
            </a:r>
            <a:r>
              <a:rPr lang="en-ID" sz="1100">
                <a:latin typeface="+mj-lt"/>
                <a:ea typeface="Times New Roman" panose="02020603050405020304" pitchFamily="18" charset="0"/>
                <a:cs typeface="Times New Roman" panose="02020603050405020304" pitchFamily="18" charset="0"/>
              </a:rPr>
              <a:t> </a:t>
            </a:r>
            <a:r>
              <a:rPr lang="en-ID" sz="900">
                <a:solidFill>
                  <a:srgbClr val="000000"/>
                </a:solidFill>
                <a:effectLst/>
                <a:latin typeface="+mj-lt"/>
                <a:ea typeface="Times New Roman" panose="02020603050405020304" pitchFamily="18" charset="0"/>
                <a:cs typeface="Courier New" panose="02070309020205020404" pitchFamily="49" charset="0"/>
              </a:rPr>
              <a:t>Blynk.run();</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  timer.run();</a:t>
            </a:r>
            <a:endParaRPr lang="en-ID" sz="1100">
              <a:effectLst/>
              <a:latin typeface="+mj-lt"/>
              <a:ea typeface="Calibri" panose="020F0502020204030204" pitchFamily="34" charset="0"/>
              <a:cs typeface="Times New Roman" panose="02020603050405020304" pitchFamily="18" charset="0"/>
            </a:endParaRPr>
          </a:p>
          <a:p>
            <a:pPr latinLnBrk="1">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D" sz="900">
                <a:solidFill>
                  <a:srgbClr val="000000"/>
                </a:solidFill>
                <a:effectLst/>
                <a:latin typeface="+mj-lt"/>
                <a:ea typeface="Times New Roman" panose="02020603050405020304" pitchFamily="18" charset="0"/>
                <a:cs typeface="Courier New" panose="02070309020205020404" pitchFamily="49" charset="0"/>
              </a:rPr>
              <a:t>}</a:t>
            </a:r>
            <a:endParaRPr lang="en-ID" sz="11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3377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5"/>
            </a:pPr>
            <a:r>
              <a:rPr lang="sv-SE">
                <a:solidFill>
                  <a:schemeClr val="lt1"/>
                </a:solidFill>
                <a:latin typeface="Montserrat Medium"/>
                <a:ea typeface="Montserrat Medium"/>
                <a:cs typeface="Montserrat Medium"/>
                <a:sym typeface="Montserrat Medium"/>
              </a:rPr>
              <a:t>Upload sketch program di atas sampai done uploading jangan lupa untuk mengecek pada menu Tools Board dan Portnya. Jika sudah klik icon Play pada Blynk untuk menjalankannya. Hasilnya seperti dibawah ini.</a:t>
            </a:r>
            <a:endParaRPr lang="en-ID">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(FINISH)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E6223EEF-3587-4134-8EBF-BE4AAD78EBB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9300" y="1824038"/>
            <a:ext cx="1672273" cy="3197542"/>
          </a:xfrm>
          <a:prstGeom prst="rect">
            <a:avLst/>
          </a:prstGeom>
          <a:noFill/>
          <a:ln>
            <a:solidFill>
              <a:schemeClr val="bg1"/>
            </a:solidFill>
          </a:ln>
        </p:spPr>
      </p:pic>
    </p:spTree>
    <p:extLst>
      <p:ext uri="{BB962C8B-B14F-4D97-AF65-F5344CB8AC3E}">
        <p14:creationId xmlns:p14="http://schemas.microsoft.com/office/powerpoint/2010/main" val="292487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8B5C-1AFB-4982-AF86-1FF058447AC0}"/>
              </a:ext>
            </a:extLst>
          </p:cNvPr>
          <p:cNvSpPr>
            <a:spLocks noGrp="1"/>
          </p:cNvSpPr>
          <p:nvPr>
            <p:ph type="title"/>
          </p:nvPr>
        </p:nvSpPr>
        <p:spPr>
          <a:xfrm>
            <a:off x="628650" y="1443990"/>
            <a:ext cx="7886700" cy="2255520"/>
          </a:xfrm>
        </p:spPr>
        <p:txBody>
          <a:bodyPr/>
          <a:lstStyle/>
          <a:p>
            <a:pPr algn="ctr"/>
            <a:r>
              <a:rPr lang="en-US" sz="4800">
                <a:solidFill>
                  <a:schemeClr val="bg1"/>
                </a:solidFill>
              </a:rPr>
              <a:t>THANKS</a:t>
            </a:r>
            <a:br>
              <a:rPr lang="en-US" sz="4800">
                <a:solidFill>
                  <a:schemeClr val="bg1"/>
                </a:solidFill>
              </a:rPr>
            </a:br>
            <a:r>
              <a:rPr lang="en-US" sz="4800">
                <a:solidFill>
                  <a:schemeClr val="bg1"/>
                </a:solidFill>
              </a:rPr>
              <a:t>&amp;</a:t>
            </a:r>
            <a:br>
              <a:rPr lang="en-US" sz="4800">
                <a:solidFill>
                  <a:schemeClr val="bg1"/>
                </a:solidFill>
              </a:rPr>
            </a:br>
            <a:r>
              <a:rPr lang="en-US" sz="4800">
                <a:solidFill>
                  <a:schemeClr val="bg1"/>
                </a:solidFill>
              </a:rPr>
              <a:t>DISCUSSION TIME</a:t>
            </a:r>
            <a:endParaRPr lang="en-ID" sz="4800">
              <a:solidFill>
                <a:schemeClr val="bg1"/>
              </a:solidFill>
            </a:endParaRPr>
          </a:p>
        </p:txBody>
      </p:sp>
    </p:spTree>
    <p:extLst>
      <p:ext uri="{BB962C8B-B14F-4D97-AF65-F5344CB8AC3E}">
        <p14:creationId xmlns:p14="http://schemas.microsoft.com/office/powerpoint/2010/main" val="112722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900">
                <a:solidFill>
                  <a:schemeClr val="lt1"/>
                </a:solidFill>
                <a:latin typeface="Montserrat Medium"/>
                <a:ea typeface="Montserrat Medium"/>
                <a:cs typeface="Montserrat Medium"/>
                <a:sym typeface="Montserrat Medium"/>
              </a:rPr>
              <a:t>Monitoring adalah </a:t>
            </a:r>
            <a:r>
              <a:rPr lang="en-ID" sz="1900">
                <a:solidFill>
                  <a:srgbClr val="FF0000"/>
                </a:solidFill>
                <a:latin typeface="Montserrat Medium"/>
                <a:ea typeface="Montserrat Medium"/>
                <a:cs typeface="Montserrat Medium"/>
                <a:sym typeface="Montserrat Medium"/>
              </a:rPr>
              <a:t>pemantauan yang dapat dijelaskan sebagai kesadaran (awareness) tentang apa yang ingin diketahui</a:t>
            </a:r>
            <a:r>
              <a:rPr lang="en-ID" sz="1900">
                <a:solidFill>
                  <a:schemeClr val="lt1"/>
                </a:solidFill>
                <a:latin typeface="Montserrat Medium"/>
                <a:ea typeface="Montserrat Medium"/>
                <a:cs typeface="Montserrat Medium"/>
                <a:sym typeface="Montserrat Medium"/>
              </a:rPr>
              <a:t>, pemantauan berkadar tingkat tinggi dilakukan agar dapat membuat pengukuran melalui waktu yang menunjukkan pergerakan ke arah tujuan atau menjauh dari itu. </a:t>
            </a:r>
            <a:endParaRPr lang="en-ID" sz="1900">
              <a:solidFill>
                <a:srgbClr val="FF0000"/>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APA ITU MONITORING???</a:t>
            </a:r>
            <a:endParaRPr sz="2400" b="1">
              <a:solidFill>
                <a:srgbClr val="0C0C0C"/>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bg1"/>
                </a:solidFill>
                <a:latin typeface="Montserrat Medium"/>
                <a:ea typeface="Montserrat Medium"/>
                <a:cs typeface="Montserrat Medium"/>
                <a:sym typeface="Montserrat Medium"/>
              </a:rPr>
              <a:t>Sensor DHT11 adalah module sensor yang berfungsi untuk </a:t>
            </a:r>
            <a:r>
              <a:rPr lang="en-ID" sz="1800">
                <a:solidFill>
                  <a:srgbClr val="FF0000"/>
                </a:solidFill>
                <a:latin typeface="Montserrat Medium"/>
                <a:ea typeface="Montserrat Medium"/>
                <a:cs typeface="Montserrat Medium"/>
                <a:sym typeface="Montserrat Medium"/>
              </a:rPr>
              <a:t>membaca objek berupa suhu dan kelembaban yang memiliki output tegangan analog</a:t>
            </a:r>
            <a:r>
              <a:rPr lang="en-ID" sz="1800">
                <a:solidFill>
                  <a:schemeClr val="bg1"/>
                </a:solidFill>
                <a:latin typeface="Montserrat Medium"/>
                <a:ea typeface="Montserrat Medium"/>
                <a:cs typeface="Montserrat Medium"/>
                <a:sym typeface="Montserrat Medium"/>
              </a:rPr>
              <a:t> yang dapat diolah lebih lanjut menggunakan mikrokontroler. Module sensor ini tergolong kedalam elemen resistif seperti perangkat pengukur suhu seperti contohnya yaitu NTC. </a:t>
            </a:r>
            <a:r>
              <a:rPr lang="en-ID" sz="1800">
                <a:solidFill>
                  <a:srgbClr val="FF0000"/>
                </a:solidFill>
                <a:latin typeface="Montserrat Medium"/>
                <a:ea typeface="Montserrat Medium"/>
                <a:cs typeface="Montserrat Medium"/>
                <a:sym typeface="Montserrat Medium"/>
              </a:rPr>
              <a:t>Sensor ini memiliki masukan tegangan +5 VDC rentang pembacaan suhu 0 - 50°C dengan toleransi kesalahan ± 2°C serta rentang pembacaan kelembaban 20 - 90% RH dengan toleransi kesalahan ± 5% RH</a:t>
            </a:r>
            <a:r>
              <a:rPr lang="en-ID" sz="1800">
                <a:solidFill>
                  <a:schemeClr val="bg1"/>
                </a:solidFill>
                <a:latin typeface="Montserrat Medium"/>
                <a:ea typeface="Montserrat Medium"/>
                <a:cs typeface="Montserrat Medium"/>
                <a:sym typeface="Montserrat Medium"/>
              </a:rPr>
              <a:t>.</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PENGERTIAN SENSOR SUHU DHT11</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352883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C4CA88-AA44-4717-8050-A75CFB333142}"/>
              </a:ext>
            </a:extLst>
          </p:cNvPr>
          <p:cNvSpPr>
            <a:spLocks noGrp="1"/>
          </p:cNvSpPr>
          <p:nvPr>
            <p:ph type="body" idx="1"/>
          </p:nvPr>
        </p:nvSpPr>
        <p:spPr>
          <a:xfrm>
            <a:off x="628650" y="457200"/>
            <a:ext cx="7886700" cy="4175419"/>
          </a:xfrm>
        </p:spPr>
        <p:txBody>
          <a:bodyPr/>
          <a:lstStyle/>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lgn="ctr">
              <a:buClr>
                <a:schemeClr val="bg1"/>
              </a:buClr>
              <a:buSzPct val="110000"/>
              <a:buNone/>
            </a:pPr>
            <a:r>
              <a:rPr lang="en-US" sz="2800">
                <a:solidFill>
                  <a:schemeClr val="bg1">
                    <a:lumMod val="95000"/>
                  </a:schemeClr>
                </a:solidFill>
              </a:rPr>
              <a:t>Bentuk Sensor Suhu DHT11</a:t>
            </a:r>
          </a:p>
        </p:txBody>
      </p:sp>
      <p:pic>
        <p:nvPicPr>
          <p:cNvPr id="5" name="Picture 4">
            <a:extLst>
              <a:ext uri="{FF2B5EF4-FFF2-40B4-BE49-F238E27FC236}">
                <a16:creationId xmlns:a16="http://schemas.microsoft.com/office/drawing/2014/main" id="{53D4351C-C59F-4D2F-BA66-7E92D4FA0ED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77845" y="1102042"/>
            <a:ext cx="2988310" cy="2497455"/>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55541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bg1"/>
                </a:solidFill>
                <a:latin typeface="Montserrat Medium"/>
                <a:ea typeface="Montserrat Medium"/>
                <a:cs typeface="Montserrat Medium"/>
                <a:sym typeface="Montserrat Medium"/>
              </a:rPr>
              <a:t>Monitoring suhu adalah pemantauan besaran suhu dengan kombinasi dengan Internet of Things (IoT) sehingga </a:t>
            </a:r>
            <a:r>
              <a:rPr lang="en-ID" sz="1800">
                <a:solidFill>
                  <a:srgbClr val="FF0000"/>
                </a:solidFill>
                <a:latin typeface="Montserrat Medium"/>
                <a:ea typeface="Montserrat Medium"/>
                <a:cs typeface="Montserrat Medium"/>
                <a:sym typeface="Montserrat Medium"/>
              </a:rPr>
              <a:t>dapat memantau suhu suatu tempat tertentu secara jarak jauh dengan menggunakan jaringan internet</a:t>
            </a:r>
            <a:r>
              <a:rPr lang="en-ID" sz="1800">
                <a:solidFill>
                  <a:schemeClr val="bg1"/>
                </a:solidFill>
                <a:latin typeface="Montserrat Medium"/>
                <a:ea typeface="Montserrat Medium"/>
                <a:cs typeface="Montserrat Medium"/>
                <a:sym typeface="Montserrat Medium"/>
              </a:rPr>
              <a:t>. Konsep ini merupakan salah satu penerapan IoT dalam kehidupan sehari-hari. Monitoring suhu ini bisa digunakan untuk memantau suhu dalam ruangan tertentu atau diarea sekitar rumah. Dengan menggunakan sensor suhu DHT11 yang memiliki akurasi yang cukup baik dalam membaca nilai suhu. </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KONSEP MONITORING SUHU</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85208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94040" y="1855038"/>
            <a:ext cx="8528980" cy="773861"/>
          </a:xfrm>
          <a:prstGeom prst="rect">
            <a:avLst/>
          </a:prstGeom>
          <a:noFill/>
          <a:ln>
            <a:noFill/>
          </a:ln>
        </p:spPr>
        <p:txBody>
          <a:bodyPr spcFirstLastPara="1" wrap="square" lIns="68575" tIns="34275" rIns="68575" bIns="34275" anchor="t" anchorCtr="0">
            <a:noAutofit/>
          </a:bodyPr>
          <a:lstStyle/>
          <a:p>
            <a:r>
              <a:rPr lang="en-US" sz="2400">
                <a:solidFill>
                  <a:schemeClr val="lt1"/>
                </a:solidFill>
                <a:latin typeface="Arial"/>
                <a:ea typeface="Arial"/>
                <a:cs typeface="Arial"/>
                <a:sym typeface="Arial"/>
              </a:rPr>
              <a:t>LANGKAH PERCOBAAN </a:t>
            </a:r>
          </a:p>
          <a:p>
            <a:pPr marL="0" marR="0" lvl="0" indent="0" algn="l" rtl="0">
              <a:spcBef>
                <a:spcPts val="0"/>
              </a:spcBef>
              <a:spcAft>
                <a:spcPts val="0"/>
              </a:spcAft>
              <a:buNone/>
            </a:pPr>
            <a:r>
              <a:rPr lang="en-US" sz="2400">
                <a:solidFill>
                  <a:schemeClr val="lt1"/>
                </a:solidFill>
              </a:rPr>
              <a:t>MONITORING SUHU VIA BLYNK</a:t>
            </a:r>
            <a:endParaRPr lang="en-ID" sz="2400">
              <a:solidFill>
                <a:schemeClr val="lt1"/>
              </a:solidFill>
            </a:endParaRPr>
          </a:p>
          <a:p>
            <a:pPr marL="0" marR="0" lvl="0" indent="0" algn="l" rtl="0">
              <a:spcBef>
                <a:spcPts val="0"/>
              </a:spcBef>
              <a:spcAft>
                <a:spcPts val="0"/>
              </a:spcAft>
              <a:buNone/>
            </a:pPr>
            <a:endParaRPr lang="en-US" sz="2400">
              <a:solidFill>
                <a:schemeClr val="lt1"/>
              </a:solidFill>
              <a:latin typeface="Arial"/>
              <a:ea typeface="Arial"/>
              <a:cs typeface="Arial"/>
              <a:sym typeface="Arial"/>
            </a:endParaRP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83920"/>
            <a:ext cx="8278513" cy="3977640"/>
          </a:xfrm>
          <a:prstGeom prst="rect">
            <a:avLst/>
          </a:prstGeom>
          <a:noFill/>
          <a:ln>
            <a:noFill/>
          </a:ln>
        </p:spPr>
        <p:txBody>
          <a:bodyPr spcFirstLastPara="1" wrap="square" lIns="68575" tIns="34275" rIns="68575" bIns="34275" anchor="t" anchorCtr="0">
            <a:noAutofit/>
          </a:bodyPr>
          <a:lstStyle/>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Software arduino IDE</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Aplikasi blynk</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NodeMCU ESP8266</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Project board</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Library yang dibutuhkan</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Sensor suhu DHT11</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Kabel jumper</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Kabel mikro usb</a:t>
            </a: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ALAT DAN BAHAN</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239167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a:pPr>
            <a:r>
              <a:rPr lang="sv-SE">
                <a:solidFill>
                  <a:schemeClr val="lt1"/>
                </a:solidFill>
                <a:latin typeface="Montserrat Medium"/>
                <a:ea typeface="Montserrat Medium"/>
                <a:cs typeface="Montserrat Medium"/>
                <a:sym typeface="Montserrat Medium"/>
              </a:rPr>
              <a:t>Klik New Project &gt; Create (sesuaikan nama) &gt; lalu token akan dikirim melalui email &gt; buka email dan catat untuk dimasukkan ke sketch program Arduino &gt; tambahkan widget Labeled value 2 buah.</a:t>
            </a:r>
            <a:endParaRPr lang="en-ID">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(SETTING BLYNK)</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D3134C64-7586-4BEF-AE64-75149D7AB6E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1246" y="1863408"/>
            <a:ext cx="1492567" cy="3158172"/>
          </a:xfrm>
          <a:prstGeom prst="rect">
            <a:avLst/>
          </a:prstGeom>
          <a:noFill/>
          <a:ln>
            <a:solidFill>
              <a:schemeClr val="bg1"/>
            </a:solidFill>
          </a:ln>
        </p:spPr>
      </p:pic>
      <p:pic>
        <p:nvPicPr>
          <p:cNvPr id="10" name="Picture 9">
            <a:extLst>
              <a:ext uri="{FF2B5EF4-FFF2-40B4-BE49-F238E27FC236}">
                <a16:creationId xmlns:a16="http://schemas.microsoft.com/office/drawing/2014/main" id="{254AA671-94EA-437A-A846-4838576CDE7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4893" y="1863409"/>
            <a:ext cx="1662758" cy="3158171"/>
          </a:xfrm>
          <a:prstGeom prst="rect">
            <a:avLst/>
          </a:prstGeom>
          <a:noFill/>
          <a:ln>
            <a:solidFill>
              <a:schemeClr val="bg1"/>
            </a:solidFill>
          </a:ln>
        </p:spPr>
      </p:pic>
    </p:spTree>
    <p:extLst>
      <p:ext uri="{BB962C8B-B14F-4D97-AF65-F5344CB8AC3E}">
        <p14:creationId xmlns:p14="http://schemas.microsoft.com/office/powerpoint/2010/main" val="328366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2"/>
            </a:pPr>
            <a:r>
              <a:rPr lang="sv-SE" sz="1600">
                <a:solidFill>
                  <a:schemeClr val="lt1"/>
                </a:solidFill>
                <a:latin typeface="Montserrat Medium"/>
                <a:ea typeface="Montserrat Medium"/>
                <a:cs typeface="Montserrat Medium"/>
                <a:sym typeface="Montserrat Medium"/>
              </a:rPr>
              <a:t>Setting widget di Virtual 5 untuk suhu dan Virtual 6 untuk kelembaban.</a:t>
            </a:r>
            <a:endParaRPr lang="en-ID" sz="16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(SETTING BLYNK)</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0798695A-43EB-4E41-9EB4-343695BCD97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3610" y="1281710"/>
            <a:ext cx="1775460" cy="3549650"/>
          </a:xfrm>
          <a:prstGeom prst="rect">
            <a:avLst/>
          </a:prstGeom>
          <a:noFill/>
          <a:ln>
            <a:solidFill>
              <a:schemeClr val="bg1"/>
            </a:solidFill>
          </a:ln>
        </p:spPr>
      </p:pic>
      <p:pic>
        <p:nvPicPr>
          <p:cNvPr id="12" name="Picture 11">
            <a:extLst>
              <a:ext uri="{FF2B5EF4-FFF2-40B4-BE49-F238E27FC236}">
                <a16:creationId xmlns:a16="http://schemas.microsoft.com/office/drawing/2014/main" id="{503E3916-3D74-4D0D-B68E-E68B898855F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4932" y="1290600"/>
            <a:ext cx="1771650" cy="3540760"/>
          </a:xfrm>
          <a:prstGeom prst="rect">
            <a:avLst/>
          </a:prstGeom>
          <a:noFill/>
          <a:ln>
            <a:solidFill>
              <a:schemeClr val="bg1"/>
            </a:solidFill>
          </a:ln>
        </p:spPr>
      </p:pic>
    </p:spTree>
    <p:extLst>
      <p:ext uri="{BB962C8B-B14F-4D97-AF65-F5344CB8AC3E}">
        <p14:creationId xmlns:p14="http://schemas.microsoft.com/office/powerpoint/2010/main" val="249138941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1157</TotalTime>
  <Words>1668</Words>
  <Application>Microsoft Office PowerPoint</Application>
  <PresentationFormat>On-screen Show (16:9)</PresentationFormat>
  <Paragraphs>207</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Montserrat Medium</vt:lpstr>
      <vt:lpstr>Wingdings</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&amp; DISCUSSION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CyberProLog</dc:creator>
  <cp:lastModifiedBy>CyberProLog</cp:lastModifiedBy>
  <cp:revision>35</cp:revision>
  <dcterms:modified xsi:type="dcterms:W3CDTF">2021-04-25T03:44:28Z</dcterms:modified>
</cp:coreProperties>
</file>