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65" r:id="rId4"/>
    <p:sldId id="292" r:id="rId5"/>
    <p:sldId id="306" r:id="rId6"/>
    <p:sldId id="293" r:id="rId7"/>
    <p:sldId id="307" r:id="rId8"/>
    <p:sldId id="258" r:id="rId9"/>
    <p:sldId id="268" r:id="rId10"/>
    <p:sldId id="277" r:id="rId11"/>
    <p:sldId id="303" r:id="rId12"/>
    <p:sldId id="304" r:id="rId13"/>
    <p:sldId id="296" r:id="rId14"/>
    <p:sldId id="297" r:id="rId15"/>
    <p:sldId id="305" r:id="rId16"/>
    <p:sldId id="298"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Medium"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12</a:t>
            </a:fld>
            <a:endParaRPr/>
          </a:p>
        </p:txBody>
      </p:sp>
    </p:spTree>
    <p:extLst>
      <p:ext uri="{BB962C8B-B14F-4D97-AF65-F5344CB8AC3E}">
        <p14:creationId xmlns:p14="http://schemas.microsoft.com/office/powerpoint/2010/main" val="362339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13</a:t>
            </a:fld>
            <a:endParaRPr/>
          </a:p>
        </p:txBody>
      </p:sp>
    </p:spTree>
    <p:extLst>
      <p:ext uri="{BB962C8B-B14F-4D97-AF65-F5344CB8AC3E}">
        <p14:creationId xmlns:p14="http://schemas.microsoft.com/office/powerpoint/2010/main" val="35785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14</a:t>
            </a:fld>
            <a:endParaRPr/>
          </a:p>
        </p:txBody>
      </p:sp>
    </p:spTree>
    <p:extLst>
      <p:ext uri="{BB962C8B-B14F-4D97-AF65-F5344CB8AC3E}">
        <p14:creationId xmlns:p14="http://schemas.microsoft.com/office/powerpoint/2010/main" val="36612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15</a:t>
            </a:fld>
            <a:endParaRPr/>
          </a:p>
        </p:txBody>
      </p:sp>
    </p:spTree>
    <p:extLst>
      <p:ext uri="{BB962C8B-B14F-4D97-AF65-F5344CB8AC3E}">
        <p14:creationId xmlns:p14="http://schemas.microsoft.com/office/powerpoint/2010/main" val="341364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16</a:t>
            </a:fld>
            <a:endParaRPr/>
          </a:p>
        </p:txBody>
      </p:sp>
    </p:spTree>
    <p:extLst>
      <p:ext uri="{BB962C8B-B14F-4D97-AF65-F5344CB8AC3E}">
        <p14:creationId xmlns:p14="http://schemas.microsoft.com/office/powerpoint/2010/main" val="37452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4</a:t>
            </a:fld>
            <a:endParaRPr/>
          </a:p>
        </p:txBody>
      </p:sp>
    </p:spTree>
    <p:extLst>
      <p:ext uri="{BB962C8B-B14F-4D97-AF65-F5344CB8AC3E}">
        <p14:creationId xmlns:p14="http://schemas.microsoft.com/office/powerpoint/2010/main" val="163085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6</a:t>
            </a:fld>
            <a:endParaRPr/>
          </a:p>
        </p:txBody>
      </p:sp>
    </p:spTree>
    <p:extLst>
      <p:ext uri="{BB962C8B-B14F-4D97-AF65-F5344CB8AC3E}">
        <p14:creationId xmlns:p14="http://schemas.microsoft.com/office/powerpoint/2010/main" val="12412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7</a:t>
            </a:fld>
            <a:endParaRPr/>
          </a:p>
        </p:txBody>
      </p:sp>
    </p:spTree>
    <p:extLst>
      <p:ext uri="{BB962C8B-B14F-4D97-AF65-F5344CB8AC3E}">
        <p14:creationId xmlns:p14="http://schemas.microsoft.com/office/powerpoint/2010/main" val="29612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9</a:t>
            </a:fld>
            <a:endParaRPr/>
          </a:p>
        </p:txBody>
      </p:sp>
    </p:spTree>
    <p:extLst>
      <p:ext uri="{BB962C8B-B14F-4D97-AF65-F5344CB8AC3E}">
        <p14:creationId xmlns:p14="http://schemas.microsoft.com/office/powerpoint/2010/main" val="74728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Discover...:</a:t>
            </a:r>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p>
          <a:p>
            <a:pPr marL="0" lvl="0" indent="0" algn="l" rtl="0">
              <a:spcBef>
                <a:spcPts val="0"/>
              </a:spcBef>
              <a:spcAft>
                <a:spcPts val="0"/>
              </a:spcAft>
              <a:buNone/>
            </a:pPr>
            <a:endParaRPr lang="en-US"/>
          </a:p>
          <a:p>
            <a:pPr marL="0" lvl="0" indent="0" algn="l" rtl="0">
              <a:spcBef>
                <a:spcPts val="0"/>
              </a:spcBef>
              <a:spcAft>
                <a:spcPts val="0"/>
              </a:spcAft>
              <a:buNone/>
            </a:pPr>
            <a:r>
              <a:rPr lang="en-US"/>
              <a:t>Grow Business:</a:t>
            </a:r>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10</a:t>
            </a:fld>
            <a:endParaRPr/>
          </a:p>
        </p:txBody>
      </p:sp>
    </p:spTree>
    <p:extLst>
      <p:ext uri="{BB962C8B-B14F-4D97-AF65-F5344CB8AC3E}">
        <p14:creationId xmlns:p14="http://schemas.microsoft.com/office/powerpoint/2010/main" val="408406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11</a:t>
            </a:fld>
            <a:endParaRPr/>
          </a:p>
        </p:txBody>
      </p:sp>
    </p:spTree>
    <p:extLst>
      <p:ext uri="{BB962C8B-B14F-4D97-AF65-F5344CB8AC3E}">
        <p14:creationId xmlns:p14="http://schemas.microsoft.com/office/powerpoint/2010/main" val="13918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sv-SE" sz="2000">
                <a:solidFill>
                  <a:schemeClr val="lt1"/>
                </a:solidFill>
                <a:latin typeface="Arial"/>
                <a:ea typeface="Arial"/>
                <a:cs typeface="Arial"/>
                <a:sym typeface="Arial"/>
              </a:rPr>
              <a:t>dapat </a:t>
            </a:r>
            <a:r>
              <a:rPr lang="it-IT" sz="2000">
                <a:solidFill>
                  <a:schemeClr val="lt1"/>
                </a:solidFill>
                <a:latin typeface="Arial"/>
                <a:ea typeface="Arial"/>
                <a:cs typeface="Arial"/>
                <a:sym typeface="Arial"/>
              </a:rPr>
              <a:t>memahami cara kerja smart doorbell via blynk.</a:t>
            </a:r>
          </a:p>
          <a:p>
            <a:pPr marL="342900" marR="0" lvl="0" indent="-342900" algn="just" rtl="0">
              <a:lnSpc>
                <a:spcPct val="150000"/>
              </a:lnSpc>
              <a:spcBef>
                <a:spcPts val="0"/>
              </a:spcBef>
              <a:spcAft>
                <a:spcPts val="0"/>
              </a:spcAft>
              <a:buClr>
                <a:schemeClr val="bg1"/>
              </a:buClr>
              <a:buFont typeface="Wingdings" panose="05000000000000000000" pitchFamily="2" charset="2"/>
              <a:buChar char="Ø"/>
            </a:pPr>
            <a:r>
              <a:rPr lang="en-US" sz="2000">
                <a:solidFill>
                  <a:schemeClr val="lt1"/>
                </a:solidFill>
                <a:latin typeface="Arial"/>
                <a:ea typeface="Arial"/>
                <a:cs typeface="Arial"/>
                <a:sym typeface="Arial"/>
              </a:rPr>
              <a:t>Peserta </a:t>
            </a:r>
            <a:r>
              <a:rPr lang="de-DE" sz="2000">
                <a:solidFill>
                  <a:schemeClr val="lt1"/>
                </a:solidFill>
                <a:latin typeface="Arial"/>
                <a:ea typeface="Arial"/>
                <a:cs typeface="Arial"/>
                <a:sym typeface="Arial"/>
              </a:rPr>
              <a:t>dapat </a:t>
            </a:r>
            <a:r>
              <a:rPr lang="fi-FI" sz="2000">
                <a:solidFill>
                  <a:schemeClr val="lt1"/>
                </a:solidFill>
                <a:latin typeface="Arial"/>
                <a:ea typeface="Arial"/>
                <a:cs typeface="Arial"/>
                <a:sym typeface="Arial"/>
              </a:rPr>
              <a:t>melakukan percobaan membuat smart doorbell via blynk.</a:t>
            </a:r>
            <a:endParaRPr lang="de-DE" sz="2000">
              <a:solidFill>
                <a:schemeClr val="lt1"/>
              </a:solidFill>
              <a:latin typeface="Arial"/>
              <a:ea typeface="Arial"/>
              <a:cs typeface="Arial"/>
              <a:sym typeface="Arial"/>
            </a:endParaRPr>
          </a:p>
        </p:txBody>
      </p:sp>
      <p:sp>
        <p:nvSpPr>
          <p:cNvPr id="130" name="Google Shape;130;p26"/>
          <p:cNvSpPr txBox="1"/>
          <p:nvPr/>
        </p:nvSpPr>
        <p:spPr>
          <a:xfrm>
            <a:off x="4482550" y="120384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TUJUAN</a:t>
            </a:r>
            <a:endParaRPr sz="2000"/>
          </a:p>
        </p:txBody>
      </p:sp>
      <p:sp>
        <p:nvSpPr>
          <p:cNvPr id="131" name="Google Shape;131;p26"/>
          <p:cNvSpPr txBox="1"/>
          <p:nvPr/>
        </p:nvSpPr>
        <p:spPr>
          <a:xfrm>
            <a:off x="380744" y="2781299"/>
            <a:ext cx="3612135" cy="37144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chemeClr val="lt1"/>
                </a:solidFill>
              </a:rPr>
              <a:t>SMART DOORBELL VIA BLYNK</a:t>
            </a:r>
            <a:endParaRPr lang="en-ID" sz="1800">
              <a:solidFill>
                <a:schemeClr val="lt1"/>
              </a:solidFill>
            </a:endParaRPr>
          </a:p>
        </p:txBody>
      </p:sp>
      <p:sp>
        <p:nvSpPr>
          <p:cNvPr id="132" name="Google Shape;132;p26"/>
          <p:cNvSpPr txBox="1"/>
          <p:nvPr/>
        </p:nvSpPr>
        <p:spPr>
          <a:xfrm>
            <a:off x="380745" y="3575016"/>
            <a:ext cx="3499200" cy="4254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000">
                <a:solidFill>
                  <a:schemeClr val="lt1"/>
                </a:solidFill>
              </a:rPr>
              <a:t>MODUL </a:t>
            </a:r>
            <a:r>
              <a:rPr lang="en-US" sz="2000">
                <a:solidFill>
                  <a:schemeClr val="lt1"/>
                </a:solidFill>
              </a:rPr>
              <a:t>6</a:t>
            </a:r>
            <a:endParaRPr sz="200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a:pPr>
            <a:r>
              <a:rPr lang="sv-SE">
                <a:solidFill>
                  <a:schemeClr val="lt1"/>
                </a:solidFill>
                <a:latin typeface="Montserrat Medium"/>
                <a:ea typeface="Montserrat Medium"/>
                <a:cs typeface="Montserrat Medium"/>
                <a:sym typeface="Montserrat Medium"/>
              </a:rPr>
              <a:t>Klik New Project &gt; Create (sesuaikan nama) &gt; klik pada Choice Tools dan pilih NodeMCU ESP8266 dan pastikan jenis koneksi yaitu WiFi &gt; lalu token akan dikirim melalui email &gt; buka email dan catat untuk dimasukkan ke sketch program Arduino &gt; tambahkan widget Button 1 buah.</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0CD8281-4922-4916-9FB1-010F2FDDFEB9}"/>
              </a:ext>
            </a:extLst>
          </p:cNvPr>
          <p:cNvPicPr>
            <a:picLocks noChangeAspect="1"/>
          </p:cNvPicPr>
          <p:nvPr/>
        </p:nvPicPr>
        <p:blipFill>
          <a:blip r:embed="rId3"/>
          <a:stretch>
            <a:fillRect/>
          </a:stretch>
        </p:blipFill>
        <p:spPr>
          <a:xfrm>
            <a:off x="4143082" y="1828215"/>
            <a:ext cx="1553866" cy="3231465"/>
          </a:xfrm>
          <a:prstGeom prst="rect">
            <a:avLst/>
          </a:prstGeom>
          <a:ln>
            <a:solidFill>
              <a:schemeClr val="bg1"/>
            </a:solidFill>
          </a:ln>
        </p:spPr>
      </p:pic>
    </p:spTree>
    <p:extLst>
      <p:ext uri="{BB962C8B-B14F-4D97-AF65-F5344CB8AC3E}">
        <p14:creationId xmlns:p14="http://schemas.microsoft.com/office/powerpoint/2010/main" val="328366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2"/>
            </a:pPr>
            <a:r>
              <a:rPr lang="sv-SE" sz="1600">
                <a:solidFill>
                  <a:schemeClr val="lt1"/>
                </a:solidFill>
                <a:latin typeface="Montserrat Medium"/>
                <a:ea typeface="Montserrat Medium"/>
                <a:cs typeface="Montserrat Medium"/>
                <a:sym typeface="Montserrat Medium"/>
              </a:rPr>
              <a:t>Klik button &gt; pilih pin menjadi digital D2 = gp4 &gt; kemudian pilih mode switch dan beri nama label on/off sesuai keinginan.</a:t>
            </a: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(SETTING BLYNK)</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A3C3C5A-BFCD-4ABF-856A-944A251A492D}"/>
              </a:ext>
            </a:extLst>
          </p:cNvPr>
          <p:cNvPicPr>
            <a:picLocks noChangeAspect="1"/>
          </p:cNvPicPr>
          <p:nvPr/>
        </p:nvPicPr>
        <p:blipFill>
          <a:blip r:embed="rId3"/>
          <a:stretch>
            <a:fillRect/>
          </a:stretch>
        </p:blipFill>
        <p:spPr>
          <a:xfrm>
            <a:off x="3664280" y="1569720"/>
            <a:ext cx="1659844" cy="3451860"/>
          </a:xfrm>
          <a:prstGeom prst="rect">
            <a:avLst/>
          </a:prstGeom>
          <a:ln>
            <a:solidFill>
              <a:schemeClr val="bg1"/>
            </a:solidFill>
          </a:ln>
        </p:spPr>
      </p:pic>
    </p:spTree>
    <p:extLst>
      <p:ext uri="{BB962C8B-B14F-4D97-AF65-F5344CB8AC3E}">
        <p14:creationId xmlns:p14="http://schemas.microsoft.com/office/powerpoint/2010/main" val="249138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686385"/>
            <a:ext cx="8278513" cy="4335195"/>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3"/>
            </a:pPr>
            <a:r>
              <a:rPr lang="sv-SE" sz="1600">
                <a:solidFill>
                  <a:schemeClr val="lt1"/>
                </a:solidFill>
                <a:latin typeface="Montserrat Medium"/>
                <a:ea typeface="Montserrat Medium"/>
                <a:cs typeface="Montserrat Medium"/>
                <a:sym typeface="Montserrat Medium"/>
              </a:rPr>
              <a:t>Selanjutnya merangkai komponen sesuai dengan skematik berikut :</a:t>
            </a: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431800" marR="0" lvl="0" indent="-342900" algn="just" rtl="0">
              <a:lnSpc>
                <a:spcPct val="150000"/>
              </a:lnSpc>
              <a:spcBef>
                <a:spcPts val="0"/>
              </a:spcBef>
              <a:spcAft>
                <a:spcPts val="0"/>
              </a:spcAft>
              <a:buClr>
                <a:schemeClr val="lt1"/>
              </a:buClr>
              <a:buSzPts val="1400"/>
              <a:buFont typeface="+mj-lt"/>
              <a:buAutoNum type="arabicPeriod" startAt="3"/>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a:p>
            <a:pPr marL="88900" marR="0" lvl="0" algn="just" rtl="0">
              <a:spcBef>
                <a:spcPts val="0"/>
              </a:spcBef>
              <a:spcAft>
                <a:spcPts val="0"/>
              </a:spcAft>
              <a:buClr>
                <a:schemeClr val="lt1"/>
              </a:buClr>
              <a:buSzPts val="1400"/>
            </a:pPr>
            <a:r>
              <a:rPr lang="sv-SE" sz="1600">
                <a:solidFill>
                  <a:schemeClr val="lt1"/>
                </a:solidFill>
                <a:latin typeface="Montserrat Medium"/>
                <a:ea typeface="Montserrat Medium"/>
                <a:cs typeface="Montserrat Medium"/>
                <a:sym typeface="Montserrat Medium"/>
              </a:rPr>
              <a:t>Keterangan :</a:t>
            </a:r>
          </a:p>
          <a:p>
            <a:pPr marL="374650" marR="0" lvl="0" indent="-285750" algn="just" rtl="0">
              <a:spcBef>
                <a:spcPts val="0"/>
              </a:spcBef>
              <a:spcAft>
                <a:spcPts val="0"/>
              </a:spcAft>
              <a:buClr>
                <a:schemeClr val="lt1"/>
              </a:buClr>
              <a:buSzPts val="1400"/>
              <a:buFont typeface="Wingdings" panose="05000000000000000000" pitchFamily="2" charset="2"/>
              <a:buChar char="Ø"/>
            </a:pPr>
            <a:r>
              <a:rPr lang="sv-SE" sz="1600">
                <a:solidFill>
                  <a:schemeClr val="lt1"/>
                </a:solidFill>
                <a:latin typeface="Montserrat Medium"/>
                <a:ea typeface="Montserrat Medium"/>
                <a:cs typeface="Montserrat Medium"/>
                <a:sym typeface="Montserrat Medium"/>
              </a:rPr>
              <a:t>Pin Out/Data sensor ke pin D2.</a:t>
            </a:r>
          </a:p>
          <a:p>
            <a:pPr marL="374650" marR="0" lvl="0" indent="-285750" algn="just" rtl="0">
              <a:spcBef>
                <a:spcPts val="0"/>
              </a:spcBef>
              <a:spcAft>
                <a:spcPts val="0"/>
              </a:spcAft>
              <a:buClr>
                <a:schemeClr val="lt1"/>
              </a:buClr>
              <a:buSzPts val="1400"/>
              <a:buFont typeface="Wingdings" panose="05000000000000000000" pitchFamily="2" charset="2"/>
              <a:buChar char="Ø"/>
            </a:pPr>
            <a:r>
              <a:rPr lang="sv-SE" sz="1600">
                <a:solidFill>
                  <a:schemeClr val="lt1"/>
                </a:solidFill>
                <a:latin typeface="Montserrat Medium"/>
                <a:ea typeface="Montserrat Medium"/>
                <a:cs typeface="Montserrat Medium"/>
                <a:sym typeface="Montserrat Medium"/>
              </a:rPr>
              <a:t>Pin basis transistor ke D1.</a:t>
            </a:r>
          </a:p>
          <a:p>
            <a:pPr marL="88900" marR="0" lvl="0" algn="just" rtl="0">
              <a:lnSpc>
                <a:spcPct val="150000"/>
              </a:lnSpc>
              <a:spcBef>
                <a:spcPts val="0"/>
              </a:spcBef>
              <a:spcAft>
                <a:spcPts val="0"/>
              </a:spcAft>
              <a:buClr>
                <a:schemeClr val="lt1"/>
              </a:buClr>
              <a:buSzPts val="1400"/>
            </a:pPr>
            <a:endParaRPr lang="sv-SE"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(WIRING)</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1C66247-B0A6-4A47-96AB-9A38D15413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09862" y="1125360"/>
            <a:ext cx="3724275" cy="3028950"/>
          </a:xfrm>
          <a:prstGeom prst="rect">
            <a:avLst/>
          </a:prstGeom>
          <a:noFill/>
          <a:ln>
            <a:noFill/>
          </a:ln>
        </p:spPr>
      </p:pic>
    </p:spTree>
    <p:extLst>
      <p:ext uri="{BB962C8B-B14F-4D97-AF65-F5344CB8AC3E}">
        <p14:creationId xmlns:p14="http://schemas.microsoft.com/office/powerpoint/2010/main" val="355099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431800" marR="0" lvl="0" indent="-342900" algn="just" rtl="0">
              <a:lnSpc>
                <a:spcPct val="150000"/>
              </a:lnSpc>
              <a:spcBef>
                <a:spcPts val="0"/>
              </a:spcBef>
              <a:spcAft>
                <a:spcPts val="0"/>
              </a:spcAft>
              <a:buClr>
                <a:schemeClr val="lt1"/>
              </a:buClr>
              <a:buSzPts val="1400"/>
              <a:buFont typeface="+mj-lt"/>
              <a:buAutoNum type="arabicPeriod" startAt="4"/>
            </a:pPr>
            <a:r>
              <a:rPr lang="sv-SE" sz="1600">
                <a:solidFill>
                  <a:schemeClr val="lt1"/>
                </a:solidFill>
                <a:latin typeface="Montserrat Medium"/>
                <a:ea typeface="Montserrat Medium"/>
                <a:cs typeface="Montserrat Medium"/>
                <a:sym typeface="Montserrat Medium"/>
              </a:rPr>
              <a:t>Lalu buka arduino IDE dan install library yang dibutuhkan kemudian upload code berikut, jangan lupa setting port dengan benar.</a:t>
            </a: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1896394" y="4762500"/>
            <a:ext cx="5195615" cy="34074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LANJUTAN SKETCH DISLIDE BERIKUTNYA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5D869AB3-D8D1-4751-834C-119759A98947}"/>
              </a:ext>
            </a:extLst>
          </p:cNvPr>
          <p:cNvSpPr txBox="1">
            <a:spLocks noChangeArrowheads="1"/>
          </p:cNvSpPr>
          <p:nvPr/>
        </p:nvSpPr>
        <p:spPr bwMode="auto">
          <a:xfrm>
            <a:off x="2058934" y="1574645"/>
            <a:ext cx="4993005" cy="31878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#include &lt;ESP8266WiFi.h&gt;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#include &lt;BlynkSimpleEsp8266.h&gt;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#include &lt;SimpleTimer.h&gt;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#define BLYNK_PRINT Serial    // Comment this out to disable prints and save space</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char auth[] = "Ay7TN0ucWH-aFJKX-h7cV07_as2omOHu";</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WiFi credentials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char ssid[] = "xxxxxxx";</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char pass[] = "xxxxxxxx";</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SimpleTimer timer;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int IRsensor = D2; // IR Sensor Connected</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int Buzzer = D1; </a:t>
            </a:r>
            <a:endParaRPr lang="en-ID" sz="9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7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99380"/>
            <a:ext cx="713232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B4012291-095B-4EB6-9F28-6ACB9C807864}"/>
              </a:ext>
            </a:extLst>
          </p:cNvPr>
          <p:cNvSpPr txBox="1">
            <a:spLocks noChangeArrowheads="1"/>
          </p:cNvSpPr>
          <p:nvPr/>
        </p:nvSpPr>
        <p:spPr bwMode="auto">
          <a:xfrm>
            <a:off x="1991677" y="716280"/>
            <a:ext cx="4993005" cy="3983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int Buzzer = D1; </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setup()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Serial.begin(115200);</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Blynk.begin(auth, ssid, pass);</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pinMode(IRsensor, INPUT_PULLUP);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pinMode(D3, INPUT);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pinMode(Buzzer, OUTPUT);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timer.setInterval(1000L, Sensor);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timer.setInterval(1000L, FromApp);}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loop()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timer.run(); // Initiates SimpleTimer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Blynk.run();}</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Sensor()</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{while( digitalRead(IRsensor) == LOW)</a:t>
            </a:r>
            <a:endParaRPr lang="en-ID" sz="900">
              <a:solidFill>
                <a:srgbClr val="FF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28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US" sz="18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D"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endParaRPr lang="en-ID" sz="17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(SKETCH)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0FFF812-E105-4518-AAE0-1A3329B8172A}"/>
              </a:ext>
            </a:extLst>
          </p:cNvPr>
          <p:cNvSpPr txBox="1">
            <a:spLocks noChangeArrowheads="1"/>
          </p:cNvSpPr>
          <p:nvPr/>
        </p:nvSpPr>
        <p:spPr bwMode="auto">
          <a:xfrm>
            <a:off x="922020" y="4659120"/>
            <a:ext cx="7132320" cy="44412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rPr>
              <a:t>YANG DITANDAI MERAH ITU SUDAH ADA DISLIDE SEBELUMNYA</a:t>
            </a:r>
            <a:endParaRPr lang="en-ID">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a:extLst>
              <a:ext uri="{FF2B5EF4-FFF2-40B4-BE49-F238E27FC236}">
                <a16:creationId xmlns:a16="http://schemas.microsoft.com/office/drawing/2014/main" id="{E5360314-7685-4418-AC6C-C44FCD55824C}"/>
              </a:ext>
            </a:extLst>
          </p:cNvPr>
          <p:cNvSpPr txBox="1">
            <a:spLocks noChangeArrowheads="1"/>
          </p:cNvSpPr>
          <p:nvPr/>
        </p:nvSpPr>
        <p:spPr bwMode="auto">
          <a:xfrm>
            <a:off x="1991677" y="1112025"/>
            <a:ext cx="4993005" cy="30556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900">
                <a:solidFill>
                  <a:srgbClr val="FF0000"/>
                </a:solidFill>
                <a:effectLst/>
                <a:latin typeface="+mj-lt"/>
                <a:ea typeface="Calibri" panose="020F0502020204030204" pitchFamily="34" charset="0"/>
                <a:cs typeface="Times New Roman" panose="02020603050405020304" pitchFamily="18" charset="0"/>
              </a:rPr>
              <a:t>{while( digitalRead(IRsensor) == LOW) </a:t>
            </a:r>
            <a:endParaRPr lang="en-ID" sz="900">
              <a:solidFill>
                <a:srgbClr val="FF0000"/>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digitalWrite(Buzzer, HIGH);</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delay(2000); // Buzzer remains ON for 2 seconds.</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Blynk.begin(auth, ssid, pass); // this again connects the Blynk application.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void FromApp()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{if(digitalRead(D3) == HIGH) // D3 is gp0 on the blynk app</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{digitalWrite(Buzzer, HIGH);}</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if(digitalRead(D3) == LOW)</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{digitalWrite(Buzzer, LOW);}  </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a:t>
            </a:r>
            <a:endParaRPr lang="en-ID" sz="90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sz="900">
                <a:effectLst/>
                <a:latin typeface="+mj-lt"/>
                <a:ea typeface="Calibri" panose="020F0502020204030204" pitchFamily="34" charset="0"/>
                <a:cs typeface="Times New Roman" panose="02020603050405020304" pitchFamily="18" charset="0"/>
              </a:rPr>
              <a:t> </a:t>
            </a:r>
            <a:endParaRPr lang="en-ID" sz="90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37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792480"/>
            <a:ext cx="8278513" cy="4229100"/>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600">
                <a:solidFill>
                  <a:schemeClr val="lt1"/>
                </a:solidFill>
                <a:latin typeface="Montserrat Medium"/>
                <a:ea typeface="Montserrat Medium"/>
                <a:cs typeface="Montserrat Medium"/>
                <a:sym typeface="Montserrat Medium"/>
              </a:rPr>
              <a:t>Ada 3 indikator yang perlu diperhatikan pada sketch program di atas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aut[], pada code ini harus mengisi token dari aplikasi blynk yang akan didapat setelah membuat project kemudian token ini akan dikirimkan melalui email.</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ssid[], pada code ini harus mengisi dengan nama wifi, bisa menggunakan tethering smartphone.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600">
                <a:solidFill>
                  <a:schemeClr val="lt1"/>
                </a:solidFill>
                <a:latin typeface="Montserrat Medium"/>
                <a:ea typeface="Montserrat Medium"/>
                <a:cs typeface="Montserrat Medium"/>
                <a:sym typeface="Montserrat Medium"/>
              </a:rPr>
              <a:t>char pass[], isi dengan password wifi.</a:t>
            </a:r>
          </a:p>
          <a:p>
            <a:pPr marL="431800" marR="0" lvl="0" indent="-342900" algn="just" rtl="0">
              <a:lnSpc>
                <a:spcPct val="150000"/>
              </a:lnSpc>
              <a:spcBef>
                <a:spcPts val="0"/>
              </a:spcBef>
              <a:spcAft>
                <a:spcPts val="0"/>
              </a:spcAft>
              <a:buClr>
                <a:schemeClr val="lt1"/>
              </a:buClr>
              <a:buSzPts val="1400"/>
              <a:buFont typeface="+mj-lt"/>
              <a:buAutoNum type="arabicPeriod" startAt="5"/>
            </a:pPr>
            <a:r>
              <a:rPr lang="en-ID" sz="1600">
                <a:solidFill>
                  <a:schemeClr val="lt1"/>
                </a:solidFill>
                <a:latin typeface="Montserrat Medium"/>
                <a:ea typeface="Montserrat Medium"/>
                <a:cs typeface="Montserrat Medium"/>
                <a:sym typeface="Montserrat Medium"/>
              </a:rPr>
              <a:t>Terakhir coba tekan tombol yang ada pada aplikasi blynk dan coba juga memberikan halangan objek pada sensor infrared.</a:t>
            </a:r>
          </a:p>
          <a:p>
            <a:pPr marL="88900" marR="0" lvl="0" algn="just" rtl="0">
              <a:lnSpc>
                <a:spcPct val="150000"/>
              </a:lnSpc>
              <a:spcBef>
                <a:spcPts val="0"/>
              </a:spcBef>
              <a:spcAft>
                <a:spcPts val="0"/>
              </a:spcAft>
              <a:buClr>
                <a:schemeClr val="lt1"/>
              </a:buClr>
              <a:buSzPts val="1400"/>
            </a:pPr>
            <a:endParaRPr lang="en-ID" sz="16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LANGKAH PERCOBAAN (FINISH)</a:t>
            </a:r>
            <a:endParaRPr sz="2400" b="1">
              <a:solidFill>
                <a:srgbClr val="0C0C0C"/>
              </a:solidFill>
              <a:latin typeface="Arial"/>
              <a:ea typeface="Arial"/>
              <a:cs typeface="Arial"/>
              <a:sym typeface="Arial"/>
            </a:endParaRPr>
          </a:p>
        </p:txBody>
      </p:sp>
      <p:sp>
        <p:nvSpPr>
          <p:cNvPr id="6" name="Rectangle 6">
            <a:extLst>
              <a:ext uri="{FF2B5EF4-FFF2-40B4-BE49-F238E27FC236}">
                <a16:creationId xmlns:a16="http://schemas.microsoft.com/office/drawing/2014/main" id="{951E107B-9D61-4A62-AE0B-2D88F481AD0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87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8B5C-1AFB-4982-AF86-1FF058447AC0}"/>
              </a:ext>
            </a:extLst>
          </p:cNvPr>
          <p:cNvSpPr>
            <a:spLocks noGrp="1"/>
          </p:cNvSpPr>
          <p:nvPr>
            <p:ph type="title"/>
          </p:nvPr>
        </p:nvSpPr>
        <p:spPr>
          <a:xfrm>
            <a:off x="628650" y="1443990"/>
            <a:ext cx="7886700" cy="2255520"/>
          </a:xfrm>
        </p:spPr>
        <p:txBody>
          <a:bodyPr/>
          <a:lstStyle/>
          <a:p>
            <a:pPr algn="ctr"/>
            <a:r>
              <a:rPr lang="en-US" sz="4800">
                <a:solidFill>
                  <a:schemeClr val="bg1"/>
                </a:solidFill>
              </a:rPr>
              <a:t>THANKS</a:t>
            </a:r>
            <a:br>
              <a:rPr lang="en-US" sz="4800">
                <a:solidFill>
                  <a:schemeClr val="bg1"/>
                </a:solidFill>
              </a:rPr>
            </a:br>
            <a:r>
              <a:rPr lang="en-US" sz="4800">
                <a:solidFill>
                  <a:schemeClr val="bg1"/>
                </a:solidFill>
              </a:rPr>
              <a:t>&amp;</a:t>
            </a:r>
            <a:br>
              <a:rPr lang="en-US" sz="4800">
                <a:solidFill>
                  <a:schemeClr val="bg1"/>
                </a:solidFill>
              </a:rPr>
            </a:br>
            <a:r>
              <a:rPr lang="en-US" sz="4800">
                <a:solidFill>
                  <a:schemeClr val="bg1"/>
                </a:solidFill>
              </a:rPr>
              <a:t>DISCUSSION TIME</a:t>
            </a:r>
            <a:endParaRPr lang="en-ID" sz="4800">
              <a:solidFill>
                <a:schemeClr val="bg1"/>
              </a:solidFill>
            </a:endParaRPr>
          </a:p>
        </p:txBody>
      </p:sp>
    </p:spTree>
    <p:extLst>
      <p:ext uri="{BB962C8B-B14F-4D97-AF65-F5344CB8AC3E}">
        <p14:creationId xmlns:p14="http://schemas.microsoft.com/office/powerpoint/2010/main" val="11272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900">
                <a:solidFill>
                  <a:schemeClr val="lt1"/>
                </a:solidFill>
                <a:latin typeface="Montserrat Medium"/>
                <a:ea typeface="Montserrat Medium"/>
                <a:cs typeface="Montserrat Medium"/>
                <a:sym typeface="Montserrat Medium"/>
              </a:rPr>
              <a:t>Doorbell (Bel Pintu) adalah perangkat sinyal yang biasanya ditempatkan di dekat pintu masuk sebuah rumah, gedung, bangunan lainnya. </a:t>
            </a:r>
            <a:r>
              <a:rPr lang="en-ID" sz="1900">
                <a:solidFill>
                  <a:srgbClr val="FF0000"/>
                </a:solidFill>
                <a:latin typeface="Montserrat Medium"/>
                <a:ea typeface="Montserrat Medium"/>
                <a:cs typeface="Montserrat Medium"/>
                <a:sym typeface="Montserrat Medium"/>
              </a:rPr>
              <a:t>Saat ada pengunjung menekan tombol, bel berbunyi di dalam dan mengingatkan penghuni bahwa ada kehadiran pengunjung. </a:t>
            </a:r>
            <a:r>
              <a:rPr lang="en-ID" sz="1900">
                <a:solidFill>
                  <a:schemeClr val="lt1"/>
                </a:solidFill>
                <a:latin typeface="Montserrat Medium"/>
                <a:ea typeface="Montserrat Medium"/>
                <a:cs typeface="Montserrat Medium"/>
                <a:sym typeface="Montserrat Medium"/>
              </a:rPr>
              <a:t>Meskipun bel pintu pertama bersifat mekanis, diaktifkan dengan menarik kabel yang terhubung ke bel, bel pintu modern bersifat elektrik, dioperasikan oleh sakelar tombol tekan bahkan yang terbaru adalah doorbell contactless (bel pintu tanpa kontak). </a:t>
            </a:r>
            <a:endParaRPr lang="en-ID" sz="1900">
              <a:solidFill>
                <a:srgbClr val="FF0000"/>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APA ITU DOORBELL???</a:t>
            </a:r>
            <a:endParaRPr sz="2400" b="1">
              <a:solidFill>
                <a:srgbClr val="0C0C0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Doorbell Secara Umum</a:t>
            </a:r>
          </a:p>
        </p:txBody>
      </p:sp>
      <p:pic>
        <p:nvPicPr>
          <p:cNvPr id="4" name="Picture 3">
            <a:extLst>
              <a:ext uri="{FF2B5EF4-FFF2-40B4-BE49-F238E27FC236}">
                <a16:creationId xmlns:a16="http://schemas.microsoft.com/office/drawing/2014/main" id="{97B0E294-1F5F-417D-9B13-86BD557DEA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0793" y="1234440"/>
            <a:ext cx="4062413" cy="226123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554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Sensor infra red adalah sebuah </a:t>
            </a:r>
            <a:r>
              <a:rPr lang="en-ID" sz="1800">
                <a:solidFill>
                  <a:srgbClr val="FF0000"/>
                </a:solidFill>
                <a:latin typeface="Montserrat Medium"/>
                <a:ea typeface="Montserrat Medium"/>
                <a:cs typeface="Montserrat Medium"/>
                <a:sym typeface="Montserrat Medium"/>
              </a:rPr>
              <a:t>sensor yang dapat mendeteksi rintangan menggunakan cahaya inframerah yang dipantulkan. </a:t>
            </a:r>
            <a:r>
              <a:rPr lang="en-ID" sz="1800">
                <a:solidFill>
                  <a:schemeClr val="bg1"/>
                </a:solidFill>
                <a:latin typeface="Montserrat Medium"/>
                <a:ea typeface="Montserrat Medium"/>
                <a:cs typeface="Montserrat Medium"/>
                <a:sym typeface="Montserrat Medium"/>
              </a:rPr>
              <a:t>Sensor ini mempunyai dua bagian utama yaitu </a:t>
            </a:r>
            <a:r>
              <a:rPr lang="en-ID" sz="1800">
                <a:solidFill>
                  <a:srgbClr val="FF0000"/>
                </a:solidFill>
                <a:latin typeface="Montserrat Medium"/>
                <a:ea typeface="Montserrat Medium"/>
                <a:cs typeface="Montserrat Medium"/>
                <a:sym typeface="Montserrat Medium"/>
              </a:rPr>
              <a:t>IR emitter dan IR receiver. </a:t>
            </a:r>
            <a:r>
              <a:rPr lang="en-ID" sz="1800">
                <a:solidFill>
                  <a:schemeClr val="bg1"/>
                </a:solidFill>
                <a:latin typeface="Montserrat Medium"/>
                <a:ea typeface="Montserrat Medium"/>
                <a:cs typeface="Montserrat Medium"/>
                <a:sym typeface="Montserrat Medium"/>
              </a:rPr>
              <a:t>Emitter bertugas memantulkan inframerah ke rintangan atau objek kemudian akan dipantulkan dan diterima oleh receiver. Ketika inframerah mengenai sebuah objek, kondisinya akan LOW dan begitu juga sebaliknya.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PENGERTIAN SENSOR INFRARED</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35288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4CA88-AA44-4717-8050-A75CFB333142}"/>
              </a:ext>
            </a:extLst>
          </p:cNvPr>
          <p:cNvSpPr>
            <a:spLocks noGrp="1"/>
          </p:cNvSpPr>
          <p:nvPr>
            <p:ph type="body" idx="1"/>
          </p:nvPr>
        </p:nvSpPr>
        <p:spPr>
          <a:xfrm>
            <a:off x="628650" y="457200"/>
            <a:ext cx="7886700" cy="4175419"/>
          </a:xfrm>
        </p:spPr>
        <p:txBody>
          <a:bodyPr/>
          <a:lstStyle/>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buClr>
                <a:schemeClr val="bg1"/>
              </a:buClr>
              <a:buSzPct val="110000"/>
              <a:buNone/>
            </a:pPr>
            <a:endParaRPr lang="en-US" sz="2800">
              <a:solidFill>
                <a:schemeClr val="bg1">
                  <a:lumMod val="95000"/>
                </a:schemeClr>
              </a:solidFill>
            </a:endParaRPr>
          </a:p>
          <a:p>
            <a:pPr marL="95250" indent="0" algn="ctr">
              <a:buClr>
                <a:schemeClr val="bg1"/>
              </a:buClr>
              <a:buSzPct val="110000"/>
              <a:buNone/>
            </a:pPr>
            <a:r>
              <a:rPr lang="en-US" sz="2800">
                <a:solidFill>
                  <a:schemeClr val="bg1">
                    <a:lumMod val="95000"/>
                  </a:schemeClr>
                </a:solidFill>
              </a:rPr>
              <a:t>Bentuk Sensor Infrared</a:t>
            </a:r>
          </a:p>
        </p:txBody>
      </p:sp>
      <p:pic>
        <p:nvPicPr>
          <p:cNvPr id="5" name="Picture 4">
            <a:extLst>
              <a:ext uri="{FF2B5EF4-FFF2-40B4-BE49-F238E27FC236}">
                <a16:creationId xmlns:a16="http://schemas.microsoft.com/office/drawing/2014/main" id="{5B507562-57CA-478F-99BC-84043191495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0526" y="838200"/>
            <a:ext cx="3262948" cy="2885757"/>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09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Smart doorbell bisa juga disebut doorbell contactless karena bekerja secara otomatis menggunakan sensor. Doorbell contactless adalah </a:t>
            </a:r>
            <a:r>
              <a:rPr lang="en-ID" sz="1800">
                <a:solidFill>
                  <a:srgbClr val="FF0000"/>
                </a:solidFill>
                <a:latin typeface="Montserrat Medium"/>
                <a:ea typeface="Montserrat Medium"/>
                <a:cs typeface="Montserrat Medium"/>
                <a:sym typeface="Montserrat Medium"/>
              </a:rPr>
              <a:t>bel pintu yang menggunakan bantuan sensor infrared untuk memberi sinyal kepada penghuni jika ada pengunjung tanpa harus menekan tombol tetapi dengan cara melambaikan tangan saja ke sensor</a:t>
            </a:r>
            <a:r>
              <a:rPr lang="en-ID" sz="1800">
                <a:solidFill>
                  <a:schemeClr val="bg1"/>
                </a:solidFill>
                <a:latin typeface="Montserrat Medium"/>
                <a:ea typeface="Montserrat Medium"/>
                <a:cs typeface="Montserrat Medium"/>
                <a:sym typeface="Montserrat Medium"/>
              </a:rPr>
              <a:t>. Doorbell contactless berguna untuk mencegah kontak fisik dengan bel pintu sehingga tangan akan tetap bersih dari kuman yang menempel pada bel pintu. </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KONSEP SMART DOORBELL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85208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6" y="815341"/>
            <a:ext cx="8286133" cy="4145278"/>
          </a:xfrm>
          <a:prstGeom prst="rect">
            <a:avLst/>
          </a:prstGeom>
          <a:noFill/>
          <a:ln>
            <a:noFill/>
          </a:ln>
        </p:spPr>
        <p:txBody>
          <a:bodyPr spcFirstLastPara="1" wrap="square" lIns="68575" tIns="34275" rIns="68575" bIns="34275" anchor="t" anchorCtr="0">
            <a:noAutofit/>
          </a:bodyPr>
          <a:lstStyle/>
          <a:p>
            <a:pPr marL="88900" marR="0" lvl="0" algn="just" rtl="0">
              <a:lnSpc>
                <a:spcPct val="150000"/>
              </a:lnSpc>
              <a:spcBef>
                <a:spcPts val="0"/>
              </a:spcBef>
              <a:spcAft>
                <a:spcPts val="0"/>
              </a:spcAft>
              <a:buClr>
                <a:schemeClr val="lt1"/>
              </a:buClr>
              <a:buSzPts val="1400"/>
            </a:pPr>
            <a:r>
              <a:rPr lang="en-ID" sz="1800">
                <a:solidFill>
                  <a:schemeClr val="bg1"/>
                </a:solidFill>
                <a:latin typeface="Montserrat Medium"/>
                <a:ea typeface="Montserrat Medium"/>
                <a:cs typeface="Montserrat Medium"/>
                <a:sym typeface="Montserrat Medium"/>
              </a:rPr>
              <a:t>Cara kerjanya yaitu ketika sensor infrared mendeteksi adanya halangan berupa tangan atau benda padat lainnya maka sensor akan bekerja dan memberikan tanda berupa buzzer kepada penghuni bahwa ada pengunjung yang ingin bertamu. Kelebihan yang lain yaitu bisa menggunakan aplikasi blynk untuk menyalakan doorbell apabila sudah mendekati rumah, sehingga penghuni rumah sudah mengetahui jika akan ada seseorang yang bertamu. Hal itu lebih efisien karena tidak perlu kontak fisik dengan bel pintu.</a:t>
            </a: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CARA KERJA SMART DOORBELL</a:t>
            </a:r>
            <a:endParaRPr sz="2400" b="1">
              <a:solidFill>
                <a:srgbClr val="0C0C0C"/>
              </a:solidFill>
              <a:latin typeface="Arial"/>
              <a:ea typeface="Arial"/>
              <a:cs typeface="Arial"/>
              <a:sym typeface="Arial"/>
            </a:endParaRPr>
          </a:p>
        </p:txBody>
      </p:sp>
    </p:spTree>
    <p:extLst>
      <p:ext uri="{BB962C8B-B14F-4D97-AF65-F5344CB8AC3E}">
        <p14:creationId xmlns:p14="http://schemas.microsoft.com/office/powerpoint/2010/main" val="298873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94040" y="1855038"/>
            <a:ext cx="8528980" cy="773861"/>
          </a:xfrm>
          <a:prstGeom prst="rect">
            <a:avLst/>
          </a:prstGeom>
          <a:noFill/>
          <a:ln>
            <a:noFill/>
          </a:ln>
        </p:spPr>
        <p:txBody>
          <a:bodyPr spcFirstLastPara="1" wrap="square" lIns="68575" tIns="34275" rIns="68575" bIns="34275" anchor="t" anchorCtr="0">
            <a:noAutofit/>
          </a:bodyPr>
          <a:lstStyle/>
          <a:p>
            <a:r>
              <a:rPr lang="en-US" sz="2400">
                <a:solidFill>
                  <a:schemeClr val="lt1"/>
                </a:solidFill>
                <a:latin typeface="Arial"/>
                <a:ea typeface="Arial"/>
                <a:cs typeface="Arial"/>
                <a:sym typeface="Arial"/>
              </a:rPr>
              <a:t>LANGKAH PERCOBAAN </a:t>
            </a:r>
          </a:p>
          <a:p>
            <a:pPr marL="0" marR="0" lvl="0" indent="0" algn="l" rtl="0">
              <a:spcBef>
                <a:spcPts val="0"/>
              </a:spcBef>
              <a:spcAft>
                <a:spcPts val="0"/>
              </a:spcAft>
              <a:buNone/>
            </a:pPr>
            <a:r>
              <a:rPr lang="en-US" sz="2400">
                <a:solidFill>
                  <a:schemeClr val="lt1"/>
                </a:solidFill>
              </a:rPr>
              <a:t>SMART DOORBELL VIA BLYNK</a:t>
            </a:r>
            <a:endParaRPr lang="en-US" sz="240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lang="en-ID" sz="1400">
              <a:solidFill>
                <a:schemeClr val="lt1"/>
              </a:solidFill>
              <a:latin typeface="Calibri"/>
              <a:ea typeface="Calibri"/>
              <a:cs typeface="Calibri"/>
              <a:sym typeface="Calibri"/>
            </a:endParaRPr>
          </a:p>
        </p:txBody>
      </p:sp>
      <p:sp>
        <p:nvSpPr>
          <p:cNvPr id="140" name="Google Shape;140;p27"/>
          <p:cNvSpPr/>
          <p:nvPr/>
        </p:nvSpPr>
        <p:spPr>
          <a:xfrm>
            <a:off x="385426" y="883920"/>
            <a:ext cx="8278513"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Software arduino IDE</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Aplikasi blynk</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NodeMCU ESP8266</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Project board</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Library yang dibutuhkan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jumper</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Kabel mikro usb</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Buzzer</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6" y="182881"/>
            <a:ext cx="8217553" cy="50350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2400" b="1">
                <a:solidFill>
                  <a:srgbClr val="0C0C0C"/>
                </a:solidFill>
              </a:rPr>
              <a:t>ALAT DAN BAHAN</a:t>
            </a:r>
            <a:endParaRPr sz="2400" b="1">
              <a:solidFill>
                <a:srgbClr val="0C0C0C"/>
              </a:solidFill>
              <a:latin typeface="Arial"/>
              <a:ea typeface="Arial"/>
              <a:cs typeface="Arial"/>
              <a:sym typeface="Arial"/>
            </a:endParaRPr>
          </a:p>
        </p:txBody>
      </p:sp>
      <p:sp>
        <p:nvSpPr>
          <p:cNvPr id="5" name="Google Shape;140;p27">
            <a:extLst>
              <a:ext uri="{FF2B5EF4-FFF2-40B4-BE49-F238E27FC236}">
                <a16:creationId xmlns:a16="http://schemas.microsoft.com/office/drawing/2014/main" id="{7C141B0D-0B7C-4699-A7CF-CB2E9699FF2E}"/>
              </a:ext>
            </a:extLst>
          </p:cNvPr>
          <p:cNvSpPr/>
          <p:nvPr/>
        </p:nvSpPr>
        <p:spPr>
          <a:xfrm>
            <a:off x="4572000" y="883920"/>
            <a:ext cx="3347499" cy="3977640"/>
          </a:xfrm>
          <a:prstGeom prst="rect">
            <a:avLst/>
          </a:prstGeom>
          <a:noFill/>
          <a:ln>
            <a:noFill/>
          </a:ln>
        </p:spPr>
        <p:txBody>
          <a:bodyPr spcFirstLastPara="1" wrap="square" lIns="68575" tIns="34275" rIns="68575" bIns="34275" anchor="t" anchorCtr="0">
            <a:noAutofit/>
          </a:bodyPr>
          <a:lstStyle/>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Resistor 1k ohm</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Resistor 470 ohm	</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Transistor NPN BC337</a:t>
            </a:r>
          </a:p>
          <a:p>
            <a:pPr marL="374650" marR="0" lvl="0" indent="-285750" algn="just" rtl="0">
              <a:lnSpc>
                <a:spcPct val="150000"/>
              </a:lnSpc>
              <a:spcBef>
                <a:spcPts val="0"/>
              </a:spcBef>
              <a:spcAft>
                <a:spcPts val="0"/>
              </a:spcAft>
              <a:buClr>
                <a:schemeClr val="lt1"/>
              </a:buClr>
              <a:buSzPts val="1400"/>
              <a:buFont typeface="Wingdings" panose="05000000000000000000" pitchFamily="2" charset="2"/>
              <a:buChar char="q"/>
            </a:pPr>
            <a:r>
              <a:rPr lang="en-ID" sz="1800">
                <a:solidFill>
                  <a:schemeClr val="lt1"/>
                </a:solidFill>
                <a:latin typeface="Montserrat Medium"/>
                <a:ea typeface="Montserrat Medium"/>
                <a:cs typeface="Montserrat Medium"/>
                <a:sym typeface="Montserrat Medium"/>
              </a:rPr>
              <a:t>Sensor infra red (IR)</a:t>
            </a: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a:p>
            <a:pPr marL="88900" marR="0" lvl="0" algn="just" rtl="0">
              <a:lnSpc>
                <a:spcPct val="150000"/>
              </a:lnSpc>
              <a:spcBef>
                <a:spcPts val="0"/>
              </a:spcBef>
              <a:spcAft>
                <a:spcPts val="0"/>
              </a:spcAft>
              <a:buClr>
                <a:schemeClr val="lt1"/>
              </a:buClr>
              <a:buSzPts val="1400"/>
            </a:pPr>
            <a:endParaRPr lang="en-ID" sz="180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916782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1903</Words>
  <Application>Microsoft Office PowerPoint</Application>
  <PresentationFormat>On-screen Show (16:9)</PresentationFormat>
  <Paragraphs>230</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Wingdings</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&amp; DISCUSSION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CyberProLog</dc:creator>
  <cp:lastModifiedBy>CyberProLog</cp:lastModifiedBy>
  <cp:revision>41</cp:revision>
  <dcterms:modified xsi:type="dcterms:W3CDTF">2021-04-25T04:41:06Z</dcterms:modified>
</cp:coreProperties>
</file>