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2"/>
  </p:notesMasterIdLst>
  <p:sldIdLst>
    <p:sldId id="256" r:id="rId2"/>
    <p:sldId id="257" r:id="rId3"/>
    <p:sldId id="292" r:id="rId4"/>
    <p:sldId id="306" r:id="rId5"/>
    <p:sldId id="293" r:id="rId6"/>
    <p:sldId id="307" r:id="rId7"/>
    <p:sldId id="258" r:id="rId8"/>
    <p:sldId id="268" r:id="rId9"/>
    <p:sldId id="277" r:id="rId10"/>
    <p:sldId id="303" r:id="rId11"/>
    <p:sldId id="308" r:id="rId12"/>
    <p:sldId id="304" r:id="rId13"/>
    <p:sldId id="309" r:id="rId14"/>
    <p:sldId id="296" r:id="rId15"/>
    <p:sldId id="297" r:id="rId16"/>
    <p:sldId id="305" r:id="rId17"/>
    <p:sldId id="310" r:id="rId18"/>
    <p:sldId id="311" r:id="rId19"/>
    <p:sldId id="298" r:id="rId20"/>
    <p:sldId id="273"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Montserrat Medium"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89b2c8912_0_2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b89b2c8912_0_2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11</a:t>
            </a:fld>
            <a:endParaRPr/>
          </a:p>
        </p:txBody>
      </p:sp>
    </p:spTree>
    <p:extLst>
      <p:ext uri="{BB962C8B-B14F-4D97-AF65-F5344CB8AC3E}">
        <p14:creationId xmlns:p14="http://schemas.microsoft.com/office/powerpoint/2010/main" val="3671014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12</a:t>
            </a:fld>
            <a:endParaRPr/>
          </a:p>
        </p:txBody>
      </p:sp>
    </p:spTree>
    <p:extLst>
      <p:ext uri="{BB962C8B-B14F-4D97-AF65-F5344CB8AC3E}">
        <p14:creationId xmlns:p14="http://schemas.microsoft.com/office/powerpoint/2010/main" val="3623394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13</a:t>
            </a:fld>
            <a:endParaRPr/>
          </a:p>
        </p:txBody>
      </p:sp>
    </p:spTree>
    <p:extLst>
      <p:ext uri="{BB962C8B-B14F-4D97-AF65-F5344CB8AC3E}">
        <p14:creationId xmlns:p14="http://schemas.microsoft.com/office/powerpoint/2010/main" val="1321854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14</a:t>
            </a:fld>
            <a:endParaRPr/>
          </a:p>
        </p:txBody>
      </p:sp>
    </p:spTree>
    <p:extLst>
      <p:ext uri="{BB962C8B-B14F-4D97-AF65-F5344CB8AC3E}">
        <p14:creationId xmlns:p14="http://schemas.microsoft.com/office/powerpoint/2010/main" val="357850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15</a:t>
            </a:fld>
            <a:endParaRPr/>
          </a:p>
        </p:txBody>
      </p:sp>
    </p:spTree>
    <p:extLst>
      <p:ext uri="{BB962C8B-B14F-4D97-AF65-F5344CB8AC3E}">
        <p14:creationId xmlns:p14="http://schemas.microsoft.com/office/powerpoint/2010/main" val="366121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16</a:t>
            </a:fld>
            <a:endParaRPr/>
          </a:p>
        </p:txBody>
      </p:sp>
    </p:spTree>
    <p:extLst>
      <p:ext uri="{BB962C8B-B14F-4D97-AF65-F5344CB8AC3E}">
        <p14:creationId xmlns:p14="http://schemas.microsoft.com/office/powerpoint/2010/main" val="341364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17</a:t>
            </a:fld>
            <a:endParaRPr/>
          </a:p>
        </p:txBody>
      </p:sp>
    </p:spTree>
    <p:extLst>
      <p:ext uri="{BB962C8B-B14F-4D97-AF65-F5344CB8AC3E}">
        <p14:creationId xmlns:p14="http://schemas.microsoft.com/office/powerpoint/2010/main" val="1177126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18</a:t>
            </a:fld>
            <a:endParaRPr/>
          </a:p>
        </p:txBody>
      </p:sp>
    </p:spTree>
    <p:extLst>
      <p:ext uri="{BB962C8B-B14F-4D97-AF65-F5344CB8AC3E}">
        <p14:creationId xmlns:p14="http://schemas.microsoft.com/office/powerpoint/2010/main" val="982820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19</a:t>
            </a:fld>
            <a:endParaRPr/>
          </a:p>
        </p:txBody>
      </p:sp>
    </p:spTree>
    <p:extLst>
      <p:ext uri="{BB962C8B-B14F-4D97-AF65-F5344CB8AC3E}">
        <p14:creationId xmlns:p14="http://schemas.microsoft.com/office/powerpoint/2010/main" val="3745280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3</a:t>
            </a:fld>
            <a:endParaRPr/>
          </a:p>
        </p:txBody>
      </p:sp>
    </p:spTree>
    <p:extLst>
      <p:ext uri="{BB962C8B-B14F-4D97-AF65-F5344CB8AC3E}">
        <p14:creationId xmlns:p14="http://schemas.microsoft.com/office/powerpoint/2010/main" val="1630858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5</a:t>
            </a:fld>
            <a:endParaRPr/>
          </a:p>
        </p:txBody>
      </p:sp>
    </p:spTree>
    <p:extLst>
      <p:ext uri="{BB962C8B-B14F-4D97-AF65-F5344CB8AC3E}">
        <p14:creationId xmlns:p14="http://schemas.microsoft.com/office/powerpoint/2010/main" val="1241251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6</a:t>
            </a:fld>
            <a:endParaRPr/>
          </a:p>
        </p:txBody>
      </p:sp>
    </p:spTree>
    <p:extLst>
      <p:ext uri="{BB962C8B-B14F-4D97-AF65-F5344CB8AC3E}">
        <p14:creationId xmlns:p14="http://schemas.microsoft.com/office/powerpoint/2010/main" val="2961297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9b2c8912_0_2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b89b2c8912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8</a:t>
            </a:fld>
            <a:endParaRPr/>
          </a:p>
        </p:txBody>
      </p:sp>
    </p:spTree>
    <p:extLst>
      <p:ext uri="{BB962C8B-B14F-4D97-AF65-F5344CB8AC3E}">
        <p14:creationId xmlns:p14="http://schemas.microsoft.com/office/powerpoint/2010/main" val="747285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Discover...:</a:t>
            </a:r>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p>
          <a:p>
            <a:pPr marL="0" lvl="0" indent="0" algn="l" rtl="0">
              <a:spcBef>
                <a:spcPts val="0"/>
              </a:spcBef>
              <a:spcAft>
                <a:spcPts val="0"/>
              </a:spcAft>
              <a:buNone/>
            </a:pPr>
            <a:endParaRPr lang="en-US"/>
          </a:p>
          <a:p>
            <a:pPr marL="0" lvl="0" indent="0" algn="l" rtl="0">
              <a:spcBef>
                <a:spcPts val="0"/>
              </a:spcBef>
              <a:spcAft>
                <a:spcPts val="0"/>
              </a:spcAft>
              <a:buNone/>
            </a:pPr>
            <a:r>
              <a:rPr lang="en-US"/>
              <a:t>Grow Business:</a:t>
            </a:r>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9</a:t>
            </a:fld>
            <a:endParaRPr/>
          </a:p>
        </p:txBody>
      </p:sp>
    </p:spTree>
    <p:extLst>
      <p:ext uri="{BB962C8B-B14F-4D97-AF65-F5344CB8AC3E}">
        <p14:creationId xmlns:p14="http://schemas.microsoft.com/office/powerpoint/2010/main" val="408406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10</a:t>
            </a:fld>
            <a:endParaRPr/>
          </a:p>
        </p:txBody>
      </p:sp>
    </p:spTree>
    <p:extLst>
      <p:ext uri="{BB962C8B-B14F-4D97-AF65-F5344CB8AC3E}">
        <p14:creationId xmlns:p14="http://schemas.microsoft.com/office/powerpoint/2010/main" val="1391800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1"/>
        <p:cNvGrpSpPr/>
        <p:nvPr/>
      </p:nvGrpSpPr>
      <p:grpSpPr>
        <a:xfrm>
          <a:off x="0" y="0"/>
          <a:ext cx="0" cy="0"/>
          <a:chOff x="0" y="0"/>
          <a:chExt cx="0" cy="0"/>
        </a:xfrm>
      </p:grpSpPr>
      <p:sp>
        <p:nvSpPr>
          <p:cNvPr id="52" name="Google Shape;52;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3" name="Google Shape;53;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0" marR="0" lvl="1" indent="0" algn="l" rtl="0">
              <a:spcBef>
                <a:spcPts val="0"/>
              </a:spcBef>
              <a:buNone/>
              <a:defRPr sz="1400" b="0" i="0" u="none" strike="noStrike" cap="none">
                <a:solidFill>
                  <a:schemeClr val="dk1"/>
                </a:solidFill>
                <a:latin typeface="Calibri"/>
                <a:ea typeface="Calibri"/>
                <a:cs typeface="Calibri"/>
                <a:sym typeface="Calibri"/>
              </a:defRPr>
            </a:lvl2pPr>
            <a:lvl3pPr marL="0" marR="0" lvl="2" indent="0" algn="l" rtl="0">
              <a:spcBef>
                <a:spcPts val="0"/>
              </a:spcBef>
              <a:buNone/>
              <a:defRPr sz="1400" b="0" i="0" u="none" strike="noStrike" cap="none">
                <a:solidFill>
                  <a:schemeClr val="dk1"/>
                </a:solidFill>
                <a:latin typeface="Calibri"/>
                <a:ea typeface="Calibri"/>
                <a:cs typeface="Calibri"/>
                <a:sym typeface="Calibri"/>
              </a:defRPr>
            </a:lvl3pPr>
            <a:lvl4pPr marL="0" marR="0" lvl="3" indent="0" algn="l" rtl="0">
              <a:spcBef>
                <a:spcPts val="0"/>
              </a:spcBef>
              <a:buNone/>
              <a:defRPr sz="1400" b="0" i="0" u="none" strike="noStrike" cap="none">
                <a:solidFill>
                  <a:schemeClr val="dk1"/>
                </a:solidFill>
                <a:latin typeface="Calibri"/>
                <a:ea typeface="Calibri"/>
                <a:cs typeface="Calibri"/>
                <a:sym typeface="Calibri"/>
              </a:defRPr>
            </a:lvl4pPr>
            <a:lvl5pPr marL="0" marR="0" lvl="4" indent="0" algn="l" rtl="0">
              <a:spcBef>
                <a:spcPts val="0"/>
              </a:spcBef>
              <a:buNone/>
              <a:defRPr sz="1400" b="0" i="0" u="none" strike="noStrike" cap="none">
                <a:solidFill>
                  <a:schemeClr val="dk1"/>
                </a:solidFill>
                <a:latin typeface="Calibri"/>
                <a:ea typeface="Calibri"/>
                <a:cs typeface="Calibri"/>
                <a:sym typeface="Calibri"/>
              </a:defRPr>
            </a:lvl5pPr>
            <a:lvl6pPr marL="0" marR="0" lvl="5" indent="0" algn="l" rtl="0">
              <a:spcBef>
                <a:spcPts val="0"/>
              </a:spcBef>
              <a:buNone/>
              <a:defRPr sz="1400" b="0" i="0" u="none" strike="noStrike" cap="none">
                <a:solidFill>
                  <a:schemeClr val="dk1"/>
                </a:solidFill>
                <a:latin typeface="Calibri"/>
                <a:ea typeface="Calibri"/>
                <a:cs typeface="Calibri"/>
                <a:sym typeface="Calibri"/>
              </a:defRPr>
            </a:lvl6pPr>
            <a:lvl7pPr marL="0" marR="0" lvl="6" indent="0" algn="l" rtl="0">
              <a:spcBef>
                <a:spcPts val="0"/>
              </a:spcBef>
              <a:buNone/>
              <a:defRPr sz="1400" b="0" i="0" u="none" strike="noStrike" cap="none">
                <a:solidFill>
                  <a:schemeClr val="dk1"/>
                </a:solidFill>
                <a:latin typeface="Calibri"/>
                <a:ea typeface="Calibri"/>
                <a:cs typeface="Calibri"/>
                <a:sym typeface="Calibri"/>
              </a:defRPr>
            </a:lvl7pPr>
            <a:lvl8pPr marL="0" marR="0" lvl="7" indent="0" algn="l" rtl="0">
              <a:spcBef>
                <a:spcPts val="0"/>
              </a:spcBef>
              <a:buNone/>
              <a:defRPr sz="1400" b="0" i="0" u="none" strike="noStrike" cap="none">
                <a:solidFill>
                  <a:schemeClr val="dk1"/>
                </a:solidFill>
                <a:latin typeface="Calibri"/>
                <a:ea typeface="Calibri"/>
                <a:cs typeface="Calibri"/>
                <a:sym typeface="Calibri"/>
              </a:defRPr>
            </a:lvl8pPr>
            <a:lvl9pPr marL="0" marR="0" lvl="8" indent="0" algn="l" rtl="0">
              <a:spcBef>
                <a:spcPts val="0"/>
              </a:spcBef>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2"/>
        <p:cNvGrpSpPr/>
        <p:nvPr/>
      </p:nvGrpSpPr>
      <p:grpSpPr>
        <a:xfrm>
          <a:off x="0" y="0"/>
          <a:ext cx="0" cy="0"/>
          <a:chOff x="0" y="0"/>
          <a:chExt cx="0" cy="0"/>
        </a:xfrm>
      </p:grpSpPr>
      <p:sp>
        <p:nvSpPr>
          <p:cNvPr id="113" name="Google Shape;113;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14" name="Google Shape;114;p2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5" name="Google Shape;115;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6" name="Google Shape;116;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7" name="Google Shape;117;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8"/>
        <p:cNvGrpSpPr/>
        <p:nvPr/>
      </p:nvGrpSpPr>
      <p:grpSpPr>
        <a:xfrm>
          <a:off x="0" y="0"/>
          <a:ext cx="0" cy="0"/>
          <a:chOff x="0" y="0"/>
          <a:chExt cx="0" cy="0"/>
        </a:xfrm>
      </p:grpSpPr>
      <p:sp>
        <p:nvSpPr>
          <p:cNvPr id="119" name="Google Shape;119;p2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20" name="Google Shape;120;p2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1" name="Google Shape;121;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2" name="Google Shape;122;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3" name="Google Shape;123;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9" name="Google Shape;59;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
        <p:nvSpPr>
          <p:cNvPr id="60" name="Google Shape;60;p15"/>
          <p:cNvSpPr/>
          <p:nvPr/>
        </p:nvSpPr>
        <p:spPr>
          <a:xfrm>
            <a:off x="186145" y="176348"/>
            <a:ext cx="8748900" cy="4408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63" name="Google Shape;63;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4" name="Google Shape;64;p16"/>
          <p:cNvSpPr txBox="1">
            <a:spLocks noGrp="1"/>
          </p:cNvSpPr>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5" name="Google Shape;65;p16"/>
          <p:cNvSpPr txBox="1">
            <a:spLocks noGrp="1"/>
          </p:cNvSpPr>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6" name="Google Shape;66;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7"/>
        <p:cNvGrpSpPr/>
        <p:nvPr/>
      </p:nvGrpSpPr>
      <p:grpSpPr>
        <a:xfrm>
          <a:off x="0" y="0"/>
          <a:ext cx="0" cy="0"/>
          <a:chOff x="0" y="0"/>
          <a:chExt cx="0" cy="0"/>
        </a:xfrm>
      </p:grpSpPr>
      <p:sp>
        <p:nvSpPr>
          <p:cNvPr id="68" name="Google Shape;6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9" name="Google Shape;6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cxnSp>
        <p:nvCxnSpPr>
          <p:cNvPr id="71" name="Google Shape;71;p17"/>
          <p:cNvCxnSpPr/>
          <p:nvPr/>
        </p:nvCxnSpPr>
        <p:spPr>
          <a:xfrm>
            <a:off x="457200" y="512717"/>
            <a:ext cx="8686800" cy="0"/>
          </a:xfrm>
          <a:prstGeom prst="straightConnector1">
            <a:avLst/>
          </a:prstGeom>
          <a:noFill/>
          <a:ln w="9525" cap="flat" cmpd="sng">
            <a:solidFill>
              <a:srgbClr val="FFDD00"/>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4" name="Google Shape;74;p18"/>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75" name="Google Shape;75;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7" name="Google Shape;87;p20"/>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88" name="Google Shape;88;p20"/>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9" name="Google Shape;89;p20"/>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90" name="Google Shape;90;p20"/>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1" name="Google Shape;91;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2" name="Google Shape;92;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3" name="Google Shape;93;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6" name="Google Shape;96;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7" name="Google Shape;97;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8"/>
        <p:cNvGrpSpPr/>
        <p:nvPr/>
      </p:nvGrpSpPr>
      <p:grpSpPr>
        <a:xfrm>
          <a:off x="0" y="0"/>
          <a:ext cx="0" cy="0"/>
          <a:chOff x="0" y="0"/>
          <a:chExt cx="0" cy="0"/>
        </a:xfrm>
      </p:grpSpPr>
      <p:sp>
        <p:nvSpPr>
          <p:cNvPr id="99" name="Google Shape;99;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0" name="Google Shape;100;p22"/>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01" name="Google Shape;101;p22"/>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2" name="Google Shape;102;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3" name="Google Shape;103;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4" name="Google Shape;104;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7" name="Google Shape;107;p23"/>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8" name="Google Shape;108;p23"/>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9" name="Google Shape;109;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0" name="Google Shape;110;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1" name="Google Shape;111;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cxnSp>
        <p:nvCxnSpPr>
          <p:cNvPr id="128" name="Google Shape;128;p26"/>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29" name="Google Shape;129;p26"/>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342900" marR="0" lvl="0" indent="-342900" algn="just" rtl="0">
              <a:lnSpc>
                <a:spcPct val="150000"/>
              </a:lnSpc>
              <a:spcBef>
                <a:spcPts val="0"/>
              </a:spcBef>
              <a:spcAft>
                <a:spcPts val="0"/>
              </a:spcAft>
              <a:buClr>
                <a:schemeClr val="bg1"/>
              </a:buClr>
              <a:buFont typeface="Wingdings" panose="05000000000000000000" pitchFamily="2" charset="2"/>
              <a:buChar char="Ø"/>
            </a:pPr>
            <a:r>
              <a:rPr lang="en-US" sz="2000">
                <a:solidFill>
                  <a:schemeClr val="lt1"/>
                </a:solidFill>
                <a:latin typeface="Arial"/>
                <a:ea typeface="Arial"/>
                <a:cs typeface="Arial"/>
                <a:sym typeface="Arial"/>
              </a:rPr>
              <a:t>Peserta </a:t>
            </a:r>
            <a:r>
              <a:rPr lang="sv-SE" sz="2000">
                <a:solidFill>
                  <a:schemeClr val="lt1"/>
                </a:solidFill>
                <a:latin typeface="Arial"/>
                <a:ea typeface="Arial"/>
                <a:cs typeface="Arial"/>
                <a:sym typeface="Arial"/>
              </a:rPr>
              <a:t>dapat </a:t>
            </a:r>
            <a:r>
              <a:rPr lang="it-IT" sz="2000">
                <a:solidFill>
                  <a:schemeClr val="lt1"/>
                </a:solidFill>
                <a:latin typeface="Arial"/>
                <a:ea typeface="Arial"/>
                <a:cs typeface="Arial"/>
                <a:sym typeface="Arial"/>
              </a:rPr>
              <a:t>memahami cara kerja water level via blynk.</a:t>
            </a:r>
          </a:p>
          <a:p>
            <a:pPr marL="342900" marR="0" lvl="0" indent="-342900" algn="just" rtl="0">
              <a:lnSpc>
                <a:spcPct val="150000"/>
              </a:lnSpc>
              <a:spcBef>
                <a:spcPts val="0"/>
              </a:spcBef>
              <a:spcAft>
                <a:spcPts val="0"/>
              </a:spcAft>
              <a:buClr>
                <a:schemeClr val="bg1"/>
              </a:buClr>
              <a:buFont typeface="Wingdings" panose="05000000000000000000" pitchFamily="2" charset="2"/>
              <a:buChar char="Ø"/>
            </a:pPr>
            <a:r>
              <a:rPr lang="en-US" sz="2000">
                <a:solidFill>
                  <a:schemeClr val="lt1"/>
                </a:solidFill>
                <a:latin typeface="Arial"/>
                <a:ea typeface="Arial"/>
                <a:cs typeface="Arial"/>
                <a:sym typeface="Arial"/>
              </a:rPr>
              <a:t>Peserta </a:t>
            </a:r>
            <a:r>
              <a:rPr lang="de-DE" sz="2000">
                <a:solidFill>
                  <a:schemeClr val="lt1"/>
                </a:solidFill>
                <a:latin typeface="Arial"/>
                <a:ea typeface="Arial"/>
                <a:cs typeface="Arial"/>
                <a:sym typeface="Arial"/>
              </a:rPr>
              <a:t>dapat </a:t>
            </a:r>
            <a:r>
              <a:rPr lang="nl-NL" sz="2000">
                <a:solidFill>
                  <a:schemeClr val="lt1"/>
                </a:solidFill>
                <a:latin typeface="Arial"/>
                <a:ea typeface="Arial"/>
                <a:cs typeface="Arial"/>
                <a:sym typeface="Arial"/>
              </a:rPr>
              <a:t>melakukan percobaan monitoring water level via blynk.</a:t>
            </a:r>
            <a:endParaRPr lang="de-DE" sz="2000">
              <a:solidFill>
                <a:schemeClr val="lt1"/>
              </a:solidFill>
              <a:latin typeface="Arial"/>
              <a:ea typeface="Arial"/>
              <a:cs typeface="Arial"/>
              <a:sym typeface="Arial"/>
            </a:endParaRPr>
          </a:p>
        </p:txBody>
      </p:sp>
      <p:sp>
        <p:nvSpPr>
          <p:cNvPr id="130" name="Google Shape;130;p26"/>
          <p:cNvSpPr txBox="1"/>
          <p:nvPr/>
        </p:nvSpPr>
        <p:spPr>
          <a:xfrm>
            <a:off x="4482550" y="120384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TUJUAN</a:t>
            </a:r>
            <a:endParaRPr sz="2000"/>
          </a:p>
        </p:txBody>
      </p:sp>
      <p:sp>
        <p:nvSpPr>
          <p:cNvPr id="131" name="Google Shape;131;p26"/>
          <p:cNvSpPr txBox="1"/>
          <p:nvPr/>
        </p:nvSpPr>
        <p:spPr>
          <a:xfrm>
            <a:off x="380744" y="2571751"/>
            <a:ext cx="3612135" cy="58099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800">
                <a:solidFill>
                  <a:schemeClr val="lt1"/>
                </a:solidFill>
              </a:rPr>
              <a:t>MONITORING WATER LEVEL VIA BLYNK</a:t>
            </a:r>
            <a:endParaRPr lang="en-ID" sz="1800">
              <a:solidFill>
                <a:schemeClr val="lt1"/>
              </a:solidFill>
            </a:endParaRPr>
          </a:p>
        </p:txBody>
      </p:sp>
      <p:sp>
        <p:nvSpPr>
          <p:cNvPr id="132" name="Google Shape;132;p26"/>
          <p:cNvSpPr txBox="1"/>
          <p:nvPr/>
        </p:nvSpPr>
        <p:spPr>
          <a:xfrm>
            <a:off x="380745" y="3575016"/>
            <a:ext cx="3499200" cy="42548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2000">
                <a:solidFill>
                  <a:schemeClr val="lt1"/>
                </a:solidFill>
              </a:rPr>
              <a:t>MODUL </a:t>
            </a:r>
            <a:r>
              <a:rPr lang="en-US" sz="2000">
                <a:solidFill>
                  <a:schemeClr val="lt1"/>
                </a:solidFill>
              </a:rPr>
              <a:t>7</a:t>
            </a:r>
            <a:endParaRPr sz="2000">
              <a:solidFill>
                <a:schemeClr val="lt1"/>
              </a:solidFill>
              <a:latin typeface="Arial"/>
              <a:ea typeface="Arial"/>
              <a:cs typeface="Arial"/>
              <a:sym typeface="Arial"/>
            </a:endParaRPr>
          </a:p>
        </p:txBody>
      </p:sp>
      <p:pic>
        <p:nvPicPr>
          <p:cNvPr id="133" name="Google Shape;133;p26"/>
          <p:cNvPicPr preferRelativeResize="0"/>
          <p:nvPr/>
        </p:nvPicPr>
        <p:blipFill rotWithShape="1">
          <a:blip r:embed="rId3">
            <a:alphaModFix/>
          </a:blip>
          <a:srcRect l="21345" t="21345" r="21351" b="21351"/>
          <a:stretch/>
        </p:blipFill>
        <p:spPr>
          <a:xfrm>
            <a:off x="292764" y="349861"/>
            <a:ext cx="1663775" cy="166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2"/>
            </a:pPr>
            <a:r>
              <a:rPr lang="sv-SE" sz="1600">
                <a:solidFill>
                  <a:schemeClr val="lt1"/>
                </a:solidFill>
                <a:latin typeface="Montserrat Medium"/>
                <a:ea typeface="Montserrat Medium"/>
                <a:cs typeface="Montserrat Medium"/>
                <a:sym typeface="Montserrat Medium"/>
              </a:rPr>
              <a:t>Klik widget Graph lalu setting inputnya menjadi V1.</a:t>
            </a:r>
            <a:endParaRPr lang="en-ID" sz="16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(SETTING BLYNK)</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AB8C649C-2FE8-4530-A3E2-B55F3FBAC533}"/>
              </a:ext>
            </a:extLst>
          </p:cNvPr>
          <p:cNvPicPr>
            <a:picLocks noChangeAspect="1"/>
          </p:cNvPicPr>
          <p:nvPr/>
        </p:nvPicPr>
        <p:blipFill>
          <a:blip r:embed="rId3"/>
          <a:stretch>
            <a:fillRect/>
          </a:stretch>
        </p:blipFill>
        <p:spPr>
          <a:xfrm>
            <a:off x="3682604" y="1261390"/>
            <a:ext cx="1778792" cy="3699229"/>
          </a:xfrm>
          <a:prstGeom prst="rect">
            <a:avLst/>
          </a:prstGeom>
          <a:ln>
            <a:solidFill>
              <a:schemeClr val="bg1"/>
            </a:solidFill>
          </a:ln>
        </p:spPr>
      </p:pic>
    </p:spTree>
    <p:extLst>
      <p:ext uri="{BB962C8B-B14F-4D97-AF65-F5344CB8AC3E}">
        <p14:creationId xmlns:p14="http://schemas.microsoft.com/office/powerpoint/2010/main" val="2491389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3"/>
            </a:pPr>
            <a:r>
              <a:rPr lang="sv-SE" sz="1600">
                <a:solidFill>
                  <a:schemeClr val="lt1"/>
                </a:solidFill>
                <a:latin typeface="Montserrat Medium"/>
                <a:ea typeface="Montserrat Medium"/>
                <a:cs typeface="Montserrat Medium"/>
                <a:sym typeface="Montserrat Medium"/>
              </a:rPr>
              <a:t>Untuk menyeting notifikasi klik widget Eventor lalu isi Eventnya.</a:t>
            </a:r>
            <a:endParaRPr lang="en-ID" sz="16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(SETTING BLYNK)</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D1E88C8D-B13C-484B-B7CD-971F92962171}"/>
              </a:ext>
            </a:extLst>
          </p:cNvPr>
          <p:cNvPicPr>
            <a:picLocks noChangeAspect="1"/>
          </p:cNvPicPr>
          <p:nvPr/>
        </p:nvPicPr>
        <p:blipFill>
          <a:blip r:embed="rId3"/>
          <a:stretch>
            <a:fillRect/>
          </a:stretch>
        </p:blipFill>
        <p:spPr>
          <a:xfrm>
            <a:off x="3569110" y="1234845"/>
            <a:ext cx="1850183" cy="3847695"/>
          </a:xfrm>
          <a:prstGeom prst="rect">
            <a:avLst/>
          </a:prstGeom>
          <a:ln>
            <a:solidFill>
              <a:schemeClr val="bg1"/>
            </a:solidFill>
          </a:ln>
        </p:spPr>
      </p:pic>
    </p:spTree>
    <p:extLst>
      <p:ext uri="{BB962C8B-B14F-4D97-AF65-F5344CB8AC3E}">
        <p14:creationId xmlns:p14="http://schemas.microsoft.com/office/powerpoint/2010/main" val="1521835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686385"/>
            <a:ext cx="8278513" cy="4335195"/>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4"/>
            </a:pPr>
            <a:r>
              <a:rPr lang="sv-SE" sz="1600">
                <a:solidFill>
                  <a:schemeClr val="lt1"/>
                </a:solidFill>
                <a:latin typeface="Montserrat Medium"/>
                <a:ea typeface="Montserrat Medium"/>
                <a:cs typeface="Montserrat Medium"/>
                <a:sym typeface="Montserrat Medium"/>
              </a:rPr>
              <a:t>Selanjutnya merangkai komponen sesuai dengan skematik berikut :</a:t>
            </a:r>
          </a:p>
          <a:p>
            <a:pPr marL="431800" marR="0" lvl="0" indent="-342900" algn="just" rtl="0">
              <a:lnSpc>
                <a:spcPct val="150000"/>
              </a:lnSpc>
              <a:spcBef>
                <a:spcPts val="0"/>
              </a:spcBef>
              <a:spcAft>
                <a:spcPts val="0"/>
              </a:spcAft>
              <a:buClr>
                <a:schemeClr val="lt1"/>
              </a:buClr>
              <a:buSzPts val="1400"/>
              <a:buFont typeface="+mj-lt"/>
              <a:buAutoNum type="arabicPeriod" startAt="4"/>
            </a:pPr>
            <a:endParaRPr lang="sv-SE"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Font typeface="+mj-lt"/>
              <a:buAutoNum type="arabicPeriod" startAt="4"/>
            </a:pPr>
            <a:endParaRPr lang="sv-SE"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Font typeface="+mj-lt"/>
              <a:buAutoNum type="arabicPeriod" startAt="4"/>
            </a:pPr>
            <a:endParaRPr lang="sv-SE"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Font typeface="+mj-lt"/>
              <a:buAutoNum type="arabicPeriod" startAt="4"/>
            </a:pPr>
            <a:endParaRPr lang="sv-SE"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Font typeface="+mj-lt"/>
              <a:buAutoNum type="arabicPeriod" startAt="4"/>
            </a:pPr>
            <a:endParaRPr lang="sv-SE" sz="16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sv-SE" sz="16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sv-SE" sz="16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sv-SE" sz="16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sv-SE" sz="16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(WIRING)</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172D5BE2-978B-43D4-A14F-66E47D78F11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90377" y="1211554"/>
            <a:ext cx="5563246" cy="3810026"/>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550999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lang="en-ID" sz="1400">
              <a:solidFill>
                <a:schemeClr val="lt1"/>
              </a:solidFill>
              <a:latin typeface="Calibri"/>
              <a:ea typeface="Calibri"/>
              <a:cs typeface="Calibri"/>
              <a:sym typeface="Calibri"/>
            </a:endParaRPr>
          </a:p>
        </p:txBody>
      </p:sp>
      <p:sp>
        <p:nvSpPr>
          <p:cNvPr id="140" name="Google Shape;140;p27"/>
          <p:cNvSpPr/>
          <p:nvPr/>
        </p:nvSpPr>
        <p:spPr>
          <a:xfrm>
            <a:off x="385426" y="686385"/>
            <a:ext cx="8278513" cy="4335195"/>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sv-SE">
                <a:solidFill>
                  <a:schemeClr val="lt1"/>
                </a:solidFill>
                <a:latin typeface="Montserrat Medium"/>
                <a:ea typeface="Montserrat Medium"/>
                <a:cs typeface="Montserrat Medium"/>
                <a:sym typeface="Montserrat Medium"/>
              </a:rPr>
              <a:t>Keterangan :</a:t>
            </a:r>
          </a:p>
          <a:p>
            <a:pPr marL="431800" marR="0" lvl="0" indent="-342900" algn="just" rtl="0">
              <a:lnSpc>
                <a:spcPct val="150000"/>
              </a:lnSpc>
              <a:spcBef>
                <a:spcPts val="0"/>
              </a:spcBef>
              <a:spcAft>
                <a:spcPts val="0"/>
              </a:spcAft>
              <a:buClr>
                <a:schemeClr val="lt1"/>
              </a:buClr>
              <a:buSzPts val="1400"/>
              <a:buAutoNum type="alphaLcPeriod"/>
            </a:pPr>
            <a:r>
              <a:rPr lang="sv-SE">
                <a:solidFill>
                  <a:srgbClr val="FF0000"/>
                </a:solidFill>
                <a:latin typeface="Montserrat Medium"/>
                <a:ea typeface="Montserrat Medium"/>
                <a:cs typeface="Montserrat Medium"/>
                <a:sym typeface="Montserrat Medium"/>
              </a:rPr>
              <a:t>LED hijau</a:t>
            </a:r>
          </a:p>
          <a:p>
            <a:pPr marL="88900" marR="0" lvl="0" algn="just" rtl="0">
              <a:lnSpc>
                <a:spcPct val="150000"/>
              </a:lnSpc>
              <a:spcBef>
                <a:spcPts val="0"/>
              </a:spcBef>
              <a:spcAft>
                <a:spcPts val="0"/>
              </a:spcAft>
              <a:buClr>
                <a:schemeClr val="lt1"/>
              </a:buClr>
              <a:buSzPts val="1400"/>
            </a:pPr>
            <a:r>
              <a:rPr lang="sv-SE">
                <a:solidFill>
                  <a:schemeClr val="lt1"/>
                </a:solidFill>
                <a:latin typeface="Montserrat Medium"/>
                <a:ea typeface="Montserrat Medium"/>
                <a:cs typeface="Montserrat Medium"/>
                <a:sym typeface="Montserrat Medium"/>
              </a:rPr>
              <a:t>(Kutub +) sambungkan dengan pin Digital D1   &amp;   (Kutub -) sambungkan dengan Gnd.</a:t>
            </a:r>
          </a:p>
          <a:p>
            <a:pPr marL="317500" marR="0" lvl="0" indent="-228600" algn="just" rtl="0">
              <a:lnSpc>
                <a:spcPct val="150000"/>
              </a:lnSpc>
              <a:spcBef>
                <a:spcPts val="0"/>
              </a:spcBef>
              <a:spcAft>
                <a:spcPts val="0"/>
              </a:spcAft>
              <a:buClr>
                <a:schemeClr val="lt1"/>
              </a:buClr>
              <a:buSzPts val="1400"/>
              <a:buFont typeface="+mj-lt"/>
              <a:buAutoNum type="alphaLcPeriod" startAt="2"/>
            </a:pPr>
            <a:r>
              <a:rPr lang="sv-SE">
                <a:solidFill>
                  <a:srgbClr val="FF0000"/>
                </a:solidFill>
                <a:latin typeface="Montserrat Medium"/>
                <a:ea typeface="Montserrat Medium"/>
                <a:cs typeface="Montserrat Medium"/>
                <a:sym typeface="Montserrat Medium"/>
              </a:rPr>
              <a:t>LED kuning</a:t>
            </a:r>
          </a:p>
          <a:p>
            <a:pPr marL="88900" marR="0" lvl="0" algn="just" rtl="0">
              <a:lnSpc>
                <a:spcPct val="150000"/>
              </a:lnSpc>
              <a:spcBef>
                <a:spcPts val="0"/>
              </a:spcBef>
              <a:spcAft>
                <a:spcPts val="0"/>
              </a:spcAft>
              <a:buClr>
                <a:schemeClr val="lt1"/>
              </a:buClr>
              <a:buSzPts val="1400"/>
            </a:pPr>
            <a:r>
              <a:rPr lang="sv-SE">
                <a:solidFill>
                  <a:schemeClr val="lt1"/>
                </a:solidFill>
                <a:latin typeface="Montserrat Medium"/>
                <a:ea typeface="Montserrat Medium"/>
                <a:cs typeface="Montserrat Medium"/>
                <a:sym typeface="Montserrat Medium"/>
              </a:rPr>
              <a:t>(Kutub +) sambungkan dengan pin Digital D2   &amp;   (Kutub -) sambungkan dengan Gnd.</a:t>
            </a:r>
          </a:p>
          <a:p>
            <a:pPr marL="317500" marR="0" lvl="0" indent="-228600" algn="just" rtl="0">
              <a:lnSpc>
                <a:spcPct val="150000"/>
              </a:lnSpc>
              <a:spcBef>
                <a:spcPts val="0"/>
              </a:spcBef>
              <a:spcAft>
                <a:spcPts val="0"/>
              </a:spcAft>
              <a:buClr>
                <a:schemeClr val="lt1"/>
              </a:buClr>
              <a:buSzPts val="1400"/>
              <a:buFont typeface="+mj-lt"/>
              <a:buAutoNum type="alphaLcPeriod" startAt="3"/>
            </a:pPr>
            <a:r>
              <a:rPr lang="sv-SE">
                <a:solidFill>
                  <a:srgbClr val="FF0000"/>
                </a:solidFill>
                <a:latin typeface="Montserrat Medium"/>
                <a:ea typeface="Montserrat Medium"/>
                <a:cs typeface="Montserrat Medium"/>
                <a:sym typeface="Montserrat Medium"/>
              </a:rPr>
              <a:t>LED merah</a:t>
            </a:r>
          </a:p>
          <a:p>
            <a:pPr marL="88900" marR="0" lvl="0" algn="just" rtl="0">
              <a:lnSpc>
                <a:spcPct val="150000"/>
              </a:lnSpc>
              <a:spcBef>
                <a:spcPts val="0"/>
              </a:spcBef>
              <a:spcAft>
                <a:spcPts val="0"/>
              </a:spcAft>
              <a:buClr>
                <a:schemeClr val="lt1"/>
              </a:buClr>
              <a:buSzPts val="1400"/>
            </a:pPr>
            <a:r>
              <a:rPr lang="sv-SE">
                <a:solidFill>
                  <a:schemeClr val="lt1"/>
                </a:solidFill>
                <a:latin typeface="Montserrat Medium"/>
                <a:ea typeface="Montserrat Medium"/>
                <a:cs typeface="Montserrat Medium"/>
                <a:sym typeface="Montserrat Medium"/>
              </a:rPr>
              <a:t>(Kutub +) sambungkan dengan pin Digital D3   &amp;   (Kutub -) sambungkan dengan Gnd.</a:t>
            </a:r>
          </a:p>
          <a:p>
            <a:pPr marL="317500" marR="0" lvl="0" indent="-228600" algn="just" rtl="0">
              <a:lnSpc>
                <a:spcPct val="150000"/>
              </a:lnSpc>
              <a:spcBef>
                <a:spcPts val="0"/>
              </a:spcBef>
              <a:spcAft>
                <a:spcPts val="0"/>
              </a:spcAft>
              <a:buClr>
                <a:schemeClr val="lt1"/>
              </a:buClr>
              <a:buSzPts val="1400"/>
              <a:buFont typeface="+mj-lt"/>
              <a:buAutoNum type="alphaLcPeriod" startAt="4"/>
            </a:pPr>
            <a:r>
              <a:rPr lang="sv-SE">
                <a:solidFill>
                  <a:srgbClr val="FF0000"/>
                </a:solidFill>
                <a:latin typeface="Montserrat Medium"/>
                <a:ea typeface="Montserrat Medium"/>
                <a:cs typeface="Montserrat Medium"/>
                <a:sym typeface="Montserrat Medium"/>
              </a:rPr>
              <a:t>Buzzer</a:t>
            </a:r>
          </a:p>
          <a:p>
            <a:pPr marL="88900" marR="0" lvl="0" algn="just" rtl="0">
              <a:lnSpc>
                <a:spcPct val="150000"/>
              </a:lnSpc>
              <a:spcBef>
                <a:spcPts val="0"/>
              </a:spcBef>
              <a:spcAft>
                <a:spcPts val="0"/>
              </a:spcAft>
              <a:buClr>
                <a:schemeClr val="lt1"/>
              </a:buClr>
              <a:buSzPts val="1400"/>
            </a:pPr>
            <a:r>
              <a:rPr lang="sv-SE">
                <a:solidFill>
                  <a:schemeClr val="lt1"/>
                </a:solidFill>
                <a:latin typeface="Montserrat Medium"/>
                <a:ea typeface="Montserrat Medium"/>
                <a:cs typeface="Montserrat Medium"/>
                <a:sym typeface="Montserrat Medium"/>
              </a:rPr>
              <a:t>(Kutub +) sambungkan dengan pin Digital D4   &amp;   (Kutub -) sambungkan dengan Gnd.</a:t>
            </a:r>
          </a:p>
          <a:p>
            <a:pPr marL="317500" marR="0" lvl="0" indent="-228600" algn="just" rtl="0">
              <a:lnSpc>
                <a:spcPct val="150000"/>
              </a:lnSpc>
              <a:spcBef>
                <a:spcPts val="0"/>
              </a:spcBef>
              <a:spcAft>
                <a:spcPts val="0"/>
              </a:spcAft>
              <a:buClr>
                <a:schemeClr val="lt1"/>
              </a:buClr>
              <a:buSzPts val="1400"/>
              <a:buFont typeface="+mj-lt"/>
              <a:buAutoNum type="alphaLcPeriod" startAt="5"/>
            </a:pPr>
            <a:r>
              <a:rPr lang="sv-SE">
                <a:solidFill>
                  <a:srgbClr val="FF0000"/>
                </a:solidFill>
                <a:latin typeface="Montserrat Medium"/>
                <a:ea typeface="Montserrat Medium"/>
                <a:cs typeface="Montserrat Medium"/>
                <a:sym typeface="Montserrat Medium"/>
              </a:rPr>
              <a:t>Sensor water level</a:t>
            </a:r>
          </a:p>
          <a:p>
            <a:pPr marL="88900" marR="0" lvl="0" algn="just" rtl="0">
              <a:lnSpc>
                <a:spcPct val="150000"/>
              </a:lnSpc>
              <a:spcBef>
                <a:spcPts val="0"/>
              </a:spcBef>
              <a:spcAft>
                <a:spcPts val="0"/>
              </a:spcAft>
              <a:buClr>
                <a:schemeClr val="lt1"/>
              </a:buClr>
              <a:buSzPts val="1400"/>
            </a:pPr>
            <a:r>
              <a:rPr lang="sv-SE">
                <a:solidFill>
                  <a:schemeClr val="lt1"/>
                </a:solidFill>
                <a:latin typeface="Montserrat Medium"/>
                <a:ea typeface="Montserrat Medium"/>
                <a:cs typeface="Montserrat Medium"/>
                <a:sym typeface="Montserrat Medium"/>
              </a:rPr>
              <a:t>(Kutub +) sambungkan dengan tegangan 3.3v.</a:t>
            </a:r>
          </a:p>
          <a:p>
            <a:pPr marL="88900" marR="0" lvl="0" algn="just" rtl="0">
              <a:lnSpc>
                <a:spcPct val="150000"/>
              </a:lnSpc>
              <a:spcBef>
                <a:spcPts val="0"/>
              </a:spcBef>
              <a:spcAft>
                <a:spcPts val="0"/>
              </a:spcAft>
              <a:buClr>
                <a:schemeClr val="lt1"/>
              </a:buClr>
              <a:buSzPts val="1400"/>
            </a:pPr>
            <a:r>
              <a:rPr lang="sv-SE">
                <a:solidFill>
                  <a:schemeClr val="lt1"/>
                </a:solidFill>
                <a:latin typeface="Montserrat Medium"/>
                <a:ea typeface="Montserrat Medium"/>
                <a:cs typeface="Montserrat Medium"/>
                <a:sym typeface="Montserrat Medium"/>
              </a:rPr>
              <a:t>(Kutub -) sambungkan dengan Gnd.</a:t>
            </a:r>
          </a:p>
          <a:p>
            <a:pPr marL="88900" marR="0" lvl="0" algn="just" rtl="0">
              <a:lnSpc>
                <a:spcPct val="150000"/>
              </a:lnSpc>
              <a:spcBef>
                <a:spcPts val="0"/>
              </a:spcBef>
              <a:spcAft>
                <a:spcPts val="0"/>
              </a:spcAft>
              <a:buClr>
                <a:schemeClr val="lt1"/>
              </a:buClr>
              <a:buSzPts val="1400"/>
            </a:pPr>
            <a:r>
              <a:rPr lang="sv-SE">
                <a:solidFill>
                  <a:schemeClr val="lt1"/>
                </a:solidFill>
                <a:latin typeface="Montserrat Medium"/>
                <a:ea typeface="Montserrat Medium"/>
                <a:cs typeface="Montserrat Medium"/>
                <a:sym typeface="Montserrat Medium"/>
              </a:rPr>
              <a:t>(Kutub S) sambungkan dengan Sinyal Analog A0.</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(WIRING)</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457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5"/>
            </a:pPr>
            <a:r>
              <a:rPr lang="sv-SE" sz="1600">
                <a:solidFill>
                  <a:schemeClr val="lt1"/>
                </a:solidFill>
                <a:latin typeface="Montserrat Medium"/>
                <a:ea typeface="Montserrat Medium"/>
                <a:cs typeface="Montserrat Medium"/>
                <a:sym typeface="Montserrat Medium"/>
              </a:rPr>
              <a:t>Lalu buka arduino IDE dan install library yang dibutuhkan kemudian upload code berikut, jangan lupa setting port dengan benar.</a:t>
            </a: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(SKETCH)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0FFF812-E105-4518-AAE0-1A3329B8172A}"/>
              </a:ext>
            </a:extLst>
          </p:cNvPr>
          <p:cNvSpPr txBox="1">
            <a:spLocks noChangeArrowheads="1"/>
          </p:cNvSpPr>
          <p:nvPr/>
        </p:nvSpPr>
        <p:spPr bwMode="auto">
          <a:xfrm>
            <a:off x="1896394" y="4762500"/>
            <a:ext cx="5195615" cy="34074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LANJUTAN SKETCH DISLIDE BERIKUTNYA</a:t>
            </a:r>
            <a:endParaRPr lang="en-ID">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Box 2">
            <a:extLst>
              <a:ext uri="{FF2B5EF4-FFF2-40B4-BE49-F238E27FC236}">
                <a16:creationId xmlns:a16="http://schemas.microsoft.com/office/drawing/2014/main" id="{D27972FE-589C-45F1-82D0-E2B0B6F3B797}"/>
              </a:ext>
            </a:extLst>
          </p:cNvPr>
          <p:cNvSpPr txBox="1">
            <a:spLocks noChangeArrowheads="1"/>
          </p:cNvSpPr>
          <p:nvPr/>
        </p:nvSpPr>
        <p:spPr bwMode="auto">
          <a:xfrm>
            <a:off x="2049451" y="1610566"/>
            <a:ext cx="4889500" cy="315193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#define BLYNK_PRINT Serial</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#include &lt;ESP8266WiFi.h&gt;</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#include &lt;BlynkSimpleEsp8266.h&gt;</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char auth[] = "7683eab38c524f71869e07cd3affda1f"; // token blynk pada email</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char ssid[] = "xxxxxxxxxx"; // nama wifi</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char pass[] = "xxxxxxxxxx"; // password wifi</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 </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const int sensorPin= A0;</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float liquid_level;</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int liquid_graph;</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const int LedHijau = D1;</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solidFill>
                  <a:srgbClr val="FF0000"/>
                </a:solidFill>
                <a:effectLst/>
                <a:latin typeface="+mj-lt"/>
                <a:ea typeface="Calibri" panose="020F0502020204030204" pitchFamily="34" charset="0"/>
                <a:cs typeface="Times New Roman" panose="02020603050405020304" pitchFamily="18" charset="0"/>
              </a:rPr>
              <a:t>const int LedKuning = D2;</a:t>
            </a:r>
            <a:endParaRPr lang="en-ID" sz="900">
              <a:solidFill>
                <a:srgbClr val="FF0000"/>
              </a:solidFill>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const int LedMerah = D3;</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const int Buzzer = D4;</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const int BatasBawah = 250;</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const int BatasAtas = 550;</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 </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void setup() {</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Serial.begin(9600);</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Blynk.begin(auth, ssid, pass);</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pinMode(LedMerah, OUTPUT);</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pinMode(LedHijau, OUTPUT) ;</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pinMode(LedKuning, OUTPUT) ;</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pinMode (Buzzer, OUTPUT);</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pinMode(sensorPin, INPUT);</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Blynk.virtualWrite(V0, liquid_level);</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Blynk.virtualWrite(V1, liquid_graph);//This wil show the percentage of water in the container in a virtual pin V1</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Blynk.run();</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 initialize the LED pin as an output:</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pinMode(LedMerah, OUTPUT);</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pinMode(LedHijau, OUTPUT) ;</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pinMode(LedKuning, OUTPUT) ;</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pinMode (Buzzer, OUTPUT);}</a:t>
            </a:r>
            <a:endParaRPr lang="en-ID" sz="90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3275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(SKETCH)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0FFF812-E105-4518-AAE0-1A3329B8172A}"/>
              </a:ext>
            </a:extLst>
          </p:cNvPr>
          <p:cNvSpPr txBox="1">
            <a:spLocks noChangeArrowheads="1"/>
          </p:cNvSpPr>
          <p:nvPr/>
        </p:nvSpPr>
        <p:spPr bwMode="auto">
          <a:xfrm>
            <a:off x="922020" y="4699380"/>
            <a:ext cx="7132320" cy="40386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a:solidFill>
                  <a:srgbClr val="FF0000"/>
                </a:solidFill>
                <a:latin typeface="Times New Roman" panose="02020603050405020304" pitchFamily="18" charset="0"/>
                <a:ea typeface="Calibri" panose="020F0502020204030204" pitchFamily="34" charset="0"/>
                <a:cs typeface="Times New Roman" panose="02020603050405020304" pitchFamily="18" charset="0"/>
              </a:rPr>
              <a:t>YANG DITANDAI MERAH ITU SUDAH ADA DISLIDE SEBELUMNYA</a:t>
            </a:r>
            <a:endParaRPr lang="en-ID">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Box 2">
            <a:extLst>
              <a:ext uri="{FF2B5EF4-FFF2-40B4-BE49-F238E27FC236}">
                <a16:creationId xmlns:a16="http://schemas.microsoft.com/office/drawing/2014/main" id="{75FE5032-57FC-4848-B1A4-2426C49E7CCA}"/>
              </a:ext>
            </a:extLst>
          </p:cNvPr>
          <p:cNvSpPr txBox="1">
            <a:spLocks noChangeArrowheads="1"/>
          </p:cNvSpPr>
          <p:nvPr/>
        </p:nvSpPr>
        <p:spPr bwMode="auto">
          <a:xfrm>
            <a:off x="2043430" y="710821"/>
            <a:ext cx="4889500" cy="390689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800"/>
              </a:spcAft>
            </a:pPr>
            <a:r>
              <a:rPr lang="en-US" sz="900">
                <a:solidFill>
                  <a:srgbClr val="FF0000"/>
                </a:solidFill>
                <a:effectLst/>
                <a:latin typeface="+mj-lt"/>
                <a:ea typeface="Calibri" panose="020F0502020204030204" pitchFamily="34" charset="0"/>
                <a:cs typeface="Times New Roman" panose="02020603050405020304" pitchFamily="18" charset="0"/>
              </a:rPr>
              <a:t>const int LedKuning = D2;</a:t>
            </a:r>
            <a:endParaRPr lang="en-ID" sz="900">
              <a:solidFill>
                <a:srgbClr val="FF0000"/>
              </a:solidFill>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const int LedMerah = D3;</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const int Buzzer = D4;</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const int BatasBawah = 250;</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const int BatasAtas = 550;</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 </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void setup() {</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Serial.begin(9600);</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Blynk.begin(auth, ssid, pass);</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pinMode(LedMerah, OUTPUT);</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pinMode(LedHijau, OUTPUT) ;</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pinMode(LedKuning, OUTPUT) ;</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pinMode (Buzzer, OUTPUT);</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pinMode(sensorPin, INPUT);</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solidFill>
                  <a:srgbClr val="FF0000"/>
                </a:solidFill>
                <a:effectLst/>
                <a:latin typeface="+mj-lt"/>
                <a:ea typeface="Calibri" panose="020F0502020204030204" pitchFamily="34" charset="0"/>
                <a:cs typeface="Times New Roman" panose="02020603050405020304" pitchFamily="18" charset="0"/>
              </a:rPr>
              <a:t>Blynk.virtualWrite(V0, liquid_level);</a:t>
            </a:r>
            <a:endParaRPr lang="en-ID" sz="900">
              <a:solidFill>
                <a:srgbClr val="FF0000"/>
              </a:solidFill>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Blynk.virtualWrite(V1, liquid_graph);//This wil show the percentage of water in the container in a virtual pin V1</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Blynk.run();</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 initialize the LED pin as an output:</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pinMode(LedMerah, OUTPUT);</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pinMode(LedHijau, OUTPUT) ;</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pinMode(LedKuning, OUTPUT) ;</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pinMode (Buzzer, OUTPUT);}</a:t>
            </a:r>
            <a:endParaRPr lang="en-ID" sz="90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5282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457200" algn="just">
              <a:lnSpc>
                <a:spcPct val="150000"/>
              </a:lnSpc>
            </a:pPr>
            <a:endParaRPr lang="en-US"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ID"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(SKETCH)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0FFF812-E105-4518-AAE0-1A3329B8172A}"/>
              </a:ext>
            </a:extLst>
          </p:cNvPr>
          <p:cNvSpPr txBox="1">
            <a:spLocks noChangeArrowheads="1"/>
          </p:cNvSpPr>
          <p:nvPr/>
        </p:nvSpPr>
        <p:spPr bwMode="auto">
          <a:xfrm>
            <a:off x="922020" y="4781038"/>
            <a:ext cx="7132320" cy="322201"/>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a:solidFill>
                  <a:srgbClr val="FF0000"/>
                </a:solidFill>
                <a:latin typeface="Times New Roman" panose="02020603050405020304" pitchFamily="18" charset="0"/>
                <a:ea typeface="Calibri" panose="020F0502020204030204" pitchFamily="34" charset="0"/>
                <a:cs typeface="Times New Roman" panose="02020603050405020304" pitchFamily="18" charset="0"/>
              </a:rPr>
              <a:t>YANG DITANDAI MERAH ITU SUDAH ADA DISLIDE SEBELUMNYA</a:t>
            </a:r>
            <a:endParaRPr lang="en-ID">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855EE3ED-1533-4813-B548-2BAC6E03D332}"/>
              </a:ext>
            </a:extLst>
          </p:cNvPr>
          <p:cNvSpPr txBox="1">
            <a:spLocks noChangeArrowheads="1"/>
          </p:cNvSpPr>
          <p:nvPr/>
        </p:nvSpPr>
        <p:spPr bwMode="auto">
          <a:xfrm>
            <a:off x="2043430" y="710821"/>
            <a:ext cx="4889500" cy="407021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800"/>
              </a:spcAft>
            </a:pPr>
            <a:r>
              <a:rPr lang="en-US" sz="900">
                <a:solidFill>
                  <a:srgbClr val="FF0000"/>
                </a:solidFill>
                <a:effectLst/>
                <a:latin typeface="+mj-lt"/>
                <a:ea typeface="Calibri" panose="020F0502020204030204" pitchFamily="34" charset="0"/>
                <a:cs typeface="Times New Roman" panose="02020603050405020304" pitchFamily="18" charset="0"/>
              </a:rPr>
              <a:t>Blynk.virtualWrite(V0, liquid_level);</a:t>
            </a:r>
            <a:endParaRPr lang="en-ID" sz="900">
              <a:solidFill>
                <a:srgbClr val="FF0000"/>
              </a:solidFill>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Blynk.virtualWrite(V1, liquid_graph);//This wil show the percentage of water in the container in a virtual pin V1</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Blynk.run();</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 initialize the LED pin as an output:</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pinMode(LedMerah, OUTPUT);</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pinMode(LedHijau, OUTPUT) ;</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pinMode(LedKuning, OUTPUT) ;</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pinMode (Buzzer, OUTPUT);}</a:t>
            </a:r>
          </a:p>
          <a:p>
            <a:pPr>
              <a:lnSpc>
                <a:spcPct val="115000"/>
              </a:lnSpc>
              <a:spcAft>
                <a:spcPts val="800"/>
              </a:spcAft>
            </a:pPr>
            <a:endParaRPr lang="en-US" sz="900">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void loop() {</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 read the value of the potentiometer:</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liquid_level = analogRead(sensorPin);</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liquid_graph =analogRead(sensorPin);//Percentage of water in the container </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Serial.println(liquid_level);//This will print the liquid level in the monitor </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solidFill>
                  <a:srgbClr val="FF0000"/>
                </a:solidFill>
                <a:effectLst/>
                <a:latin typeface="+mj-lt"/>
                <a:ea typeface="Calibri" panose="020F0502020204030204" pitchFamily="34" charset="0"/>
                <a:cs typeface="Times New Roman" panose="02020603050405020304" pitchFamily="18" charset="0"/>
              </a:rPr>
              <a:t>Serial.println(liquid_graph);//This will print the percentage of liquid in the monitor</a:t>
            </a:r>
            <a:endParaRPr lang="en-ID" sz="900">
              <a:solidFill>
                <a:srgbClr val="FF0000"/>
              </a:solidFill>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Blynk.virtualWrite(V0, liquid_level);</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Blynk.virtualWrite(V1, liquid_graph);</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Blynk.run();</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int analogValue = analogRead(sensorPin);</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 if the analog value is high enough, turn on the LED:</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if (analogValue &lt; BatasBawah) </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{digitalWrite(LedHijau, HIGH);} </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else {digitalWrite(LedHijau, LOW);}</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if (analogValue &gt; BatasBawah ) </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{digitalWrite(LedKuning, HIGH);} </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else {digitalWrite(LedKuning, LOW);}</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if (analogValue &gt; BatasAtas) </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{digitalWrite(LedKuning, LOW);</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digitalWrite(LedMerah, HIGH);</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digitalWrite(Buzzer , HIGH);} </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else {digitalWrite(LedMerah, LOW);</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      digitalWrite(Buzzer , LOW);}</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Serial.println(analogValue);</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delay(100);</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endParaRPr lang="en-ID" sz="90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3377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457200" algn="just">
              <a:lnSpc>
                <a:spcPct val="150000"/>
              </a:lnSpc>
            </a:pPr>
            <a:endParaRPr lang="en-US"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ID"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(SKETCH)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0FFF812-E105-4518-AAE0-1A3329B8172A}"/>
              </a:ext>
            </a:extLst>
          </p:cNvPr>
          <p:cNvSpPr txBox="1">
            <a:spLocks noChangeArrowheads="1"/>
          </p:cNvSpPr>
          <p:nvPr/>
        </p:nvSpPr>
        <p:spPr bwMode="auto">
          <a:xfrm>
            <a:off x="922020" y="4781038"/>
            <a:ext cx="7132320" cy="322201"/>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a:solidFill>
                  <a:srgbClr val="FF0000"/>
                </a:solidFill>
                <a:latin typeface="Times New Roman" panose="02020603050405020304" pitchFamily="18" charset="0"/>
                <a:ea typeface="Calibri" panose="020F0502020204030204" pitchFamily="34" charset="0"/>
                <a:cs typeface="Times New Roman" panose="02020603050405020304" pitchFamily="18" charset="0"/>
              </a:rPr>
              <a:t>YANG DITANDAI MERAH ITU SUDAH ADA DISLIDE SEBELUMNYA</a:t>
            </a:r>
            <a:endParaRPr lang="en-ID">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855EE3ED-1533-4813-B548-2BAC6E03D332}"/>
              </a:ext>
            </a:extLst>
          </p:cNvPr>
          <p:cNvSpPr txBox="1">
            <a:spLocks noChangeArrowheads="1"/>
          </p:cNvSpPr>
          <p:nvPr/>
        </p:nvSpPr>
        <p:spPr bwMode="auto">
          <a:xfrm>
            <a:off x="2043430" y="792480"/>
            <a:ext cx="4889500" cy="3906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800"/>
              </a:spcAft>
            </a:pPr>
            <a:r>
              <a:rPr lang="en-US" sz="900">
                <a:solidFill>
                  <a:srgbClr val="FF0000"/>
                </a:solidFill>
                <a:effectLst/>
                <a:latin typeface="+mj-lt"/>
                <a:ea typeface="Calibri" panose="020F0502020204030204" pitchFamily="34" charset="0"/>
                <a:cs typeface="Times New Roman" panose="02020603050405020304" pitchFamily="18" charset="0"/>
              </a:rPr>
              <a:t>Serial.println(liquid_graph);//This will print the percentage of liquid in the monitor</a:t>
            </a:r>
            <a:endParaRPr lang="en-ID" sz="900">
              <a:solidFill>
                <a:srgbClr val="FF0000"/>
              </a:solidFill>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Blynk.virtualWrite(V0, liquid_level);</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Blynk.virtualWrite(V1, liquid_graph);</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Blynk.run();</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int analogValue = analogRead(sensorPin);</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 if the analog value is high enough, turn on the LED:</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if (analogValue &lt; BatasBawah) </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{digitalWrite(LedHijau, HIGH);} </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else {digitalWrite(LedHijau, LOW);}</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if (analogValue &gt; BatasBawah ) </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{digitalWrite(LedKuning, HIGH);} </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else {digitalWrite(LedKuning, LOW);}</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if (analogValue &gt; BatasAtas) </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{digitalWrite(LedKuning, LOW);</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solidFill>
                  <a:srgbClr val="FF0000"/>
                </a:solidFill>
                <a:effectLst/>
                <a:latin typeface="+mj-lt"/>
                <a:ea typeface="Calibri" panose="020F0502020204030204" pitchFamily="34" charset="0"/>
                <a:cs typeface="Times New Roman" panose="02020603050405020304" pitchFamily="18" charset="0"/>
              </a:rPr>
              <a:t>digitalWrite(LedMerah, HIGH);</a:t>
            </a:r>
            <a:endParaRPr lang="en-ID" sz="900">
              <a:solidFill>
                <a:srgbClr val="FF0000"/>
              </a:solidFill>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digitalWrite(Buzzer , HIGH);} </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else {digitalWrite(LedMerah, LOW);</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      digitalWrite(Buzzer , LOW);}</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Serial.println(analogValue);</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delay(100);</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endParaRPr lang="en-ID" sz="90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0400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ID"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(SKETCH)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0FFF812-E105-4518-AAE0-1A3329B8172A}"/>
              </a:ext>
            </a:extLst>
          </p:cNvPr>
          <p:cNvSpPr txBox="1">
            <a:spLocks noChangeArrowheads="1"/>
          </p:cNvSpPr>
          <p:nvPr/>
        </p:nvSpPr>
        <p:spPr bwMode="auto">
          <a:xfrm>
            <a:off x="922020" y="4781038"/>
            <a:ext cx="7132320" cy="322201"/>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a:solidFill>
                  <a:srgbClr val="FF0000"/>
                </a:solidFill>
                <a:latin typeface="Times New Roman" panose="02020603050405020304" pitchFamily="18" charset="0"/>
                <a:ea typeface="Calibri" panose="020F0502020204030204" pitchFamily="34" charset="0"/>
                <a:cs typeface="Times New Roman" panose="02020603050405020304" pitchFamily="18" charset="0"/>
              </a:rPr>
              <a:t>YANG DITANDAI MERAH ITU SUDAH ADA DISLIDE SEBELUMNYA</a:t>
            </a:r>
            <a:endParaRPr lang="en-ID">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855EE3ED-1533-4813-B548-2BAC6E03D332}"/>
              </a:ext>
            </a:extLst>
          </p:cNvPr>
          <p:cNvSpPr txBox="1">
            <a:spLocks noChangeArrowheads="1"/>
          </p:cNvSpPr>
          <p:nvPr/>
        </p:nvSpPr>
        <p:spPr bwMode="auto">
          <a:xfrm>
            <a:off x="2043430" y="1749375"/>
            <a:ext cx="4889500" cy="17809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800"/>
              </a:spcAft>
            </a:pPr>
            <a:r>
              <a:rPr lang="en-US" sz="900">
                <a:solidFill>
                  <a:srgbClr val="FF0000"/>
                </a:solidFill>
                <a:effectLst/>
                <a:latin typeface="+mj-lt"/>
                <a:ea typeface="Calibri" panose="020F0502020204030204" pitchFamily="34" charset="0"/>
                <a:cs typeface="Times New Roman" panose="02020603050405020304" pitchFamily="18" charset="0"/>
              </a:rPr>
              <a:t>digitalWrite(LedMerah, HIGH);</a:t>
            </a:r>
            <a:endParaRPr lang="en-ID" sz="900">
              <a:solidFill>
                <a:srgbClr val="FF0000"/>
              </a:solidFill>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digitalWrite(Buzzer , HIGH);} </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else {digitalWrite(LedMerah, LOW);</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      digitalWrite(Buzzer , LOW);}</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Serial.println(analogValue);</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delay(100);</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en-US" sz="900">
                <a:effectLst/>
                <a:latin typeface="+mj-lt"/>
                <a:ea typeface="Calibri" panose="020F0502020204030204" pitchFamily="34" charset="0"/>
                <a:cs typeface="Times New Roman" panose="02020603050405020304" pitchFamily="18" charset="0"/>
              </a:rPr>
              <a:t>}</a:t>
            </a:r>
            <a:endParaRPr lang="en-ID" sz="900">
              <a:effectLst/>
              <a:latin typeface="+mj-lt"/>
              <a:ea typeface="Calibri" panose="020F0502020204030204" pitchFamily="34" charset="0"/>
              <a:cs typeface="Times New Roman" panose="02020603050405020304" pitchFamily="18" charset="0"/>
            </a:endParaRPr>
          </a:p>
          <a:p>
            <a:pPr>
              <a:lnSpc>
                <a:spcPct val="115000"/>
              </a:lnSpc>
              <a:spcAft>
                <a:spcPts val="800"/>
              </a:spcAft>
            </a:pPr>
            <a:endParaRPr lang="en-ID" sz="90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5832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600">
                <a:solidFill>
                  <a:schemeClr val="lt1"/>
                </a:solidFill>
                <a:latin typeface="Montserrat Medium"/>
                <a:ea typeface="Montserrat Medium"/>
                <a:cs typeface="Montserrat Medium"/>
                <a:sym typeface="Montserrat Medium"/>
              </a:rPr>
              <a:t>Ada 3 indikator yang perlu diperhatikan pada sketch program di atas :</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600">
                <a:solidFill>
                  <a:schemeClr val="lt1"/>
                </a:solidFill>
                <a:latin typeface="Montserrat Medium"/>
                <a:ea typeface="Montserrat Medium"/>
                <a:cs typeface="Montserrat Medium"/>
                <a:sym typeface="Montserrat Medium"/>
              </a:rPr>
              <a:t>char aut[], pada code ini harus mengisi token dari aplikasi blynk yang akan didapat setelah membuat project kemudian token ini akan dikirimkan melalui email.</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600">
                <a:solidFill>
                  <a:schemeClr val="lt1"/>
                </a:solidFill>
                <a:latin typeface="Montserrat Medium"/>
                <a:ea typeface="Montserrat Medium"/>
                <a:cs typeface="Montserrat Medium"/>
                <a:sym typeface="Montserrat Medium"/>
              </a:rPr>
              <a:t>char ssid[], pada code ini harus mengisi dengan nama wifi, bisa menggunakan tethering smartphone.</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600">
                <a:solidFill>
                  <a:schemeClr val="lt1"/>
                </a:solidFill>
                <a:latin typeface="Montserrat Medium"/>
                <a:ea typeface="Montserrat Medium"/>
                <a:cs typeface="Montserrat Medium"/>
                <a:sym typeface="Montserrat Medium"/>
              </a:rPr>
              <a:t>char pass[], isi dengan password wifi.</a:t>
            </a:r>
          </a:p>
          <a:p>
            <a:pPr marL="431800" marR="0" lvl="0" indent="-342900" algn="just" rtl="0">
              <a:lnSpc>
                <a:spcPct val="150000"/>
              </a:lnSpc>
              <a:spcBef>
                <a:spcPts val="0"/>
              </a:spcBef>
              <a:spcAft>
                <a:spcPts val="0"/>
              </a:spcAft>
              <a:buClr>
                <a:schemeClr val="lt1"/>
              </a:buClr>
              <a:buSzPts val="1400"/>
              <a:buFont typeface="+mj-lt"/>
              <a:buAutoNum type="arabicPeriod" startAt="6"/>
            </a:pPr>
            <a:r>
              <a:rPr lang="sv-SE" sz="1600">
                <a:solidFill>
                  <a:schemeClr val="lt1"/>
                </a:solidFill>
                <a:latin typeface="Montserrat Medium"/>
                <a:ea typeface="Montserrat Medium"/>
                <a:cs typeface="Montserrat Medium"/>
                <a:sym typeface="Montserrat Medium"/>
              </a:rPr>
              <a:t>Terakhir jalankan aplikasi dengan menekan icon segitiga di pojok kiri atas.</a:t>
            </a:r>
          </a:p>
          <a:p>
            <a:pPr marL="88900" marR="0" lvl="0" algn="just" rtl="0">
              <a:lnSpc>
                <a:spcPct val="150000"/>
              </a:lnSpc>
              <a:spcBef>
                <a:spcPts val="0"/>
              </a:spcBef>
              <a:spcAft>
                <a:spcPts val="0"/>
              </a:spcAft>
              <a:buClr>
                <a:schemeClr val="lt1"/>
              </a:buClr>
              <a:buSzPts val="1400"/>
            </a:pPr>
            <a:endParaRPr lang="en-ID" sz="16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(FINISH)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4872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15341"/>
            <a:ext cx="8286133" cy="4145278"/>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900">
                <a:solidFill>
                  <a:schemeClr val="lt1"/>
                </a:solidFill>
                <a:latin typeface="Montserrat Medium"/>
                <a:ea typeface="Montserrat Medium"/>
                <a:cs typeface="Montserrat Medium"/>
                <a:sym typeface="Montserrat Medium"/>
              </a:rPr>
              <a:t>Monitoring adalah pemantauan yang dapat dijelaskan sebagai kesadaran (awareness) tentang apa yang ingin diketahui, pemantauan berkadar tingkat tinggi dilakukan agar dapat membuat pengukuran melalui waktu yang menunjukkan pergerakan ke arah tujuan atau menjauh dari itu. Dari pernyataan itu, monitoring water level adalah </a:t>
            </a:r>
            <a:r>
              <a:rPr lang="en-ID" sz="1900">
                <a:solidFill>
                  <a:srgbClr val="FF0000"/>
                </a:solidFill>
                <a:latin typeface="Montserrat Medium"/>
                <a:ea typeface="Montserrat Medium"/>
                <a:cs typeface="Montserrat Medium"/>
                <a:sym typeface="Montserrat Medium"/>
              </a:rPr>
              <a:t>pemantauan yang bertujuan untuk memonitor objek berupa air, bisa berupa monitoring ketinggian air banjir, monitoring ketinggian air bak, dan monitoring hujan. </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APA ITU MONITORING WATER LEVEL???</a:t>
            </a:r>
            <a:endParaRPr sz="2400" b="1">
              <a:solidFill>
                <a:srgbClr val="0C0C0C"/>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8B5C-1AFB-4982-AF86-1FF058447AC0}"/>
              </a:ext>
            </a:extLst>
          </p:cNvPr>
          <p:cNvSpPr>
            <a:spLocks noGrp="1"/>
          </p:cNvSpPr>
          <p:nvPr>
            <p:ph type="title"/>
          </p:nvPr>
        </p:nvSpPr>
        <p:spPr>
          <a:xfrm>
            <a:off x="628650" y="1443990"/>
            <a:ext cx="7886700" cy="2255520"/>
          </a:xfrm>
        </p:spPr>
        <p:txBody>
          <a:bodyPr/>
          <a:lstStyle/>
          <a:p>
            <a:pPr algn="ctr"/>
            <a:r>
              <a:rPr lang="en-US" sz="4800">
                <a:solidFill>
                  <a:schemeClr val="bg1"/>
                </a:solidFill>
              </a:rPr>
              <a:t>THANKS</a:t>
            </a:r>
            <a:br>
              <a:rPr lang="en-US" sz="4800">
                <a:solidFill>
                  <a:schemeClr val="bg1"/>
                </a:solidFill>
              </a:rPr>
            </a:br>
            <a:r>
              <a:rPr lang="en-US" sz="4800">
                <a:solidFill>
                  <a:schemeClr val="bg1"/>
                </a:solidFill>
              </a:rPr>
              <a:t>&amp;</a:t>
            </a:r>
            <a:br>
              <a:rPr lang="en-US" sz="4800">
                <a:solidFill>
                  <a:schemeClr val="bg1"/>
                </a:solidFill>
              </a:rPr>
            </a:br>
            <a:r>
              <a:rPr lang="en-US" sz="4800">
                <a:solidFill>
                  <a:schemeClr val="bg1"/>
                </a:solidFill>
              </a:rPr>
              <a:t>DISCUSSION TIME</a:t>
            </a:r>
            <a:endParaRPr lang="en-ID" sz="4800">
              <a:solidFill>
                <a:schemeClr val="bg1"/>
              </a:solidFill>
            </a:endParaRPr>
          </a:p>
        </p:txBody>
      </p:sp>
    </p:spTree>
    <p:extLst>
      <p:ext uri="{BB962C8B-B14F-4D97-AF65-F5344CB8AC3E}">
        <p14:creationId xmlns:p14="http://schemas.microsoft.com/office/powerpoint/2010/main" val="112722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15341"/>
            <a:ext cx="8286133" cy="4145278"/>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800">
                <a:solidFill>
                  <a:schemeClr val="bg1"/>
                </a:solidFill>
                <a:latin typeface="Montserrat Medium"/>
                <a:ea typeface="Montserrat Medium"/>
                <a:cs typeface="Montserrat Medium"/>
                <a:sym typeface="Montserrat Medium"/>
              </a:rPr>
              <a:t>Sensor water level adalah alat yang digunakan untuk memberikan signal kepada alarm / automation panel bahwa permukaan air telah mencapai level tertentu. Detector ini bermanfaat untuk memberikan alert atau untuk menggerakkan perangkat automation lainnya. Cara kerjanya yaitu </a:t>
            </a:r>
            <a:r>
              <a:rPr lang="en-ID" sz="1800">
                <a:solidFill>
                  <a:srgbClr val="FF0000"/>
                </a:solidFill>
                <a:latin typeface="Montserrat Medium"/>
                <a:ea typeface="Montserrat Medium"/>
                <a:cs typeface="Montserrat Medium"/>
                <a:sym typeface="Montserrat Medium"/>
              </a:rPr>
              <a:t>ketika air naik, maka bagian tembaga sensor akan mengenai air dan membuat sensor bekerja, sehingga mengirimkan sinyal bahwa air mencapai titik tertinggi sensor. </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PENGERTIAN SENSOR WATER LEVEL</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3528831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C4CA88-AA44-4717-8050-A75CFB333142}"/>
              </a:ext>
            </a:extLst>
          </p:cNvPr>
          <p:cNvSpPr>
            <a:spLocks noGrp="1"/>
          </p:cNvSpPr>
          <p:nvPr>
            <p:ph type="body" idx="1"/>
          </p:nvPr>
        </p:nvSpPr>
        <p:spPr>
          <a:xfrm>
            <a:off x="628650" y="457200"/>
            <a:ext cx="7886700" cy="4175419"/>
          </a:xfrm>
        </p:spPr>
        <p:txBody>
          <a:bodyPr/>
          <a:lstStyle/>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lgn="ctr">
              <a:buClr>
                <a:schemeClr val="bg1"/>
              </a:buClr>
              <a:buSzPct val="110000"/>
              <a:buNone/>
            </a:pPr>
            <a:r>
              <a:rPr lang="en-US" sz="2800">
                <a:solidFill>
                  <a:schemeClr val="bg1">
                    <a:lumMod val="95000"/>
                  </a:schemeClr>
                </a:solidFill>
              </a:rPr>
              <a:t>Bentuk Sensor Water Level</a:t>
            </a:r>
          </a:p>
        </p:txBody>
      </p:sp>
      <p:pic>
        <p:nvPicPr>
          <p:cNvPr id="4" name="Picture 3">
            <a:extLst>
              <a:ext uri="{FF2B5EF4-FFF2-40B4-BE49-F238E27FC236}">
                <a16:creationId xmlns:a16="http://schemas.microsoft.com/office/drawing/2014/main" id="{37A6A8F4-F89C-4CFD-BD84-AC6311FDC2A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9917" y="876300"/>
            <a:ext cx="2844165" cy="2741295"/>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320929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15341"/>
            <a:ext cx="8286133" cy="4145278"/>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800">
                <a:solidFill>
                  <a:schemeClr val="bg1"/>
                </a:solidFill>
                <a:latin typeface="Montserrat Medium"/>
                <a:ea typeface="Montserrat Medium"/>
                <a:cs typeface="Montserrat Medium"/>
                <a:sym typeface="Montserrat Medium"/>
              </a:rPr>
              <a:t>Percobaan ini menggunakan sensor water level yang dirangkai dengan nodeMCU ESP8266 dan dikoneksikan dengan aplikasi blynk menggunakan jaringan internet, dan memiliki indikator berupa 3 LED warna merah, kuning, hijau dan 1 buah buzzer sebagai alarm peringatan. </a:t>
            </a:r>
            <a:r>
              <a:rPr lang="en-ID" sz="1800">
                <a:solidFill>
                  <a:srgbClr val="FF0000"/>
                </a:solidFill>
                <a:latin typeface="Montserrat Medium"/>
                <a:ea typeface="Montserrat Medium"/>
                <a:cs typeface="Montserrat Medium"/>
                <a:sym typeface="Montserrat Medium"/>
              </a:rPr>
              <a:t>Alat ini berguna pada konsep smart home untuk mitigasi bencana banjir</a:t>
            </a:r>
            <a:r>
              <a:rPr lang="en-ID" sz="1800">
                <a:solidFill>
                  <a:schemeClr val="bg1"/>
                </a:solidFill>
                <a:latin typeface="Montserrat Medium"/>
                <a:ea typeface="Montserrat Medium"/>
                <a:cs typeface="Montserrat Medium"/>
                <a:sym typeface="Montserrat Medium"/>
              </a:rPr>
              <a:t>. Dengan percobaan ini jika diterapkan dalam kehidupan sehari-hari terutama saat musim penghujan, bisa memonitoring ketinggian air di sekitar area rumah sehingga bisa mencegah hal-hal yang tidak diinginkan ketika air tinggi. </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KONSEP MONITORING WATER LEVEL</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85208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15341"/>
            <a:ext cx="8286133" cy="4145278"/>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800">
                <a:solidFill>
                  <a:schemeClr val="bg1"/>
                </a:solidFill>
                <a:latin typeface="Montserrat Medium"/>
                <a:ea typeface="Montserrat Medium"/>
                <a:cs typeface="Montserrat Medium"/>
                <a:sym typeface="Montserrat Medium"/>
              </a:rPr>
              <a:t>Cara kerja alat ini yaitu ketika sensor water level terkena air dalam range tertentu maka data tinggi air akan dikirim ke aplikasi blynk. Pada aplikasi blynk bisa dipantau ketinggian air berdasarkan tinggi water level, </a:t>
            </a:r>
            <a:r>
              <a:rPr lang="en-ID" sz="1800">
                <a:solidFill>
                  <a:srgbClr val="FF0000"/>
                </a:solidFill>
                <a:latin typeface="Montserrat Medium"/>
                <a:ea typeface="Montserrat Medium"/>
                <a:cs typeface="Montserrat Medium"/>
                <a:sym typeface="Montserrat Medium"/>
              </a:rPr>
              <a:t>jika ketinggian air lebih dari 55 mm maka sensor akan memberi peringatan buzzer dan LED warna merah menyala, dan jika ketinggian air antara 25 mm - 55 mm maka buzzer mati dan LED kuning menyala, serta jika ketinggian air dibawah 25 mm maka buzzer mati dan LED hijau menyala.</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CARA KERJA MONITORING WATER LEVEL</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2988736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p:nvPr/>
        </p:nvSpPr>
        <p:spPr>
          <a:xfrm>
            <a:off x="394040" y="1855038"/>
            <a:ext cx="8528980" cy="773861"/>
          </a:xfrm>
          <a:prstGeom prst="rect">
            <a:avLst/>
          </a:prstGeom>
          <a:noFill/>
          <a:ln>
            <a:noFill/>
          </a:ln>
        </p:spPr>
        <p:txBody>
          <a:bodyPr spcFirstLastPara="1" wrap="square" lIns="68575" tIns="34275" rIns="68575" bIns="34275" anchor="t" anchorCtr="0">
            <a:noAutofit/>
          </a:bodyPr>
          <a:lstStyle/>
          <a:p>
            <a:r>
              <a:rPr lang="en-US" sz="2400">
                <a:solidFill>
                  <a:schemeClr val="lt1"/>
                </a:solidFill>
                <a:latin typeface="Arial"/>
                <a:ea typeface="Arial"/>
                <a:cs typeface="Arial"/>
                <a:sym typeface="Arial"/>
              </a:rPr>
              <a:t>LANGKAH PERCOBAAN </a:t>
            </a:r>
          </a:p>
          <a:p>
            <a:pPr marL="0" marR="0" lvl="0" indent="0" algn="l" rtl="0">
              <a:spcBef>
                <a:spcPts val="0"/>
              </a:spcBef>
              <a:spcAft>
                <a:spcPts val="0"/>
              </a:spcAft>
              <a:buNone/>
            </a:pPr>
            <a:r>
              <a:rPr lang="en-US" sz="2400">
                <a:solidFill>
                  <a:schemeClr val="lt1"/>
                </a:solidFill>
              </a:rPr>
              <a:t>MONITORING WATER LEVEL VIA BLYNK</a:t>
            </a:r>
            <a:endParaRPr lang="en-ID" sz="2400">
              <a:solidFill>
                <a:schemeClr val="lt1"/>
              </a:solidFill>
            </a:endParaRPr>
          </a:p>
        </p:txBody>
      </p:sp>
      <p:cxnSp>
        <p:nvCxnSpPr>
          <p:cNvPr id="147" name="Google Shape;147;p28"/>
          <p:cNvCxnSpPr/>
          <p:nvPr/>
        </p:nvCxnSpPr>
        <p:spPr>
          <a:xfrm>
            <a:off x="457200" y="2628900"/>
            <a:ext cx="8686800" cy="0"/>
          </a:xfrm>
          <a:prstGeom prst="straightConnector1">
            <a:avLst/>
          </a:prstGeom>
          <a:noFill/>
          <a:ln w="9525" cap="flat" cmpd="sng">
            <a:solidFill>
              <a:srgbClr val="FFFF00"/>
            </a:solidFill>
            <a:prstDash val="solid"/>
            <a:miter lim="800000"/>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lang="en-ID" sz="1400">
              <a:solidFill>
                <a:schemeClr val="lt1"/>
              </a:solidFill>
              <a:latin typeface="Calibri"/>
              <a:ea typeface="Calibri"/>
              <a:cs typeface="Calibri"/>
              <a:sym typeface="Calibri"/>
            </a:endParaRPr>
          </a:p>
        </p:txBody>
      </p:sp>
      <p:sp>
        <p:nvSpPr>
          <p:cNvPr id="140" name="Google Shape;140;p27"/>
          <p:cNvSpPr/>
          <p:nvPr/>
        </p:nvSpPr>
        <p:spPr>
          <a:xfrm>
            <a:off x="385426" y="883920"/>
            <a:ext cx="8278513" cy="3977640"/>
          </a:xfrm>
          <a:prstGeom prst="rect">
            <a:avLst/>
          </a:prstGeom>
          <a:noFill/>
          <a:ln>
            <a:noFill/>
          </a:ln>
        </p:spPr>
        <p:txBody>
          <a:bodyPr spcFirstLastPara="1" wrap="square" lIns="68575" tIns="34275" rIns="68575" bIns="34275" anchor="t" anchorCtr="0">
            <a:noAutofit/>
          </a:bodyPr>
          <a:lstStyle/>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Software arduino IDE</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Aplikasi blynk</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NodeMCU ESP8266</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Project board</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Library yang dibutuhkan	</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Sensor water level	</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Kabel jumper</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Kabel mikro usb</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Buzzer</a:t>
            </a:r>
          </a:p>
          <a:p>
            <a:pPr marL="88900" marR="0" lvl="0" algn="just" rtl="0">
              <a:lnSpc>
                <a:spcPct val="150000"/>
              </a:lnSpc>
              <a:spcBef>
                <a:spcPts val="0"/>
              </a:spcBef>
              <a:spcAft>
                <a:spcPts val="0"/>
              </a:spcAft>
              <a:buClr>
                <a:schemeClr val="lt1"/>
              </a:buClr>
              <a:buSzPts val="1400"/>
            </a:pPr>
            <a:endParaRPr lang="en-ID" sz="18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en-ID" sz="18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ALAT DAN BAHAN</a:t>
            </a:r>
            <a:endParaRPr sz="2400" b="1">
              <a:solidFill>
                <a:srgbClr val="0C0C0C"/>
              </a:solidFill>
              <a:latin typeface="Arial"/>
              <a:ea typeface="Arial"/>
              <a:cs typeface="Arial"/>
              <a:sym typeface="Arial"/>
            </a:endParaRPr>
          </a:p>
        </p:txBody>
      </p:sp>
      <p:sp>
        <p:nvSpPr>
          <p:cNvPr id="5" name="Google Shape;140;p27">
            <a:extLst>
              <a:ext uri="{FF2B5EF4-FFF2-40B4-BE49-F238E27FC236}">
                <a16:creationId xmlns:a16="http://schemas.microsoft.com/office/drawing/2014/main" id="{7C141B0D-0B7C-4699-A7CF-CB2E9699FF2E}"/>
              </a:ext>
            </a:extLst>
          </p:cNvPr>
          <p:cNvSpPr/>
          <p:nvPr/>
        </p:nvSpPr>
        <p:spPr>
          <a:xfrm>
            <a:off x="4572000" y="883920"/>
            <a:ext cx="3347499" cy="3977640"/>
          </a:xfrm>
          <a:prstGeom prst="rect">
            <a:avLst/>
          </a:prstGeom>
          <a:noFill/>
          <a:ln>
            <a:noFill/>
          </a:ln>
        </p:spPr>
        <p:txBody>
          <a:bodyPr spcFirstLastPara="1" wrap="square" lIns="68575" tIns="34275" rIns="68575" bIns="34275" anchor="t" anchorCtr="0">
            <a:noAutofit/>
          </a:bodyPr>
          <a:lstStyle/>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Resistor 220 ohm</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LED merah</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LED kuning </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LED hijau</a:t>
            </a:r>
          </a:p>
          <a:p>
            <a:pPr marL="88900" marR="0" lvl="0" algn="just" rtl="0">
              <a:lnSpc>
                <a:spcPct val="150000"/>
              </a:lnSpc>
              <a:spcBef>
                <a:spcPts val="0"/>
              </a:spcBef>
              <a:spcAft>
                <a:spcPts val="0"/>
              </a:spcAft>
              <a:buClr>
                <a:schemeClr val="lt1"/>
              </a:buClr>
              <a:buSzPts val="1400"/>
            </a:pPr>
            <a:endParaRPr lang="en-ID" sz="18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en-ID" sz="1800">
              <a:solidFill>
                <a:schemeClr val="lt1"/>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239167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a:pPr>
            <a:r>
              <a:rPr lang="sv-SE" sz="1200">
                <a:solidFill>
                  <a:schemeClr val="lt1"/>
                </a:solidFill>
                <a:latin typeface="Montserrat Medium"/>
                <a:ea typeface="Montserrat Medium"/>
                <a:cs typeface="Montserrat Medium"/>
                <a:sym typeface="Montserrat Medium"/>
              </a:rPr>
              <a:t>Klik New Project &gt; Create (sesuaikan nama) &gt; klik pada Choice Tools dan pilih NodeMCU ESP8266 dan pastikan jenis koneksi yaitu WiFi &gt; lalu token akan dikirim melalui email &gt; buka email dan catat untuk dimasukkan ke sketch program Arduino &gt; tambahkan widget Notification, Email, Eventor, dan Graph masing-masing 1 buah.</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(SETTING BLYNK)</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33CF5999-68C8-466E-93D6-4DA0FD5AEB1C}"/>
              </a:ext>
            </a:extLst>
          </p:cNvPr>
          <p:cNvPicPr>
            <a:picLocks noChangeAspect="1"/>
          </p:cNvPicPr>
          <p:nvPr/>
        </p:nvPicPr>
        <p:blipFill>
          <a:blip r:embed="rId3"/>
          <a:stretch>
            <a:fillRect/>
          </a:stretch>
        </p:blipFill>
        <p:spPr>
          <a:xfrm>
            <a:off x="3929722" y="1695591"/>
            <a:ext cx="1617638" cy="3364089"/>
          </a:xfrm>
          <a:prstGeom prst="rect">
            <a:avLst/>
          </a:prstGeom>
          <a:ln>
            <a:solidFill>
              <a:schemeClr val="bg1"/>
            </a:solidFill>
          </a:ln>
        </p:spPr>
      </p:pic>
    </p:spTree>
    <p:extLst>
      <p:ext uri="{BB962C8B-B14F-4D97-AF65-F5344CB8AC3E}">
        <p14:creationId xmlns:p14="http://schemas.microsoft.com/office/powerpoint/2010/main" val="328366817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1245</TotalTime>
  <Words>2959</Words>
  <Application>Microsoft Office PowerPoint</Application>
  <PresentationFormat>On-screen Show (16:9)</PresentationFormat>
  <Paragraphs>362</Paragraphs>
  <Slides>20</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Wingdings</vt:lpstr>
      <vt:lpstr>Calibri</vt:lpstr>
      <vt:lpstr>Montserrat Medium</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&amp; DISCUSSION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CyberProLog</dc:creator>
  <cp:lastModifiedBy>CyberProLog</cp:lastModifiedBy>
  <cp:revision>47</cp:revision>
  <dcterms:modified xsi:type="dcterms:W3CDTF">2021-04-25T04:40:55Z</dcterms:modified>
</cp:coreProperties>
</file>