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92" r:id="rId4"/>
    <p:sldId id="306" r:id="rId5"/>
    <p:sldId id="308" r:id="rId6"/>
    <p:sldId id="309" r:id="rId7"/>
    <p:sldId id="293" r:id="rId8"/>
    <p:sldId id="307" r:id="rId9"/>
    <p:sldId id="258" r:id="rId10"/>
    <p:sldId id="268" r:id="rId11"/>
    <p:sldId id="277" r:id="rId12"/>
    <p:sldId id="304" r:id="rId13"/>
    <p:sldId id="296" r:id="rId14"/>
    <p:sldId id="297" r:id="rId15"/>
    <p:sldId id="305" r:id="rId16"/>
    <p:sldId id="310" r:id="rId17"/>
    <p:sldId id="311" r:id="rId18"/>
    <p:sldId id="312" r:id="rId19"/>
    <p:sldId id="298" r:id="rId20"/>
    <p:sldId id="27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62339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41364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3638776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17</a:t>
            </a:fld>
            <a:endParaRPr/>
          </a:p>
        </p:txBody>
      </p:sp>
    </p:spTree>
    <p:extLst>
      <p:ext uri="{BB962C8B-B14F-4D97-AF65-F5344CB8AC3E}">
        <p14:creationId xmlns:p14="http://schemas.microsoft.com/office/powerpoint/2010/main" val="267442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18</a:t>
            </a:fld>
            <a:endParaRPr/>
          </a:p>
        </p:txBody>
      </p:sp>
    </p:spTree>
    <p:extLst>
      <p:ext uri="{BB962C8B-B14F-4D97-AF65-F5344CB8AC3E}">
        <p14:creationId xmlns:p14="http://schemas.microsoft.com/office/powerpoint/2010/main" val="511285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19</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69745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8</a:t>
            </a:fld>
            <a:endParaRPr/>
          </a:p>
        </p:txBody>
      </p:sp>
    </p:spTree>
    <p:extLst>
      <p:ext uri="{BB962C8B-B14F-4D97-AF65-F5344CB8AC3E}">
        <p14:creationId xmlns:p14="http://schemas.microsoft.com/office/powerpoint/2010/main" val="296129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747285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408406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cara kerja smart trash bin via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nl-NL" sz="2000">
                <a:solidFill>
                  <a:schemeClr val="lt1"/>
                </a:solidFill>
                <a:latin typeface="Arial"/>
                <a:ea typeface="Arial"/>
                <a:cs typeface="Arial"/>
                <a:sym typeface="Arial"/>
              </a:rPr>
              <a:t>melakukan percobaan membuat smart trash bin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842259"/>
            <a:ext cx="3612135" cy="31048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sv-SE" sz="1800">
                <a:solidFill>
                  <a:schemeClr val="lt1"/>
                </a:solidFill>
              </a:rPr>
              <a:t>SMART TRASH BIN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9</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
        <p:nvSpPr>
          <p:cNvPr id="5" name="Google Shape;140;p27">
            <a:extLst>
              <a:ext uri="{FF2B5EF4-FFF2-40B4-BE49-F238E27FC236}">
                <a16:creationId xmlns:a16="http://schemas.microsoft.com/office/drawing/2014/main" id="{7C141B0D-0B7C-4699-A7CF-CB2E9699FF2E}"/>
              </a:ext>
            </a:extLst>
          </p:cNvPr>
          <p:cNvSpPr/>
          <p:nvPr/>
        </p:nvSpPr>
        <p:spPr>
          <a:xfrm>
            <a:off x="4572000" y="883920"/>
            <a:ext cx="4186574"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ultrasonic HC-SR04</a:t>
            </a:r>
          </a:p>
          <a:p>
            <a:pPr marL="374650" indent="-285750" algn="just">
              <a:lnSpc>
                <a:spcPct val="150000"/>
              </a:lnSpc>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Servo SG90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 hijau</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Tempat sampah pedal</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9167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200">
                <a:solidFill>
                  <a:schemeClr val="lt1"/>
                </a:solidFill>
                <a:latin typeface="Montserrat Medium"/>
                <a:ea typeface="Montserrat Medium"/>
                <a:cs typeface="Montserrat Medium"/>
                <a:sym typeface="Montserrat Medium"/>
              </a:rPr>
              <a:t>Klik New Project &gt; Create (sesuaikan nama) &gt; klik pada Choice Tools dan pilih NodeMCU ESP8266 dan pastikan jenis koneksi yaitu WiFi &gt; lalu token akan dikirim melalui email &gt; buka email dan catat untuk dimasukkan ke sketch program Arduino &gt; tambahkan widget Notification, Email, Button, Slider, Level H (Setting V1), dan Level V (Setting V2) masing-masing 1 buah.</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CDFC821-11D3-49FD-AA6C-375A27F51C28}"/>
              </a:ext>
            </a:extLst>
          </p:cNvPr>
          <p:cNvPicPr/>
          <p:nvPr/>
        </p:nvPicPr>
        <p:blipFill rotWithShape="1">
          <a:blip r:embed="rId3" cstate="print">
            <a:extLst>
              <a:ext uri="{28A0092B-C50C-407E-A947-70E740481C1C}">
                <a14:useLocalDpi xmlns:a14="http://schemas.microsoft.com/office/drawing/2010/main" val="0"/>
              </a:ext>
            </a:extLst>
          </a:blip>
          <a:srcRect b="53963"/>
          <a:stretch/>
        </p:blipFill>
        <p:spPr bwMode="auto">
          <a:xfrm>
            <a:off x="3145155" y="2008658"/>
            <a:ext cx="2853690" cy="2882392"/>
          </a:xfrm>
          <a:prstGeom prst="rect">
            <a:avLst/>
          </a:prstGeom>
          <a:noFill/>
          <a:ln>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366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Selanjutnya merangkai komponen sesuai dengan skematik berikut :</a:t>
            </a: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49C30D1-29EE-45E7-821F-F09FA8EFDEE7}"/>
              </a:ext>
            </a:extLst>
          </p:cNvPr>
          <p:cNvPicPr>
            <a:picLocks noChangeAspect="1"/>
          </p:cNvPicPr>
          <p:nvPr/>
        </p:nvPicPr>
        <p:blipFill rotWithShape="1">
          <a:blip r:embed="rId3"/>
          <a:srcRect l="25083" t="25185" r="18750" b="10697"/>
          <a:stretch/>
        </p:blipFill>
        <p:spPr>
          <a:xfrm>
            <a:off x="1612000" y="1159230"/>
            <a:ext cx="5920000" cy="3801389"/>
          </a:xfrm>
          <a:prstGeom prst="rect">
            <a:avLst/>
          </a:prstGeom>
        </p:spPr>
      </p:pic>
    </p:spTree>
    <p:extLst>
      <p:ext uri="{BB962C8B-B14F-4D97-AF65-F5344CB8AC3E}">
        <p14:creationId xmlns:p14="http://schemas.microsoft.com/office/powerpoint/2010/main" val="355099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Lalu buka arduino IDE dan install library yang dibutuhkan kemudian upload code berikut, jangan lupa setting port dengan benar.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762500"/>
            <a:ext cx="5195615" cy="3407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A9BE816F-D5C2-4006-8089-A127457F8276}"/>
              </a:ext>
            </a:extLst>
          </p:cNvPr>
          <p:cNvSpPr txBox="1">
            <a:spLocks noChangeArrowheads="1"/>
          </p:cNvSpPr>
          <p:nvPr/>
        </p:nvSpPr>
        <p:spPr bwMode="auto">
          <a:xfrm>
            <a:off x="2105354" y="1584960"/>
            <a:ext cx="4986655" cy="3114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effectLst/>
                <a:latin typeface="+mj-lt"/>
                <a:ea typeface="Calibri" panose="020F0502020204030204" pitchFamily="34" charset="0"/>
                <a:cs typeface="Times New Roman" panose="02020603050405020304" pitchFamily="18" charset="0"/>
              </a:rPr>
              <a:t>#define BLYNK_PRINT Serial          // Blynk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&lt;ESP8266WiFi.h&gt;            // WIFI</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&lt;BlynkSimpleEsp8266.h&gt;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#include&lt;Servo.h&gt;                 //Servo SG90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auth[] = "483e2a27dc3b4fdcb5108b*******";   // token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ssid[] = "J**** Sidh***";  // SSID WIFI</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pass[] = "190****";   // PASSWORD WIFI</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Servo servo;</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#define trigPin D6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#define echoPin D5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#define trigPin2 D2 //Ultrasonic2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#define echoPin2 D1 //Ultrasonic2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#define LED 2 //LED WIFI</a:t>
            </a:r>
            <a:endParaRPr lang="en-ID" sz="9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4002C1FC-1E2A-40BF-AC80-25EE92D2D86F}"/>
              </a:ext>
            </a:extLst>
          </p:cNvPr>
          <p:cNvSpPr txBox="1">
            <a:spLocks noChangeArrowheads="1"/>
          </p:cNvSpPr>
          <p:nvPr/>
        </p:nvSpPr>
        <p:spPr bwMode="auto">
          <a:xfrm>
            <a:off x="1994852" y="804001"/>
            <a:ext cx="4986655" cy="38301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#define LED 2 //LED WIFI </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#define BLYNK_MAX_SENDBYTES 256 //256 Bytes</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setup()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Serial.begin (9600);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pinMode(trigPin, OUTPUT);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pinMode(echoPin, INPUT);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pinMode(trigPin2, OUTPUT);    //Ultrasonic2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pinMode(echoPin2, INPUT);     //Ultrasonic2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pinMode(LED, OUTPUT);         //LED</a:t>
            </a:r>
          </a:p>
          <a:p>
            <a:pPr>
              <a:spcAft>
                <a:spcPts val="800"/>
              </a:spcAft>
            </a:pPr>
            <a:r>
              <a:rPr lang="en-US" sz="900">
                <a:effectLst/>
                <a:latin typeface="+mj-lt"/>
                <a:ea typeface="Calibri" panose="020F0502020204030204" pitchFamily="34" charset="0"/>
                <a:cs typeface="Times New Roman" panose="02020603050405020304" pitchFamily="18" charset="0"/>
              </a:rPr>
              <a:t> servo.attach(16);       //Servo</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Blynk.begin(auth, ssid, pass);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Blynk.email("Axar**************@gmail.com", "TrashBin", "Online."); // Test Online Email Sent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Blynk.notify("Tong Sampah Sudah Online"); //Notify Trash Online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servo.write(210);}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loop()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Blynk.run();</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F4A7F139-D5D0-48FE-B225-4C37F5799790}"/>
              </a:ext>
            </a:extLst>
          </p:cNvPr>
          <p:cNvSpPr txBox="1">
            <a:spLocks noChangeArrowheads="1"/>
          </p:cNvSpPr>
          <p:nvPr/>
        </p:nvSpPr>
        <p:spPr bwMode="auto">
          <a:xfrm>
            <a:off x="1994852" y="804001"/>
            <a:ext cx="4986655" cy="38301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Blynk.run();</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long duration, distance;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 LOW);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delayMicroseconds(2);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delayMicroseconds(10);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duration = pulseIn(echoPin,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distance = (duration/2) / 29.1;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Blynk.virtualWrite(V1, distance); //Level //Ultrasonic1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//Ultrasonic2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long duration2, distance2;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digitalWrite(trigPin2, LOW);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delayMicroseconds(2);</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37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F4A7F139-D5D0-48FE-B225-4C37F5799790}"/>
              </a:ext>
            </a:extLst>
          </p:cNvPr>
          <p:cNvSpPr txBox="1">
            <a:spLocks noChangeArrowheads="1"/>
          </p:cNvSpPr>
          <p:nvPr/>
        </p:nvSpPr>
        <p:spPr bwMode="auto">
          <a:xfrm>
            <a:off x="1994852" y="804001"/>
            <a:ext cx="4986655" cy="38301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delayMicroseconds(2);              </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digitalWrite(trigPin2,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delayMicroseconds(10);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digitalWrite(trigPin2,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duration2 = pulseIn(echoPin2,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distance2 = (duration2/2) / 29.1;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Blynk.virtualWrite(V2, distance2); //Level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//Ultrasonic2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Open Automation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if (distance &gt;= 30 || distance &lt;= 0)    //Condition trash automatically</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Serial.println("Out of range");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servo.write(210);  //menutup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if (distance2 &gt;= 6 || distance2 &lt;= 0)  //Condition Trash close reading full or not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Serial.print(distance2);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r>
              <a:rPr lang="en-US" sz="900">
                <a:solidFill>
                  <a:srgbClr val="FF0000"/>
                </a:solidFill>
                <a:effectLst/>
                <a:latin typeface="+mj-lt"/>
                <a:ea typeface="Calibri" panose="020F0502020204030204" pitchFamily="34" charset="0"/>
                <a:cs typeface="Times New Roman" panose="02020603050405020304" pitchFamily="18" charset="0"/>
              </a:rPr>
              <a:t>Serial.println(" cm2");</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09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F4A7F139-D5D0-48FE-B225-4C37F5799790}"/>
              </a:ext>
            </a:extLst>
          </p:cNvPr>
          <p:cNvSpPr txBox="1">
            <a:spLocks noChangeArrowheads="1"/>
          </p:cNvSpPr>
          <p:nvPr/>
        </p:nvSpPr>
        <p:spPr bwMode="auto">
          <a:xfrm>
            <a:off x="1994852" y="804001"/>
            <a:ext cx="4986655" cy="38301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Serial.println(" cm2");</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digitalWrite(LED,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delay(500);}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else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digitalWrite(LED,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delay(3000);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Serial.println("FULL");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Blynk.email("jo********@gmail.com", "Subject: TrashBin", "Full");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Blynk.notify("Hey, Tong Sampah Penuh Segera Dikosongkan");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p>
          <a:p>
            <a:pPr>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else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Serial.print(distance);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 cm");</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servo.write(60);      //Open trash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delay(5000);      //Delay open trash</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941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F4A7F139-D5D0-48FE-B225-4C37F5799790}"/>
              </a:ext>
            </a:extLst>
          </p:cNvPr>
          <p:cNvSpPr txBox="1">
            <a:spLocks noChangeArrowheads="1"/>
          </p:cNvSpPr>
          <p:nvPr/>
        </p:nvSpPr>
        <p:spPr bwMode="auto">
          <a:xfrm>
            <a:off x="2031354" y="1242061"/>
            <a:ext cx="4986655" cy="29424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delay(5000);      //Delay open trash</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delay(500);}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//Open Automation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//Open Manually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BLYNK_WRITE(V3)</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servo.write(param.asInt());//open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delay(5000);}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BLYNK_WRITE(V5)</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servo.write(param.asInt());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delay(5000);}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//Open Manually</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785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Terakhir yaitu mencoba untuk mendekatkan objek dengan ultrasonik diluar tempat sampah untuk menguji buka/tutup otomatis pada tempat sampah, serta mencoba monitoring isi tempat sampah dengan ultrasonik yang ada didalam tempat sampah.</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Trash bin atau tempat sampah adalah tempat untuk menampung sampah secara sementara, yang biasanya terbuat dari logam atau plastik. Kebanyakan harus dibuka secara manual, tetapi saat ini sudah banyak yang menggunakan pedal untuk memudahkan membuka tutup tempat sampah. Seiring berkembangnya zaman, sekarang ini tempat sampah bisa dirancang secara otomatis untuk membukanya ataupun untuk memonitoring level ketinggian sampah yang disebut dengan smart trash bin. </a:t>
            </a:r>
            <a:r>
              <a:rPr lang="en-ID" sz="1600">
                <a:solidFill>
                  <a:srgbClr val="FF0000"/>
                </a:solidFill>
                <a:latin typeface="Montserrat Medium"/>
                <a:ea typeface="Montserrat Medium"/>
                <a:cs typeface="Montserrat Medium"/>
                <a:sym typeface="Montserrat Medium"/>
              </a:rPr>
              <a:t>Smart trash bin adalah istilah yang diperuntukan untuk tempat sampah yang mempunyai fitur dengan fungsi yang lebih dari tempat sampah pada umumnya.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SMART TRASH BIN???</a:t>
            </a:r>
            <a:endParaRPr sz="2400" b="1">
              <a:solidFill>
                <a:srgbClr val="0C0C0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Sensor ultrasonik adalah sebuah sensor yang berfungsi untuk mengubah besaran fisis (bunyi) menjadi besaran listrik dan sebaliknya. </a:t>
            </a:r>
            <a:r>
              <a:rPr lang="en-ID" sz="1800">
                <a:solidFill>
                  <a:srgbClr val="FF0000"/>
                </a:solidFill>
                <a:latin typeface="Montserrat Medium"/>
                <a:ea typeface="Montserrat Medium"/>
                <a:cs typeface="Montserrat Medium"/>
                <a:sym typeface="Montserrat Medium"/>
              </a:rPr>
              <a:t>Cara kerja sensor ini didasarkan pada prinsip dari pantulan suatu gelombang suara sehingga dapat dipakai untuk menafsirkan eksistensi (jarak) suatu benda dengan frekuensi tertentu. </a:t>
            </a:r>
            <a:r>
              <a:rPr lang="en-ID" sz="1800">
                <a:solidFill>
                  <a:schemeClr val="bg1"/>
                </a:solidFill>
                <a:latin typeface="Montserrat Medium"/>
                <a:ea typeface="Montserrat Medium"/>
                <a:cs typeface="Montserrat Medium"/>
                <a:sym typeface="Montserrat Medium"/>
              </a:rPr>
              <a:t>Disebut sebagai sensor ultrasonik karena sensor ini menggunakan gelombang ultrasonik (bunyi ultrasonik). Gelombang ultrasonik adalah gelombang bunyi yang mempunyai frekuensi sangat tinggi yaitu 20.000 Hz. Bunyi ultrasonik tidak dapat di dengar oleh telinga manusia.</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ULTRASONIK HC-SR04</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Ultrasonik HC-SR04</a:t>
            </a:r>
          </a:p>
        </p:txBody>
      </p:sp>
      <p:pic>
        <p:nvPicPr>
          <p:cNvPr id="7" name="Picture 6">
            <a:extLst>
              <a:ext uri="{FF2B5EF4-FFF2-40B4-BE49-F238E27FC236}">
                <a16:creationId xmlns:a16="http://schemas.microsoft.com/office/drawing/2014/main" id="{D9A92E41-11F3-4865-953C-8798E690CB23}"/>
              </a:ext>
            </a:extLst>
          </p:cNvPr>
          <p:cNvPicPr/>
          <p:nvPr/>
        </p:nvPicPr>
        <p:blipFill rotWithShape="1">
          <a:blip r:embed="rId2" cstate="print">
            <a:extLst>
              <a:ext uri="{28A0092B-C50C-407E-A947-70E740481C1C}">
                <a14:useLocalDpi xmlns:a14="http://schemas.microsoft.com/office/drawing/2010/main" val="0"/>
              </a:ext>
            </a:extLst>
          </a:blip>
          <a:srcRect t="8929" b="11121"/>
          <a:stretch/>
        </p:blipFill>
        <p:spPr bwMode="auto">
          <a:xfrm>
            <a:off x="2920523" y="1165860"/>
            <a:ext cx="3302953" cy="232410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3209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86133" cy="416814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Motor servo adalah sebuah perangkat atau aktuator putar (motor) yang dirancang dengan sistem </a:t>
            </a:r>
            <a:r>
              <a:rPr lang="en-ID" sz="1800">
                <a:solidFill>
                  <a:srgbClr val="FF0000"/>
                </a:solidFill>
                <a:latin typeface="Montserrat Medium"/>
                <a:ea typeface="Montserrat Medium"/>
                <a:cs typeface="Montserrat Medium"/>
                <a:sym typeface="Montserrat Medium"/>
              </a:rPr>
              <a:t>kontrol umpan balik loop tertutup (servo), sehingga dapat di set-up atau di atur untuk menentukan dan memastikan posisi sudut dari poros output motor.</a:t>
            </a:r>
            <a:r>
              <a:rPr lang="en-ID" sz="1800">
                <a:solidFill>
                  <a:schemeClr val="bg1"/>
                </a:solidFill>
                <a:latin typeface="Montserrat Medium"/>
                <a:ea typeface="Montserrat Medium"/>
                <a:cs typeface="Montserrat Medium"/>
                <a:sym typeface="Montserrat Medium"/>
              </a:rPr>
              <a:t> Motor servo merupakan perangkat yang terdiri dari motor DC, serangkaian gear, rangkaian kontrol dan potensiometer. Serangkaian gear yang melekat pada poros motor DC akan memperlambat putaran poros dan meningkatkan torsi motor servo, sedangkan potensiometer dengan perubahan resistansinya saat motor berputar berfungsi sebagai penentu batas posisi putaran poros motor servo.</a:t>
            </a:r>
            <a:endParaRPr lang="en-ID" sz="18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550011"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MOTOR SERVO SG90</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132399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Motor Servo SG90</a:t>
            </a:r>
          </a:p>
        </p:txBody>
      </p:sp>
      <p:pic>
        <p:nvPicPr>
          <p:cNvPr id="4" name="Picture 3">
            <a:extLst>
              <a:ext uri="{FF2B5EF4-FFF2-40B4-BE49-F238E27FC236}">
                <a16:creationId xmlns:a16="http://schemas.microsoft.com/office/drawing/2014/main" id="{7E488670-B832-43B6-A8C3-A50C6A883165}"/>
              </a:ext>
            </a:extLst>
          </p:cNvPr>
          <p:cNvPicPr/>
          <p:nvPr/>
        </p:nvPicPr>
        <p:blipFill rotWithShape="1">
          <a:blip r:embed="rId2">
            <a:extLst>
              <a:ext uri="{28A0092B-C50C-407E-A947-70E740481C1C}">
                <a14:useLocalDpi xmlns:a14="http://schemas.microsoft.com/office/drawing/2010/main" val="0"/>
              </a:ext>
            </a:extLst>
          </a:blip>
          <a:srcRect t="19167" b="17291"/>
          <a:stretch/>
        </p:blipFill>
        <p:spPr bwMode="auto">
          <a:xfrm>
            <a:off x="3068002" y="1341120"/>
            <a:ext cx="3007995" cy="209232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56062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Jika pada umumnya tempat sampah hanya digunakan untuk menampung tempat sampah saja, smart trash bin membuat fungsi tempat sampah tersebut menjadi lebih baik lagi, seperti mampu memberi pesan semisal tempat sampah sudah penuh, memillah sampah, buka tutup tempat sampah secara otomatis, dan masih banyak lagi. </a:t>
            </a:r>
            <a:r>
              <a:rPr lang="en-ID" sz="1800">
                <a:solidFill>
                  <a:srgbClr val="FF0000"/>
                </a:solidFill>
                <a:latin typeface="Montserrat Medium"/>
                <a:ea typeface="Montserrat Medium"/>
                <a:cs typeface="Montserrat Medium"/>
                <a:sym typeface="Montserrat Medium"/>
              </a:rPr>
              <a:t>Pada percobaan kali ini konsep smart trash bin dibuat untuk notifikasi jika tempat sampah penuh serta membuka tempat sampah secara otomatis dengan bantuan sensor ultrasonik HC-SR04 dan aktuator penggerak berupa servo SG90.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SMART TRASH BIN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 smart trash bin ini yaitu </a:t>
            </a:r>
            <a:r>
              <a:rPr lang="en-ID" sz="1800">
                <a:solidFill>
                  <a:srgbClr val="FF0000"/>
                </a:solidFill>
                <a:latin typeface="Montserrat Medium"/>
                <a:ea typeface="Montserrat Medium"/>
                <a:cs typeface="Montserrat Medium"/>
                <a:sym typeface="Montserrat Medium"/>
              </a:rPr>
              <a:t>ketika sampah pada kondisi penuh, maka akan ada peringatan ke smartphone dari aplikasi blynk dan sensor ultrasonik yang ada didalam tempat sampah akan membaca ketinggian sampah dan kemudian data pembacaan sensor tersebut akan dikirim ke aplikasi blynk dengan jaringan internet, jadi bisa dipantau dari jarak jauh. </a:t>
            </a:r>
            <a:r>
              <a:rPr lang="en-ID" sz="1800">
                <a:solidFill>
                  <a:schemeClr val="bg1"/>
                </a:solidFill>
                <a:latin typeface="Montserrat Medium"/>
                <a:ea typeface="Montserrat Medium"/>
                <a:cs typeface="Montserrat Medium"/>
                <a:sym typeface="Montserrat Medium"/>
              </a:rPr>
              <a:t>Dan sensor ultrasonik yang berada diluar tempat sampah digunakan untuk mendeteksi agar </a:t>
            </a:r>
            <a:r>
              <a:rPr lang="en-ID" sz="1800">
                <a:solidFill>
                  <a:srgbClr val="FF0000"/>
                </a:solidFill>
                <a:latin typeface="Montserrat Medium"/>
                <a:ea typeface="Montserrat Medium"/>
                <a:cs typeface="Montserrat Medium"/>
                <a:sym typeface="Montserrat Medium"/>
              </a:rPr>
              <a:t>tempat sampah bisa membuka dan menutup otomatis dengan penggerak berupa motor servo. Serta derajat servo bisa diatur menggunakan slider pada aplikasi blynk.</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KERJA SMART TRASH BIN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98873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74996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sv-SE" sz="2400">
                <a:solidFill>
                  <a:schemeClr val="lt1"/>
                </a:solidFill>
              </a:rPr>
              <a:t>SMART TRASH BIN VIA BLYNK</a:t>
            </a:r>
            <a:endParaRPr lang="en-ID" sz="2400">
              <a:solidFill>
                <a:schemeClr val="lt1"/>
              </a:solidFil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2721</Words>
  <Application>Microsoft Office PowerPoint</Application>
  <PresentationFormat>On-screen Show (16:9)</PresentationFormat>
  <Paragraphs>320</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Wingdings</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55</cp:revision>
  <dcterms:modified xsi:type="dcterms:W3CDTF">2021-04-25T05:36:14Z</dcterms:modified>
</cp:coreProperties>
</file>