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8" r:id="rId5"/>
    <p:sldId id="267" r:id="rId6"/>
    <p:sldId id="271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0" r:id="rId16"/>
    <p:sldId id="285" r:id="rId17"/>
    <p:sldId id="286" r:id="rId18"/>
    <p:sldId id="287" r:id="rId19"/>
    <p:sldId id="263" r:id="rId20"/>
    <p:sldId id="302" r:id="rId21"/>
    <p:sldId id="262" r:id="rId22"/>
    <p:sldId id="303" r:id="rId23"/>
    <p:sldId id="304" r:id="rId24"/>
    <p:sldId id="261" r:id="rId25"/>
    <p:sldId id="288" r:id="rId26"/>
    <p:sldId id="290" r:id="rId27"/>
    <p:sldId id="291" r:id="rId28"/>
    <p:sldId id="292" r:id="rId29"/>
    <p:sldId id="293" r:id="rId30"/>
    <p:sldId id="298" r:id="rId31"/>
    <p:sldId id="296" r:id="rId32"/>
    <p:sldId id="294" r:id="rId33"/>
    <p:sldId id="260" r:id="rId34"/>
    <p:sldId id="300" r:id="rId35"/>
    <p:sldId id="295" r:id="rId36"/>
    <p:sldId id="301" r:id="rId37"/>
    <p:sldId id="259" r:id="rId38"/>
    <p:sldId id="305" r:id="rId39"/>
    <p:sldId id="3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7500"/>
    <a:srgbClr val="161616"/>
    <a:srgbClr val="F1B631"/>
    <a:srgbClr val="1B1D2A"/>
    <a:srgbClr val="222831"/>
    <a:srgbClr val="7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C5FF8-13C1-4D32-8570-971539244A7D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8DDF4-51E2-4068-A6E8-602BCD02D7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931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728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406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377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95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68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98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4728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164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9b2c891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b89b2c8912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Save Time....: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The Platform will </a:t>
            </a:r>
            <a:r>
              <a:rPr lang="id" b="1" u="sng"/>
              <a:t>house/aggregate thousands of DIRECT SUPPLIERS</a:t>
            </a:r>
            <a:r>
              <a:rPr lang="id"/>
              <a:t>. Buyer members are now abled to easily </a:t>
            </a:r>
            <a:r>
              <a:rPr lang="id" b="1" u="sng"/>
              <a:t>Pick whats best suitable for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Discover...: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Suppliers need to be a </a:t>
            </a:r>
            <a:r>
              <a:rPr lang="id" b="1" u="sng"/>
              <a:t>registered and verified members</a:t>
            </a:r>
            <a:r>
              <a:rPr lang="id"/>
              <a:t>. There will be features such as </a:t>
            </a:r>
            <a:r>
              <a:rPr lang="id" b="1" u="sng"/>
              <a:t>ratings and certifications to boost further</a:t>
            </a:r>
            <a:r>
              <a:rPr lang="id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Grow Business: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Members akan di-empowered dengan sebuah tool digital yang yang tadinya menyerang industri, malah justru membuat mereka bisa menjadi lebih kompetitif di era digital.</a:t>
            </a:r>
            <a:endParaRPr/>
          </a:p>
        </p:txBody>
      </p:sp>
      <p:sp>
        <p:nvSpPr>
          <p:cNvPr id="137" name="Google Shape;137;gb89b2c891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12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912-0930-4DE5-AEA9-F165BE18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C7F9-18A5-4F22-8CBA-4F5B3096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DE09-62A2-42DC-929C-3FB2A6D4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6EFC-2857-4161-BADF-F8B169C9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1CA2-1B07-4E34-A861-11D2F5E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3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911-5571-4DD5-9A8D-90A2B61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CEA33-03BA-4635-98D2-26E9318E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8E5B-EF96-4066-8F20-440E4128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5EE-2AB0-452F-A692-7807F26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6A4C-4EDE-4EF1-9E42-A2B3EDE7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0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8A84-1410-41E6-BE6D-C8C018821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5DA6-C1AE-4550-BDD6-457FFD32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56E4-EA57-46A3-A44B-61B8B99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585F-CEDE-4CAD-A8E0-4384361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78D6-770C-4888-A64D-2665EAA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240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  <p:sp>
        <p:nvSpPr>
          <p:cNvPr id="60" name="Google Shape;60;p15"/>
          <p:cNvSpPr/>
          <p:nvPr/>
        </p:nvSpPr>
        <p:spPr>
          <a:xfrm>
            <a:off x="248193" y="235131"/>
            <a:ext cx="11665200" cy="58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2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EB73-B5B6-44F2-B7F8-530C3A72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01A3-6F43-431D-A727-824C5220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6E23-65DE-4945-ABA9-316F1C6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2307-F022-4DC8-A514-A1AAE1CA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26DD-A9AA-48D3-8F81-29A81AB7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9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3F4-DD09-4C2D-AC45-A33245AF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2553-EE38-4FEC-9D3A-58E15F4B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05E-F8C9-4E25-A939-EAFFBE9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2121-DBF7-490E-B3C0-056BCD5E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A9D8-CF21-4373-8C80-16EA930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A8F-153B-49D3-9E04-6802D60D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48D6-B1AC-4430-9391-9095F7CCC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C985-AD0C-4F50-B803-E8FF17B8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6011-A47B-4287-8932-BD6A42BC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0334-C508-463B-BA46-DD508A9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3AD3-B85E-423F-B9C4-1E045FF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7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5BF8-A033-4E71-8E4C-BA6AD3B2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E3CA-DBCD-4652-AB69-9218DB37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D4CE-7118-4269-AA5A-56433FC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CCC1A-43A8-4249-9D1F-1A79368A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1F3D-42AA-47CC-89D8-66E75C44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5403-C113-4414-81B1-3823138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FDCEF-4A23-48CD-B2FB-E98F78F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24948-7312-4092-9B50-DE8F568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70E5-99F6-45FD-9DD5-DD2955B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C136B-88AC-43D8-A39D-149C205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8BCA-E061-4D64-AADD-ABEDAF2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4166-033B-4231-ADBB-C84FDC1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AAD0-79BE-4502-860F-76F6B9AA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E0476-9FAC-42B8-B46C-E2910BB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7631-0B61-4067-BDB5-8C89F0D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2D4-3CCA-44CB-B702-9E95D2A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53BF-8661-406E-9527-5E9277D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E9DF-F91E-4778-A394-690181C9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9FA6-1B53-4653-847E-03A23434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7B27-5AF4-4D35-B48E-79D92E6E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E31-7C2B-4691-AEE0-0A5F57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A0E0-75B5-47DE-A69D-B92E088B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E5C0-B6DE-4A49-B26A-C69F987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C03E6-0F0A-4844-B1C0-A22BABF1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80EC-51BE-4EA4-84D0-D9D54665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EE43-188B-41B8-BB73-301CAC85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51429-F9BE-4D21-80D5-FADA4E4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92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0B3A1-B26A-4FDD-BCAD-04967D4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D8AB-6418-4BB2-B0B4-49C2E93E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4A8F-AE75-4BD9-A2B6-EB8B8161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F45-E173-43D1-86F4-4D643A200202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F4AA-0CF5-435E-98B9-89E13BF2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FBBD-5F57-4024-8277-8B5432C8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6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mailto:emailanda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blynkkk/blynk-library/releas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4DA-8129-4F11-8222-4690A78A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140"/>
            <a:ext cx="9144000" cy="41282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Short Course</a:t>
            </a:r>
            <a:endParaRPr lang="en-ID" sz="2000" b="1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5C7E-84B5-49B1-B571-8DA414D0E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2881"/>
            <a:ext cx="9777280" cy="157106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Internet of Things</a:t>
            </a:r>
          </a:p>
          <a:p>
            <a:pPr algn="l"/>
            <a:r>
              <a:rPr lang="en-US" sz="4000" b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By AXAR School</a:t>
            </a:r>
            <a:endParaRPr lang="en-ID" sz="4000" b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C75F63A-1F38-4651-9113-4EE2F576EE5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80" y="320791"/>
            <a:ext cx="459385" cy="459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A8CB-B4BE-4FCC-8DD7-2C6B205B9768}"/>
              </a:ext>
            </a:extLst>
          </p:cNvPr>
          <p:cNvSpPr txBox="1"/>
          <p:nvPr/>
        </p:nvSpPr>
        <p:spPr>
          <a:xfrm>
            <a:off x="1524000" y="5419288"/>
            <a:ext cx="36938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Arya Nicosa, S. Tr. T &amp;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Dwi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Aji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Prasetyo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, S.T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RND Teams </a:t>
            </a:r>
            <a:endParaRPr lang="en-ID" sz="16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0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513902" y="105664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575719" indent="-457189" algn="just">
              <a:lnSpc>
                <a:spcPct val="150000"/>
              </a:lnSpc>
              <a:buClr>
                <a:schemeClr val="lt1"/>
              </a:buClr>
              <a:buSzPts val="1400"/>
              <a:buFont typeface="+mj-lt"/>
              <a:buAutoNum type="arabicPeriod" startAt="3"/>
            </a:pP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Untuk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Installation Option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pilih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semua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option dan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klik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tombol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Next.</a:t>
            </a:r>
            <a:endParaRPr lang="en-ID" sz="2267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>
                <a:solidFill>
                  <a:srgbClr val="0C0C0C"/>
                </a:solidFill>
              </a:rPr>
              <a:t>LANGKAH PERCOBAAN (INSTALL ARDUINO IDE)</a:t>
            </a:r>
            <a:endParaRPr sz="32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62DBC-D4E9-4E91-975C-EB1D188943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205" y="1860634"/>
            <a:ext cx="6371591" cy="4405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48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513902" y="105664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575719" indent="-457189" algn="just">
              <a:lnSpc>
                <a:spcPct val="150000"/>
              </a:lnSpc>
              <a:buClr>
                <a:schemeClr val="lt1"/>
              </a:buClr>
              <a:buSzPts val="1400"/>
              <a:buFont typeface="+mj-lt"/>
              <a:buAutoNum type="arabicPeriod" startAt="4"/>
            </a:pP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Installation Folder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atau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Pilihan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Folder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untuk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memilih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folder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tempat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menyimpan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program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arduino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dan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klik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tombol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install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untuk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memulai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proses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instalasi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software,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lalu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install.</a:t>
            </a:r>
            <a:endParaRPr lang="en-ID" sz="2267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>
                <a:solidFill>
                  <a:srgbClr val="0C0C0C"/>
                </a:solidFill>
              </a:rPr>
              <a:t>LANGKAH PERCOBAAN (INSTALL ARDUINO IDE)</a:t>
            </a:r>
            <a:endParaRPr sz="32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DB3FD-EBEF-4911-9604-005D785AB1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307" y="2756323"/>
            <a:ext cx="5337387" cy="3682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27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513902" y="105664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5"/>
            </a:pP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driver,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instal, proses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mengenali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dengan board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 USB.</a:t>
            </a: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>
                <a:solidFill>
                  <a:srgbClr val="0C0C0C"/>
                </a:solidFill>
              </a:rPr>
              <a:t>LANGKAH PERCOBAAN (INSTALL ARDUINO IDE)</a:t>
            </a:r>
            <a:endParaRPr sz="32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54140-DBAD-44B8-8069-98E75CBFC7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00" y="2994661"/>
            <a:ext cx="8461601" cy="342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17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513902" y="105664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5"/>
            </a:pP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driver,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instal, proses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mengenali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dengan board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 USB dan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tunggu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ID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>
                <a:solidFill>
                  <a:srgbClr val="0C0C0C"/>
                </a:solidFill>
              </a:rPr>
              <a:t>LANGKAH PERCOBAAN (INSTALL ARDUINO IDE)</a:t>
            </a:r>
            <a:endParaRPr sz="32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54140-DBAD-44B8-8069-98E75CBFC7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00" y="2994661"/>
            <a:ext cx="8461601" cy="342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50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513902" y="105664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aplikasi Arduino IDE yang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terinstal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 tampilan awal arduino IDE.</a:t>
            </a: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>
                <a:solidFill>
                  <a:srgbClr val="0C0C0C"/>
                </a:solidFill>
              </a:rPr>
              <a:t>LANGKAH PERCOBAAN (INSTALL ARDUINO IDE)</a:t>
            </a:r>
            <a:endParaRPr sz="32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3095E-5547-44F4-B828-8AB118845B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68" y="2317328"/>
            <a:ext cx="7051464" cy="4378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36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5469C3-AAB3-4E86-9BB6-CF3BC7560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30" y="2374472"/>
            <a:ext cx="7095393" cy="3991158"/>
          </a:xfrm>
          <a:prstGeom prst="rect">
            <a:avLst/>
          </a:prstGeom>
        </p:spPr>
      </p:pic>
      <p:sp>
        <p:nvSpPr>
          <p:cNvPr id="3" name="Google Shape;140;p27">
            <a:extLst>
              <a:ext uri="{FF2B5EF4-FFF2-40B4-BE49-F238E27FC236}">
                <a16:creationId xmlns:a16="http://schemas.microsoft.com/office/drawing/2014/main" id="{6B35F41D-4D44-4DB6-B6E1-40C9C775E69E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 menu bar File -&gt; Preferences</a:t>
            </a: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41;p27">
            <a:extLst>
              <a:ext uri="{FF2B5EF4-FFF2-40B4-BE49-F238E27FC236}">
                <a16:creationId xmlns:a16="http://schemas.microsoft.com/office/drawing/2014/main" id="{2B7470C9-1386-4B00-B387-6D01F24D046A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(INSTALL BOARD NODEMCU)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78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0;p27">
            <a:extLst>
              <a:ext uri="{FF2B5EF4-FFF2-40B4-BE49-F238E27FC236}">
                <a16:creationId xmlns:a16="http://schemas.microsoft.com/office/drawing/2014/main" id="{38344103-91A9-4339-89F4-092726AA1C37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“Additional Boards Manager URLs” dengan link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http://arduino.esp8266.com/stable/package_esp8266com_index.json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Ok</a:t>
            </a:r>
          </a:p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41;p27">
            <a:extLst>
              <a:ext uri="{FF2B5EF4-FFF2-40B4-BE49-F238E27FC236}">
                <a16:creationId xmlns:a16="http://schemas.microsoft.com/office/drawing/2014/main" id="{90FC0666-434D-4928-9A8A-E6066B849538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(INSTALL BOARD NODEMCU)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04EB2C-DD96-4A1C-864A-2178A629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67" y="2162908"/>
            <a:ext cx="7095393" cy="39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89BD8151-8DF9-46B7-82A9-49FFFEBDAF0D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 menu bar Tools -&gt; Board -&gt; Board Manager..</a:t>
            </a: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84A9FA3B-CA62-4EB9-8270-9E0EC23C0CCA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(INSTALL BOARD NODEMCU)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77869-3B98-4E18-A4BA-4A21F9CD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7" y="2162907"/>
            <a:ext cx="7095394" cy="39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1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B34E0707-810D-4E39-B53E-2F32ACF2E6A0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Ketik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“esp8266”,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install, Close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88FFE9AA-AE21-4B38-9A0B-B0CA00EEBFC9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(INSTALL BOARD NODEMCU)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5F92A-AF15-41A3-83EE-86F4C6C7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6" y="2162908"/>
            <a:ext cx="7095395" cy="39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50A17-5486-4542-9F84-E88F7361AAA9}"/>
              </a:ext>
            </a:extLst>
          </p:cNvPr>
          <p:cNvSpPr/>
          <p:nvPr/>
        </p:nvSpPr>
        <p:spPr>
          <a:xfrm>
            <a:off x="945158" y="0"/>
            <a:ext cx="1118533" cy="6858000"/>
          </a:xfrm>
          <a:prstGeom prst="roundRect">
            <a:avLst>
              <a:gd name="adj" fmla="val 0"/>
            </a:avLst>
          </a:prstGeom>
          <a:solidFill>
            <a:srgbClr val="CF75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F7500"/>
              </a:solidFill>
            </a:endParaRPr>
          </a:p>
        </p:txBody>
      </p:sp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332BDDE6-9586-47FA-A3A8-1A13EFE8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42" y="320791"/>
            <a:ext cx="459385" cy="459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43514-7A28-468C-A384-81D2F05D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05" y="1543049"/>
            <a:ext cx="3670789" cy="4404947"/>
          </a:xfrm>
          <a:prstGeom prst="rect">
            <a:avLst/>
          </a:prstGeom>
        </p:spPr>
      </p:pic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59F4C31B-7D59-4C0D-82D1-A09B6F2029C3}"/>
              </a:ext>
            </a:extLst>
          </p:cNvPr>
          <p:cNvSpPr txBox="1"/>
          <p:nvPr/>
        </p:nvSpPr>
        <p:spPr>
          <a:xfrm>
            <a:off x="2063691" y="325187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Blinking Led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63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15CDC91-1990-43BE-8C6C-28C0ADD8B4E4}"/>
              </a:ext>
            </a:extLst>
          </p:cNvPr>
          <p:cNvSpPr txBox="1">
            <a:spLocks/>
          </p:cNvSpPr>
          <p:nvPr/>
        </p:nvSpPr>
        <p:spPr>
          <a:xfrm>
            <a:off x="2547456" y="1624425"/>
            <a:ext cx="4658686" cy="881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i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Topics!</a:t>
            </a:r>
            <a:endParaRPr lang="en-ID" sz="6000" b="1" i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ED96-16F8-4984-99E8-0B93ADE03756}"/>
              </a:ext>
            </a:extLst>
          </p:cNvPr>
          <p:cNvSpPr txBox="1"/>
          <p:nvPr/>
        </p:nvSpPr>
        <p:spPr>
          <a:xfrm>
            <a:off x="2547456" y="1220295"/>
            <a:ext cx="3205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Day 1 : Dasar-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dasar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mikrokontroler</a:t>
            </a:r>
            <a:endParaRPr lang="en-ID" sz="16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C8050-C6AC-4D6C-9385-04DDE93546B8}"/>
              </a:ext>
            </a:extLst>
          </p:cNvPr>
          <p:cNvSpPr txBox="1"/>
          <p:nvPr/>
        </p:nvSpPr>
        <p:spPr>
          <a:xfrm>
            <a:off x="2617363" y="2405557"/>
            <a:ext cx="8380603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Mikrokontroler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(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Definisi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penggunaan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manfaat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implementasi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Mengenal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mikrokontroler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NodeMCU</a:t>
            </a:r>
            <a:endParaRPr lang="en-ID" sz="14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Latihan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menyalakan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dan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mematikan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LED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Latihan alat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pengukur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jarak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dengan sensor ultrasonic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Diskusi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dan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tanya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jawab</a:t>
            </a:r>
            <a:endParaRPr lang="en-ID" sz="14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AB1935-0E3B-4931-9D68-2F2513FC3257}"/>
              </a:ext>
            </a:extLst>
          </p:cNvPr>
          <p:cNvSpPr/>
          <p:nvPr/>
        </p:nvSpPr>
        <p:spPr>
          <a:xfrm>
            <a:off x="945158" y="0"/>
            <a:ext cx="1118533" cy="6858000"/>
          </a:xfrm>
          <a:prstGeom prst="roundRect">
            <a:avLst>
              <a:gd name="adj" fmla="val 0"/>
            </a:avLst>
          </a:prstGeom>
          <a:solidFill>
            <a:srgbClr val="CF75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F7500"/>
              </a:solidFill>
            </a:endParaRPr>
          </a:p>
        </p:txBody>
      </p:sp>
      <p:pic>
        <p:nvPicPr>
          <p:cNvPr id="17" name="Picture 1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81667CC-C5AF-4AE8-B434-442B246F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80" y="320791"/>
            <a:ext cx="459385" cy="45938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CCD5A787-3E15-4126-8EEB-E9A0D6090BC6}"/>
              </a:ext>
            </a:extLst>
          </p:cNvPr>
          <p:cNvSpPr txBox="1">
            <a:spLocks/>
          </p:cNvSpPr>
          <p:nvPr/>
        </p:nvSpPr>
        <p:spPr>
          <a:xfrm>
            <a:off x="2547456" y="4204774"/>
            <a:ext cx="2846665" cy="52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Note :</a:t>
            </a:r>
            <a:endParaRPr lang="en-ID" sz="2400" b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2C062-1D8C-42B4-ACC0-D3580FF10454}"/>
              </a:ext>
            </a:extLst>
          </p:cNvPr>
          <p:cNvSpPr txBox="1"/>
          <p:nvPr/>
        </p:nvSpPr>
        <p:spPr>
          <a:xfrm>
            <a:off x="2617364" y="4666439"/>
            <a:ext cx="796954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Melakukan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instalasi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ARDUINO IDE dan driver CH340 yang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akan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digunakan</a:t>
            </a:r>
            <a:endParaRPr lang="en-ID" sz="1200" b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Menambahkan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board ESP8266 family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ke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Arduino IDE</a:t>
            </a:r>
            <a:endParaRPr lang="en-ID" sz="1200" b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Picture 10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D8B51337-28E7-4574-8757-F03E8AF1B96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42" y="320791"/>
            <a:ext cx="459385" cy="4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4B4AA7D-321C-4BCE-8744-9534E933E50F}"/>
              </a:ext>
            </a:extLst>
          </p:cNvPr>
          <p:cNvSpPr txBox="1">
            <a:spLocks/>
          </p:cNvSpPr>
          <p:nvPr/>
        </p:nvSpPr>
        <p:spPr>
          <a:xfrm>
            <a:off x="1207360" y="2992158"/>
            <a:ext cx="9777280" cy="157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1B631"/>
                </a:solidFill>
                <a:effectLst/>
                <a:uLnTx/>
                <a:uFillTx/>
                <a:latin typeface="Poppins" panose="00000500000000000000" pitchFamily="50" charset="0"/>
                <a:ea typeface="+mn-ea"/>
                <a:cs typeface="Poppins" panose="00000500000000000000" pitchFamily="50" charset="0"/>
              </a:rPr>
              <a:t>CODING TIME</a:t>
            </a:r>
            <a:endParaRPr kumimoji="0" lang="en-ID" sz="4000" b="1" i="0" u="none" strike="noStrike" kern="1200" cap="none" spc="0" normalizeH="0" baseline="0" noProof="0" dirty="0">
              <a:ln>
                <a:noFill/>
              </a:ln>
              <a:solidFill>
                <a:srgbClr val="F1B631"/>
              </a:solidFill>
              <a:effectLst/>
              <a:uLnTx/>
              <a:uFillTx/>
              <a:latin typeface="Poppins" panose="00000500000000000000" pitchFamily="50" charset="0"/>
              <a:ea typeface="+mn-ea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4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E0331C-C2A0-4DFC-A91F-5CFCA1C199FA}"/>
              </a:ext>
            </a:extLst>
          </p:cNvPr>
          <p:cNvSpPr/>
          <p:nvPr/>
        </p:nvSpPr>
        <p:spPr>
          <a:xfrm>
            <a:off x="945158" y="0"/>
            <a:ext cx="1118533" cy="6858000"/>
          </a:xfrm>
          <a:prstGeom prst="roundRect">
            <a:avLst>
              <a:gd name="adj" fmla="val 0"/>
            </a:avLst>
          </a:prstGeom>
          <a:solidFill>
            <a:srgbClr val="CF75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F7500"/>
              </a:solidFill>
            </a:endParaRPr>
          </a:p>
        </p:txBody>
      </p:sp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4ABB76C0-2AEA-4306-AA4F-0BB6E79E928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80" y="320791"/>
            <a:ext cx="459385" cy="459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0450A0-9B3E-4E42-8C5D-798E5D419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36" y="1288060"/>
            <a:ext cx="4463928" cy="5301408"/>
          </a:xfrm>
          <a:prstGeom prst="rect">
            <a:avLst/>
          </a:prstGeom>
        </p:spPr>
      </p:pic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A3E4433B-2057-4735-8EB4-75ED1F9E3F95}"/>
              </a:ext>
            </a:extLst>
          </p:cNvPr>
          <p:cNvSpPr txBox="1"/>
          <p:nvPr/>
        </p:nvSpPr>
        <p:spPr>
          <a:xfrm>
            <a:off x="2063691" y="325187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Sensor Jarak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055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4B4AA7D-321C-4BCE-8744-9534E933E50F}"/>
              </a:ext>
            </a:extLst>
          </p:cNvPr>
          <p:cNvSpPr txBox="1">
            <a:spLocks/>
          </p:cNvSpPr>
          <p:nvPr/>
        </p:nvSpPr>
        <p:spPr>
          <a:xfrm>
            <a:off x="1207360" y="2992158"/>
            <a:ext cx="9777280" cy="157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1B631"/>
                </a:solidFill>
                <a:effectLst/>
                <a:uLnTx/>
                <a:uFillTx/>
                <a:latin typeface="Poppins" panose="00000500000000000000" pitchFamily="50" charset="0"/>
                <a:ea typeface="+mn-ea"/>
                <a:cs typeface="Poppins" panose="00000500000000000000" pitchFamily="50" charset="0"/>
              </a:rPr>
              <a:t>CODING TIME</a:t>
            </a:r>
            <a:endParaRPr kumimoji="0" lang="en-ID" sz="4000" b="1" i="0" u="none" strike="noStrike" kern="1200" cap="none" spc="0" normalizeH="0" baseline="0" noProof="0" dirty="0">
              <a:ln>
                <a:noFill/>
              </a:ln>
              <a:solidFill>
                <a:srgbClr val="F1B631"/>
              </a:solidFill>
              <a:effectLst/>
              <a:uLnTx/>
              <a:uFillTx/>
              <a:latin typeface="Poppins" panose="00000500000000000000" pitchFamily="50" charset="0"/>
              <a:ea typeface="+mn-ea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9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6242B3-6A6F-4D47-8A49-F26FC436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91" y="2402003"/>
            <a:ext cx="2053993" cy="20539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54080-1E99-4338-A9F6-048FE71B2BB6}"/>
              </a:ext>
            </a:extLst>
          </p:cNvPr>
          <p:cNvCxnSpPr/>
          <p:nvPr/>
        </p:nvCxnSpPr>
        <p:spPr>
          <a:xfrm>
            <a:off x="4798502" y="2132900"/>
            <a:ext cx="0" cy="259219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0303107B-2FF6-4947-9B6D-545F6F3049D0}"/>
              </a:ext>
            </a:extLst>
          </p:cNvPr>
          <p:cNvSpPr txBox="1">
            <a:spLocks/>
          </p:cNvSpPr>
          <p:nvPr/>
        </p:nvSpPr>
        <p:spPr>
          <a:xfrm>
            <a:off x="5030597" y="2469115"/>
            <a:ext cx="5561137" cy="96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Terima</a:t>
            </a:r>
            <a:r>
              <a:rPr lang="en-US" sz="6000" b="1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Kasih</a:t>
            </a:r>
            <a:endParaRPr lang="en-ID" sz="6000" b="1" dirty="0">
              <a:solidFill>
                <a:srgbClr val="161616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396E2-C559-4C2F-A671-823FC68E121A}"/>
              </a:ext>
            </a:extLst>
          </p:cNvPr>
          <p:cNvSpPr txBox="1"/>
          <p:nvPr/>
        </p:nvSpPr>
        <p:spPr>
          <a:xfrm>
            <a:off x="9854267" y="5953133"/>
            <a:ext cx="17732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Web Developer &amp; Mentor</a:t>
            </a:r>
            <a:endParaRPr lang="en-ID" sz="12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0B1B536-720C-458F-9E7D-C2D6DE561FD0}"/>
              </a:ext>
            </a:extLst>
          </p:cNvPr>
          <p:cNvSpPr txBox="1">
            <a:spLocks/>
          </p:cNvSpPr>
          <p:nvPr/>
        </p:nvSpPr>
        <p:spPr>
          <a:xfrm>
            <a:off x="5114487" y="3242195"/>
            <a:ext cx="5561137" cy="50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Apakah</a:t>
            </a:r>
            <a:r>
              <a:rPr lang="en-US" sz="2000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000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ada</a:t>
            </a:r>
            <a:r>
              <a:rPr lang="en-US" sz="2000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000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pertanyaan</a:t>
            </a:r>
            <a:r>
              <a:rPr lang="en-US" sz="2000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?</a:t>
            </a:r>
            <a:endParaRPr lang="en-ID" sz="2000" dirty="0">
              <a:solidFill>
                <a:srgbClr val="161616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254111A-9C7E-4D86-A4A4-560FA447F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2768" y="4021657"/>
            <a:ext cx="1905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71DD55-5A5C-4429-90E1-E33005C1D82D}"/>
              </a:ext>
            </a:extLst>
          </p:cNvPr>
          <p:cNvSpPr txBox="1"/>
          <p:nvPr/>
        </p:nvSpPr>
        <p:spPr>
          <a:xfrm>
            <a:off x="5424884" y="4011181"/>
            <a:ext cx="21932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https://www.axarschool.com/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5943F11-9911-47AD-A70F-85BB4BACC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0229" y="4021657"/>
            <a:ext cx="190500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A65B67-591D-4334-B0B3-EFE8260BD86C}"/>
              </a:ext>
            </a:extLst>
          </p:cNvPr>
          <p:cNvSpPr txBox="1"/>
          <p:nvPr/>
        </p:nvSpPr>
        <p:spPr>
          <a:xfrm>
            <a:off x="7990729" y="4011181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@axarschool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3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15CDC91-1990-43BE-8C6C-28C0ADD8B4E4}"/>
              </a:ext>
            </a:extLst>
          </p:cNvPr>
          <p:cNvSpPr txBox="1">
            <a:spLocks/>
          </p:cNvSpPr>
          <p:nvPr/>
        </p:nvSpPr>
        <p:spPr>
          <a:xfrm>
            <a:off x="2547456" y="1624425"/>
            <a:ext cx="4658686" cy="881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i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Topics!</a:t>
            </a:r>
            <a:endParaRPr lang="en-ID" sz="6000" b="1" i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ED96-16F8-4984-99E8-0B93ADE03756}"/>
              </a:ext>
            </a:extLst>
          </p:cNvPr>
          <p:cNvSpPr txBox="1"/>
          <p:nvPr/>
        </p:nvSpPr>
        <p:spPr>
          <a:xfrm>
            <a:off x="2547456" y="1220295"/>
            <a:ext cx="5428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Day 2 : Pembuatan project IOT dengan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kontrol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via handphone</a:t>
            </a:r>
            <a:endParaRPr lang="en-ID" sz="16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C8050-C6AC-4D6C-9385-04DDE93546B8}"/>
              </a:ext>
            </a:extLst>
          </p:cNvPr>
          <p:cNvSpPr txBox="1"/>
          <p:nvPr/>
        </p:nvSpPr>
        <p:spPr>
          <a:xfrm>
            <a:off x="2617363" y="2405557"/>
            <a:ext cx="8380603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Instalasi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aplikasi Blynk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Menghubungkan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hardware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ke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handphone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Menyalakan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dan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mematikan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led via handphone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Membaca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nilai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sensor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jarak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via handphone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Diskusi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dan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tanya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jawab</a:t>
            </a:r>
            <a:endParaRPr lang="en-ID" sz="14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AB1935-0E3B-4931-9D68-2F2513FC3257}"/>
              </a:ext>
            </a:extLst>
          </p:cNvPr>
          <p:cNvSpPr/>
          <p:nvPr/>
        </p:nvSpPr>
        <p:spPr>
          <a:xfrm>
            <a:off x="945158" y="0"/>
            <a:ext cx="1118533" cy="6858000"/>
          </a:xfrm>
          <a:prstGeom prst="roundRect">
            <a:avLst>
              <a:gd name="adj" fmla="val 0"/>
            </a:avLst>
          </a:prstGeom>
          <a:solidFill>
            <a:srgbClr val="CF75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F7500"/>
              </a:solidFill>
            </a:endParaRPr>
          </a:p>
        </p:txBody>
      </p:sp>
      <p:pic>
        <p:nvPicPr>
          <p:cNvPr id="17" name="Picture 1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81667CC-C5AF-4AE8-B434-442B246F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80" y="320791"/>
            <a:ext cx="459385" cy="45938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CCD5A787-3E15-4126-8EEB-E9A0D6090BC6}"/>
              </a:ext>
            </a:extLst>
          </p:cNvPr>
          <p:cNvSpPr txBox="1">
            <a:spLocks/>
          </p:cNvSpPr>
          <p:nvPr/>
        </p:nvSpPr>
        <p:spPr>
          <a:xfrm>
            <a:off x="2547456" y="4204774"/>
            <a:ext cx="2846665" cy="52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Note :</a:t>
            </a:r>
            <a:endParaRPr lang="en-ID" sz="2400" b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2C062-1D8C-42B4-ACC0-D3580FF10454}"/>
              </a:ext>
            </a:extLst>
          </p:cNvPr>
          <p:cNvSpPr txBox="1"/>
          <p:nvPr/>
        </p:nvSpPr>
        <p:spPr>
          <a:xfrm>
            <a:off x="2617364" y="4666439"/>
            <a:ext cx="796954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Melakukan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instalasi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dan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konfigurasi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aplikasi Blynk</a:t>
            </a:r>
          </a:p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Menambahkan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library aplikasi Blynk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ke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Arduino IDE</a:t>
            </a:r>
            <a:endParaRPr lang="en-ID" sz="1200" b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6110B1CE-90FE-4B03-8E2C-83C4561ACFC9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 aplikasi Blynk di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Playstore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Buka aplikasi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klik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“Create New Account”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daftarkan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email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>
              <a:lnSpc>
                <a:spcPct val="150000"/>
              </a:lnSpc>
              <a:spcAft>
                <a:spcPts val="1067"/>
              </a:spcAft>
              <a:buClr>
                <a:schemeClr val="bg1"/>
              </a:buClr>
              <a:buFont typeface="+mj-lt"/>
              <a:buAutoNum type="arabicPeriod" startAt="6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CD15C35C-C2F0-4482-AFAE-1872A7DAB72A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(INSTALL BLYNK)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WhatsApp Image 2020-06-22 at 21">
            <a:extLst>
              <a:ext uri="{FF2B5EF4-FFF2-40B4-BE49-F238E27FC236}">
                <a16:creationId xmlns:a16="http://schemas.microsoft.com/office/drawing/2014/main" id="{52F02F24-3BEA-4F35-8966-C66B77F6E7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72" y="2213609"/>
            <a:ext cx="2047875" cy="440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1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6110B1CE-90FE-4B03-8E2C-83C4561ACFC9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just">
              <a:lnSpc>
                <a:spcPct val="20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“New Project”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memulai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menggunakan aplikasi Blynk.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CD15C35C-C2F0-4482-AFAE-1872A7DAB72A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(INSTALL BLYNK)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487F3-A0DA-4B52-90E1-0BF4A9D99A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22" y="1785741"/>
            <a:ext cx="2060575" cy="4464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198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6110B1CE-90FE-4B03-8E2C-83C4561ACFC9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just">
              <a:lnSpc>
                <a:spcPct val="20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Buatlah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keinginan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device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pilihlah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NodeMCU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Connection Type “Wi-Fi”.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CD15C35C-C2F0-4482-AFAE-1872A7DAB72A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(INSTALL BLYNK)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WhatsApp Image 2020-06-22 at 21">
            <a:extLst>
              <a:ext uri="{FF2B5EF4-FFF2-40B4-BE49-F238E27FC236}">
                <a16:creationId xmlns:a16="http://schemas.microsoft.com/office/drawing/2014/main" id="{3B88BCA1-B42A-43EA-84DB-91D9A6D26C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2" y="2067658"/>
            <a:ext cx="1971675" cy="430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510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6110B1CE-90FE-4B03-8E2C-83C4561ACFC9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just">
              <a:lnSpc>
                <a:spcPct val="20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muncul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menu pop-up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menyatakan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“Auth Token was sent to </a:t>
            </a:r>
            <a:r>
              <a:rPr lang="en-GB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emailanda@gmail.com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or you can find it on setting”.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Klik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OK.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CD15C35C-C2F0-4482-AFAE-1872A7DAB72A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(INSTALL BLYNK)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WhatsApp Image 2020-06-22 at 21">
            <a:extLst>
              <a:ext uri="{FF2B5EF4-FFF2-40B4-BE49-F238E27FC236}">
                <a16:creationId xmlns:a16="http://schemas.microsoft.com/office/drawing/2014/main" id="{A3011D56-B85C-4B63-AC32-4E06152C25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05" y="1847313"/>
            <a:ext cx="1977390" cy="4288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649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6110B1CE-90FE-4B03-8E2C-83C4561ACFC9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just">
              <a:lnSpc>
                <a:spcPct val="20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Bukalah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email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pesan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Blynk.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Kemudian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Copy Auth Token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dikirimkan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dimasukkan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program pada Arduino IDE.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CD15C35C-C2F0-4482-AFAE-1872A7DAB72A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(INSTALL BLYNK)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9BAE7-3DC2-445A-9BB5-893614D5468B}"/>
              </a:ext>
            </a:extLst>
          </p:cNvPr>
          <p:cNvPicPr/>
          <p:nvPr/>
        </p:nvPicPr>
        <p:blipFill rotWithShape="1">
          <a:blip r:embed="rId2"/>
          <a:srcRect l="18000" t="13683" r="8049" b="7078"/>
          <a:stretch/>
        </p:blipFill>
        <p:spPr bwMode="auto">
          <a:xfrm>
            <a:off x="3094892" y="2246019"/>
            <a:ext cx="5778500" cy="4005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021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A1BA7-52A5-41CA-9FAB-53B73D43CE60}"/>
              </a:ext>
            </a:extLst>
          </p:cNvPr>
          <p:cNvSpPr txBox="1"/>
          <p:nvPr/>
        </p:nvSpPr>
        <p:spPr>
          <a:xfrm>
            <a:off x="1763650" y="2154118"/>
            <a:ext cx="88652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Mikokontroler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atau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pengendali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mikro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adalah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sebuah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papan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(board) yang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terdiri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dari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mikroprosesor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beserta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berbagai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komponen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pendukung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seperti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perangkat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input output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atau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I/O, memory RAM dan ROM,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serta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berbagai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komponen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pendukung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lainnya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.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Walaupun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definisi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mikrokontroller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sekilas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mirip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dengan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kriteria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CPU,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namun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mikrokontroller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umumnya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memiliki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spesifikasi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jauh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lebih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rendah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dibandingkan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dengan CPU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serta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memiliki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ukuran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lebih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kecil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pula, dan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harganya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pun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lebih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terjangkau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.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Mikrokontroller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banyak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difungsikan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dalam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berbagai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proyek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sebagai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pengendali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utama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.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Perannya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secara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spesifik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bermacam-macam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seperti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timer/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pewaktu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sebagai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flip flop,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sebagai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ADC,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sebagai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decoder dan encoder, dan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masih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banyak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lagi</a:t>
            </a:r>
            <a:r>
              <a:rPr lang="en-US" sz="1800" dirty="0">
                <a:solidFill>
                  <a:schemeClr val="bg1"/>
                </a:solidFill>
                <a:effectLst/>
                <a:latin typeface="Poppins" panose="00000500000000000000"/>
                <a:ea typeface="Poppins" panose="00000500000000000000"/>
                <a:cs typeface="Poppins" panose="00000500000000000000"/>
              </a:rPr>
              <a:t>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274034E-A5E5-46FA-99BA-01694D473FB5}"/>
              </a:ext>
            </a:extLst>
          </p:cNvPr>
          <p:cNvSpPr txBox="1">
            <a:spLocks/>
          </p:cNvSpPr>
          <p:nvPr/>
        </p:nvSpPr>
        <p:spPr>
          <a:xfrm>
            <a:off x="4357668" y="1507860"/>
            <a:ext cx="3677174" cy="64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Mikrokontroler</a:t>
            </a:r>
            <a:endParaRPr lang="en-ID" sz="2400" b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8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6110B1CE-90FE-4B03-8E2C-83C4561ACFC9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just">
              <a:lnSpc>
                <a:spcPct val="20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Buka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kembali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aplikasi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klik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tombol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(+)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pojok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kanan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button.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button yang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muncul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dilayar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atur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terakhir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CD15C35C-C2F0-4482-AFAE-1872A7DAB72A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(Setup Blynk)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1178A-B1A6-4A74-B794-B087AB02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52" y="2154704"/>
            <a:ext cx="2345156" cy="4399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BA77E-FAA4-423C-9022-27BE5D16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763" y="2154704"/>
            <a:ext cx="2345156" cy="43992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EC550-C3A8-4EE7-9A46-6BA4FA512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793" y="2149623"/>
            <a:ext cx="2345156" cy="4404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08C7C0-948E-4835-8B21-A69850208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1" y="2154704"/>
            <a:ext cx="2345156" cy="43992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46E98B-A03F-4F0B-B216-71FBF6F4EA61}"/>
              </a:ext>
            </a:extLst>
          </p:cNvPr>
          <p:cNvSpPr/>
          <p:nvPr/>
        </p:nvSpPr>
        <p:spPr>
          <a:xfrm>
            <a:off x="2351743" y="51390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34669-3CE3-44AF-9B82-1A9D2A2384F6}"/>
              </a:ext>
            </a:extLst>
          </p:cNvPr>
          <p:cNvSpPr/>
          <p:nvPr/>
        </p:nvSpPr>
        <p:spPr>
          <a:xfrm>
            <a:off x="5201250" y="51390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941D5-9C94-4676-AE5A-3B40F4C3F1D1}"/>
              </a:ext>
            </a:extLst>
          </p:cNvPr>
          <p:cNvSpPr/>
          <p:nvPr/>
        </p:nvSpPr>
        <p:spPr>
          <a:xfrm>
            <a:off x="8020602" y="51390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827D0D-2169-467E-A9BD-5F5EF741615D}"/>
              </a:ext>
            </a:extLst>
          </p:cNvPr>
          <p:cNvSpPr/>
          <p:nvPr/>
        </p:nvSpPr>
        <p:spPr>
          <a:xfrm>
            <a:off x="10987240" y="51390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7813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D5A3F42E-37DD-4C61-A70B-0C40A886F326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Dowload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library Blynk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https://github.com/blynkkk/blynk-library/releases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Buka menu bar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Skecth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Include Library &gt; Add .Zip library,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download.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7D306C13-15D6-45E7-A77D-BD9FDADCBBDE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</a:t>
            </a:r>
            <a:r>
              <a:rPr lang="en-US" sz="3200" b="1" dirty="0" err="1">
                <a:solidFill>
                  <a:srgbClr val="0C0C0C"/>
                </a:solidFill>
              </a:rPr>
              <a:t>Pemrograman</a:t>
            </a:r>
            <a:r>
              <a:rPr lang="en-US" sz="3200" b="1" dirty="0">
                <a:solidFill>
                  <a:srgbClr val="0C0C0C"/>
                </a:solidFill>
              </a:rPr>
              <a:t>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C0DEF-EBD2-430C-94D0-C81B468B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3" y="2282703"/>
            <a:ext cx="7367954" cy="41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7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50A17-5486-4542-9F84-E88F7361AAA9}"/>
              </a:ext>
            </a:extLst>
          </p:cNvPr>
          <p:cNvSpPr/>
          <p:nvPr/>
        </p:nvSpPr>
        <p:spPr>
          <a:xfrm>
            <a:off x="945158" y="0"/>
            <a:ext cx="1118533" cy="6858000"/>
          </a:xfrm>
          <a:prstGeom prst="roundRect">
            <a:avLst>
              <a:gd name="adj" fmla="val 0"/>
            </a:avLst>
          </a:prstGeom>
          <a:solidFill>
            <a:srgbClr val="CF75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F7500"/>
              </a:solidFill>
            </a:endParaRPr>
          </a:p>
        </p:txBody>
      </p:sp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332BDDE6-9586-47FA-A3A8-1A13EFE8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42" y="320791"/>
            <a:ext cx="459385" cy="459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43514-7A28-468C-A384-81D2F05D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05" y="1543049"/>
            <a:ext cx="3670789" cy="4404947"/>
          </a:xfrm>
          <a:prstGeom prst="rect">
            <a:avLst/>
          </a:prstGeom>
        </p:spPr>
      </p:pic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59F4C31B-7D59-4C0D-82D1-A09B6F2029C3}"/>
              </a:ext>
            </a:extLst>
          </p:cNvPr>
          <p:cNvSpPr txBox="1"/>
          <p:nvPr/>
        </p:nvSpPr>
        <p:spPr>
          <a:xfrm>
            <a:off x="2063691" y="325187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 err="1">
                <a:solidFill>
                  <a:srgbClr val="0C0C0C"/>
                </a:solidFill>
              </a:rPr>
              <a:t>Kendali</a:t>
            </a:r>
            <a:r>
              <a:rPr lang="en-US" sz="3200" b="1" dirty="0">
                <a:solidFill>
                  <a:srgbClr val="0C0C0C"/>
                </a:solidFill>
              </a:rPr>
              <a:t> Led via Android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428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4B4AA7D-321C-4BCE-8744-9534E933E50F}"/>
              </a:ext>
            </a:extLst>
          </p:cNvPr>
          <p:cNvSpPr txBox="1">
            <a:spLocks/>
          </p:cNvSpPr>
          <p:nvPr/>
        </p:nvSpPr>
        <p:spPr>
          <a:xfrm>
            <a:off x="1207360" y="2992158"/>
            <a:ext cx="9777280" cy="157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CODING TIME</a:t>
            </a:r>
            <a:endParaRPr lang="en-ID" sz="4000" b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2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27">
            <a:extLst>
              <a:ext uri="{FF2B5EF4-FFF2-40B4-BE49-F238E27FC236}">
                <a16:creationId xmlns:a16="http://schemas.microsoft.com/office/drawing/2014/main" id="{6110B1CE-90FE-4B03-8E2C-83C4561ACFC9}"/>
              </a:ext>
            </a:extLst>
          </p:cNvPr>
          <p:cNvSpPr/>
          <p:nvPr/>
        </p:nvSpPr>
        <p:spPr>
          <a:xfrm>
            <a:off x="513902" y="91518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just">
              <a:lnSpc>
                <a:spcPct val="20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Buka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kembali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aplikasi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klik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tombol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(+)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pojok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kanan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Value Display.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widget yang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muncul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dilayar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atur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gambar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terakhir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CD15C35C-C2F0-4482-AFAE-1872A7DAB72A}"/>
              </a:ext>
            </a:extLst>
          </p:cNvPr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LANGKAH PERCOBAAN (Setup Blynk)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615777-DC76-41F2-8628-106355EF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508" y="2149623"/>
            <a:ext cx="1998243" cy="43295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274800-2B57-46D4-824C-5996593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584" y="2149623"/>
            <a:ext cx="1998243" cy="43295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67DEDC-7F60-41EB-88D2-82733DFFA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546" y="2149623"/>
            <a:ext cx="1998243" cy="43295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D4C88E9-1E53-4CF9-977F-A7DBFA71A026}"/>
              </a:ext>
            </a:extLst>
          </p:cNvPr>
          <p:cNvSpPr/>
          <p:nvPr/>
        </p:nvSpPr>
        <p:spPr>
          <a:xfrm>
            <a:off x="3582666" y="51390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BE9E24-5327-4B27-AFEA-68122DD43EEE}"/>
              </a:ext>
            </a:extLst>
          </p:cNvPr>
          <p:cNvSpPr/>
          <p:nvPr/>
        </p:nvSpPr>
        <p:spPr>
          <a:xfrm>
            <a:off x="6432173" y="51390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7257A9-6B43-4171-A2E5-F9DF2976E9A3}"/>
              </a:ext>
            </a:extLst>
          </p:cNvPr>
          <p:cNvSpPr/>
          <p:nvPr/>
        </p:nvSpPr>
        <p:spPr>
          <a:xfrm>
            <a:off x="9251525" y="51390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5081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E0331C-C2A0-4DFC-A91F-5CFCA1C199FA}"/>
              </a:ext>
            </a:extLst>
          </p:cNvPr>
          <p:cNvSpPr/>
          <p:nvPr/>
        </p:nvSpPr>
        <p:spPr>
          <a:xfrm>
            <a:off x="945158" y="0"/>
            <a:ext cx="1118533" cy="6858000"/>
          </a:xfrm>
          <a:prstGeom prst="roundRect">
            <a:avLst>
              <a:gd name="adj" fmla="val 0"/>
            </a:avLst>
          </a:prstGeom>
          <a:solidFill>
            <a:srgbClr val="CF75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F7500"/>
              </a:solidFill>
            </a:endParaRPr>
          </a:p>
        </p:txBody>
      </p:sp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4ABB76C0-2AEA-4306-AA4F-0BB6E79E928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80" y="320791"/>
            <a:ext cx="459385" cy="459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0450A0-9B3E-4E42-8C5D-798E5D419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36" y="1288060"/>
            <a:ext cx="4463928" cy="5301408"/>
          </a:xfrm>
          <a:prstGeom prst="rect">
            <a:avLst/>
          </a:prstGeom>
        </p:spPr>
      </p:pic>
      <p:sp>
        <p:nvSpPr>
          <p:cNvPr id="5" name="Google Shape;141;p27">
            <a:extLst>
              <a:ext uri="{FF2B5EF4-FFF2-40B4-BE49-F238E27FC236}">
                <a16:creationId xmlns:a16="http://schemas.microsoft.com/office/drawing/2014/main" id="{A3E4433B-2057-4735-8EB4-75ED1F9E3F95}"/>
              </a:ext>
            </a:extLst>
          </p:cNvPr>
          <p:cNvSpPr txBox="1"/>
          <p:nvPr/>
        </p:nvSpPr>
        <p:spPr>
          <a:xfrm>
            <a:off x="2063691" y="325187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Monitoring </a:t>
            </a:r>
            <a:r>
              <a:rPr lang="en-US" sz="3200" b="1" dirty="0" err="1">
                <a:solidFill>
                  <a:srgbClr val="0C0C0C"/>
                </a:solidFill>
              </a:rPr>
              <a:t>keberadaan</a:t>
            </a:r>
            <a:r>
              <a:rPr lang="en-US" sz="3200" b="1" dirty="0">
                <a:solidFill>
                  <a:srgbClr val="0C0C0C"/>
                </a:solidFill>
              </a:rPr>
              <a:t> orang via Android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923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4B4AA7D-321C-4BCE-8744-9534E933E50F}"/>
              </a:ext>
            </a:extLst>
          </p:cNvPr>
          <p:cNvSpPr txBox="1">
            <a:spLocks/>
          </p:cNvSpPr>
          <p:nvPr/>
        </p:nvSpPr>
        <p:spPr>
          <a:xfrm>
            <a:off x="1207360" y="2992158"/>
            <a:ext cx="9777280" cy="157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1B631"/>
                </a:solidFill>
                <a:effectLst/>
                <a:uLnTx/>
                <a:uFillTx/>
                <a:latin typeface="Poppins" panose="00000500000000000000" pitchFamily="50" charset="0"/>
                <a:ea typeface="+mn-ea"/>
                <a:cs typeface="Poppins" panose="00000500000000000000" pitchFamily="50" charset="0"/>
              </a:rPr>
              <a:t>CODING TIME</a:t>
            </a:r>
            <a:endParaRPr kumimoji="0" lang="en-ID" sz="4000" b="1" i="0" u="none" strike="noStrike" kern="1200" cap="none" spc="0" normalizeH="0" baseline="0" noProof="0" dirty="0">
              <a:ln>
                <a:noFill/>
              </a:ln>
              <a:solidFill>
                <a:srgbClr val="F1B631"/>
              </a:solidFill>
              <a:effectLst/>
              <a:uLnTx/>
              <a:uFillTx/>
              <a:latin typeface="Poppins" panose="00000500000000000000" pitchFamily="50" charset="0"/>
              <a:ea typeface="+mn-ea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67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6242B3-6A6F-4D47-8A49-F26FC436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91" y="2402003"/>
            <a:ext cx="2053993" cy="20539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54080-1E99-4338-A9F6-048FE71B2BB6}"/>
              </a:ext>
            </a:extLst>
          </p:cNvPr>
          <p:cNvCxnSpPr/>
          <p:nvPr/>
        </p:nvCxnSpPr>
        <p:spPr>
          <a:xfrm>
            <a:off x="4798502" y="2132900"/>
            <a:ext cx="0" cy="259219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0303107B-2FF6-4947-9B6D-545F6F3049D0}"/>
              </a:ext>
            </a:extLst>
          </p:cNvPr>
          <p:cNvSpPr txBox="1">
            <a:spLocks/>
          </p:cNvSpPr>
          <p:nvPr/>
        </p:nvSpPr>
        <p:spPr>
          <a:xfrm>
            <a:off x="5030597" y="2469115"/>
            <a:ext cx="5561137" cy="96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Terima</a:t>
            </a:r>
            <a:r>
              <a:rPr lang="en-US" sz="6000" b="1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Kasih</a:t>
            </a:r>
            <a:endParaRPr lang="en-ID" sz="6000" b="1" dirty="0">
              <a:solidFill>
                <a:srgbClr val="161616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396E2-C559-4C2F-A671-823FC68E121A}"/>
              </a:ext>
            </a:extLst>
          </p:cNvPr>
          <p:cNvSpPr txBox="1"/>
          <p:nvPr/>
        </p:nvSpPr>
        <p:spPr>
          <a:xfrm>
            <a:off x="9854267" y="5953133"/>
            <a:ext cx="17732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Web Developer &amp; Mentor</a:t>
            </a:r>
            <a:endParaRPr lang="en-ID" sz="12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0B1B536-720C-458F-9E7D-C2D6DE561FD0}"/>
              </a:ext>
            </a:extLst>
          </p:cNvPr>
          <p:cNvSpPr txBox="1">
            <a:spLocks/>
          </p:cNvSpPr>
          <p:nvPr/>
        </p:nvSpPr>
        <p:spPr>
          <a:xfrm>
            <a:off x="5114487" y="3242195"/>
            <a:ext cx="5561137" cy="50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Apakah</a:t>
            </a:r>
            <a:r>
              <a:rPr lang="en-US" sz="2000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000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ada</a:t>
            </a:r>
            <a:r>
              <a:rPr lang="en-US" sz="2000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000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pertanyaan</a:t>
            </a:r>
            <a:r>
              <a:rPr lang="en-US" sz="2000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?</a:t>
            </a:r>
            <a:endParaRPr lang="en-ID" sz="2000" dirty="0">
              <a:solidFill>
                <a:srgbClr val="161616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254111A-9C7E-4D86-A4A4-560FA447F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2768" y="4021657"/>
            <a:ext cx="1905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71DD55-5A5C-4429-90E1-E33005C1D82D}"/>
              </a:ext>
            </a:extLst>
          </p:cNvPr>
          <p:cNvSpPr txBox="1"/>
          <p:nvPr/>
        </p:nvSpPr>
        <p:spPr>
          <a:xfrm>
            <a:off x="5424884" y="4011181"/>
            <a:ext cx="21932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https://www.axarschool.com/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5943F11-9911-47AD-A70F-85BB4BACC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0229" y="4021657"/>
            <a:ext cx="190500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A65B67-591D-4334-B0B3-EFE8260BD86C}"/>
              </a:ext>
            </a:extLst>
          </p:cNvPr>
          <p:cNvSpPr txBox="1"/>
          <p:nvPr/>
        </p:nvSpPr>
        <p:spPr>
          <a:xfrm>
            <a:off x="7990729" y="4011181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@axarschool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9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28444A-6C70-4F50-8AC4-3812914F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67" y="1521067"/>
            <a:ext cx="2226443" cy="4826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F3A2AD-C0D8-42FD-9BB7-B4B718B24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75" y="1521066"/>
            <a:ext cx="2226443" cy="4826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968845-612D-4968-99B0-F44C07178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1521065"/>
            <a:ext cx="2226443" cy="48269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F84F3-1933-4675-95E7-44E075DD9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1" y="1521067"/>
            <a:ext cx="2226443" cy="482697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E81A49-FA89-4595-B96D-0AA37FC71DAF}"/>
              </a:ext>
            </a:extLst>
          </p:cNvPr>
          <p:cNvSpPr/>
          <p:nvPr/>
        </p:nvSpPr>
        <p:spPr>
          <a:xfrm>
            <a:off x="1893937" y="507762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46BD37-128E-4CDB-91B6-7DA4E5F2F4F5}"/>
              </a:ext>
            </a:extLst>
          </p:cNvPr>
          <p:cNvSpPr/>
          <p:nvPr/>
        </p:nvSpPr>
        <p:spPr>
          <a:xfrm>
            <a:off x="4718312" y="50732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E6CDCE-D343-4ED3-B2D3-927B37D67CDA}"/>
              </a:ext>
            </a:extLst>
          </p:cNvPr>
          <p:cNvSpPr/>
          <p:nvPr/>
        </p:nvSpPr>
        <p:spPr>
          <a:xfrm>
            <a:off x="7545821" y="50732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C12A1-FC36-4979-BE2C-FBC98BA4086A}"/>
              </a:ext>
            </a:extLst>
          </p:cNvPr>
          <p:cNvSpPr/>
          <p:nvPr/>
        </p:nvSpPr>
        <p:spPr>
          <a:xfrm>
            <a:off x="10339156" y="50732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6192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5950F-921B-4215-BA21-4822BFB3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10" y="1037745"/>
            <a:ext cx="2335823" cy="5064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7DA98-FB23-473F-96F2-F61EEC577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13" y="1037745"/>
            <a:ext cx="2335823" cy="5064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404F4-56AD-4CDC-87E5-0762D603A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42" y="1037747"/>
            <a:ext cx="2335823" cy="50641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D83AD1-3EF5-46E2-B617-0D9143DE4298}"/>
              </a:ext>
            </a:extLst>
          </p:cNvPr>
          <p:cNvSpPr/>
          <p:nvPr/>
        </p:nvSpPr>
        <p:spPr>
          <a:xfrm>
            <a:off x="3133652" y="47962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34A7A-0970-4896-A1A5-2473F57F0EFD}"/>
              </a:ext>
            </a:extLst>
          </p:cNvPr>
          <p:cNvSpPr/>
          <p:nvPr/>
        </p:nvSpPr>
        <p:spPr>
          <a:xfrm>
            <a:off x="6151459" y="47919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B60075-FF60-459E-B234-3E698CE759BE}"/>
              </a:ext>
            </a:extLst>
          </p:cNvPr>
          <p:cNvSpPr/>
          <p:nvPr/>
        </p:nvSpPr>
        <p:spPr>
          <a:xfrm>
            <a:off x="9251523" y="47919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37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537ED22-CE6E-4659-B30C-3282B7B5F41D}"/>
              </a:ext>
            </a:extLst>
          </p:cNvPr>
          <p:cNvSpPr txBox="1">
            <a:spLocks/>
          </p:cNvSpPr>
          <p:nvPr/>
        </p:nvSpPr>
        <p:spPr>
          <a:xfrm>
            <a:off x="4257412" y="5997188"/>
            <a:ext cx="3677174" cy="64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Implementasi</a:t>
            </a:r>
            <a:r>
              <a:rPr lang="en-US" sz="2400" b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400" b="1" dirty="0" err="1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Mikrokontroler</a:t>
            </a:r>
            <a:endParaRPr lang="en-ID" sz="2400" b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2534AB-CDF8-480D-888F-A6A9B05C0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40" y="370743"/>
            <a:ext cx="4152168" cy="2768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A48737-55A0-4AF0-87ED-FFAECD96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65" y="370743"/>
            <a:ext cx="3690815" cy="27681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B96970-BA3C-403B-80E7-0AFD63594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15" y="3429000"/>
            <a:ext cx="4152168" cy="233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007B4C-DDA7-498B-B9C5-DFCFD24E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853" y="1665442"/>
            <a:ext cx="5942624" cy="419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8A5DA4-6FB8-4350-8779-63922A29C05E}"/>
              </a:ext>
            </a:extLst>
          </p:cNvPr>
          <p:cNvSpPr/>
          <p:nvPr/>
        </p:nvSpPr>
        <p:spPr>
          <a:xfrm>
            <a:off x="945158" y="0"/>
            <a:ext cx="1118533" cy="6858000"/>
          </a:xfrm>
          <a:prstGeom prst="roundRect">
            <a:avLst>
              <a:gd name="adj" fmla="val 0"/>
            </a:avLst>
          </a:prstGeom>
          <a:solidFill>
            <a:srgbClr val="CF75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F7500"/>
              </a:solidFill>
            </a:endParaRPr>
          </a:p>
        </p:txBody>
      </p:sp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FBC82A7-E360-4EF1-A57F-D713F544234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42" y="320791"/>
            <a:ext cx="459385" cy="45938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4F1977E-7971-4A22-923E-3508FC7048A8}"/>
              </a:ext>
            </a:extLst>
          </p:cNvPr>
          <p:cNvSpPr txBox="1">
            <a:spLocks/>
          </p:cNvSpPr>
          <p:nvPr/>
        </p:nvSpPr>
        <p:spPr>
          <a:xfrm>
            <a:off x="5160578" y="924026"/>
            <a:ext cx="3677174" cy="64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NODEMCU LOLIN V3</a:t>
            </a:r>
            <a:endParaRPr lang="en-ID" sz="2400" b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0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2063691" y="1178560"/>
            <a:ext cx="9488228" cy="530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99521" indent="-380990" algn="just">
              <a:lnSpc>
                <a:spcPct val="15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Software </a:t>
            </a:r>
            <a:r>
              <a:rPr lang="en-ID" sz="24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arduino</a:t>
            </a: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 IDE</a:t>
            </a:r>
          </a:p>
          <a:p>
            <a:pPr marL="499521" indent="-380990" algn="just">
              <a:lnSpc>
                <a:spcPct val="15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Aplikasi </a:t>
            </a:r>
            <a:r>
              <a:rPr lang="en-ID" sz="24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blynk</a:t>
            </a:r>
            <a:endParaRPr lang="en-ID" sz="24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99521" indent="-380990" algn="just">
              <a:lnSpc>
                <a:spcPct val="15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en-ID" sz="24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NodeMCU</a:t>
            </a: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 ESP8266</a:t>
            </a:r>
          </a:p>
          <a:p>
            <a:pPr marL="499521" indent="-380990" algn="just">
              <a:lnSpc>
                <a:spcPct val="15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Project board</a:t>
            </a:r>
          </a:p>
          <a:p>
            <a:pPr marL="499521" indent="-380990" algn="just">
              <a:lnSpc>
                <a:spcPct val="15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Library yang </a:t>
            </a:r>
            <a:r>
              <a:rPr lang="en-ID" sz="24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dibutuhkan</a:t>
            </a:r>
            <a:endParaRPr lang="en-ID" sz="24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99521" indent="-380990" algn="just">
              <a:lnSpc>
                <a:spcPct val="15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LED</a:t>
            </a:r>
          </a:p>
          <a:p>
            <a:pPr marL="499521" indent="-380990" algn="just">
              <a:lnSpc>
                <a:spcPct val="15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Resistor 220 ohm</a:t>
            </a:r>
          </a:p>
          <a:p>
            <a:pPr marL="499521" indent="-380990" algn="just">
              <a:lnSpc>
                <a:spcPct val="15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Kabel </a:t>
            </a:r>
            <a:r>
              <a:rPr lang="en-ID" sz="24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mikro</a:t>
            </a: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4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usb</a:t>
            </a:r>
            <a:endParaRPr lang="en-ID" sz="24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99521" indent="-380990" algn="just">
              <a:lnSpc>
                <a:spcPct val="15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Kabel jumper</a:t>
            </a:r>
          </a:p>
          <a:p>
            <a:pPr marL="499521" indent="-380990" algn="just">
              <a:lnSpc>
                <a:spcPct val="15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q"/>
            </a:pPr>
            <a:r>
              <a:rPr lang="en-ID" sz="2400" dirty="0">
                <a:latin typeface="Montserrat Medium"/>
                <a:ea typeface="Montserrat Medium"/>
                <a:cs typeface="Montserrat Medium"/>
                <a:sym typeface="Montserrat Medium"/>
              </a:rPr>
              <a:t>Sensor Ultrasonic</a:t>
            </a:r>
          </a:p>
        </p:txBody>
      </p:sp>
      <p:sp>
        <p:nvSpPr>
          <p:cNvPr id="141" name="Google Shape;141;p27"/>
          <p:cNvSpPr txBox="1"/>
          <p:nvPr/>
        </p:nvSpPr>
        <p:spPr>
          <a:xfrm>
            <a:off x="2544925" y="643699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 dirty="0">
                <a:solidFill>
                  <a:srgbClr val="0C0C0C"/>
                </a:solidFill>
              </a:rPr>
              <a:t>ALAT DAN BAHAN</a:t>
            </a:r>
            <a:endParaRPr sz="3200" b="1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635418-D60A-4AEE-98FB-C8AFBB4F23B4}"/>
              </a:ext>
            </a:extLst>
          </p:cNvPr>
          <p:cNvSpPr/>
          <p:nvPr/>
        </p:nvSpPr>
        <p:spPr>
          <a:xfrm>
            <a:off x="945158" y="0"/>
            <a:ext cx="1118533" cy="6858000"/>
          </a:xfrm>
          <a:prstGeom prst="roundRect">
            <a:avLst>
              <a:gd name="adj" fmla="val 0"/>
            </a:avLst>
          </a:prstGeom>
          <a:solidFill>
            <a:srgbClr val="CF75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F7500"/>
              </a:solidFill>
            </a:endParaRPr>
          </a:p>
        </p:txBody>
      </p:sp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5CA5D8D-739D-478E-834D-28F1232F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842" y="320791"/>
            <a:ext cx="459385" cy="4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7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513902" y="105664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575719" indent="-457189" algn="just">
              <a:lnSpc>
                <a:spcPct val="150000"/>
              </a:lnSpc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Silahkan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download Software IDE Arduino di https://www.arduino.cc/en/Main/Software .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Kemudian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pilih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Windows Installer paling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atas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jika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menggunakan windows)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atau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pilih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sesuai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OS yang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digunakan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dan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akan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tampil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pilihan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Download. </a:t>
            </a:r>
          </a:p>
          <a:p>
            <a:pPr marL="118530" algn="just">
              <a:lnSpc>
                <a:spcPct val="150000"/>
              </a:lnSpc>
              <a:buClr>
                <a:schemeClr val="lt1"/>
              </a:buClr>
              <a:buSzPts val="1400"/>
            </a:pPr>
            <a:endParaRPr lang="en-ID" sz="2267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>
                <a:solidFill>
                  <a:srgbClr val="0C0C0C"/>
                </a:solidFill>
              </a:rPr>
              <a:t>LANGKAH PERCOBAAN (INSTALL ARDUINO IDE)</a:t>
            </a:r>
            <a:endParaRPr sz="32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3FD77-5567-4F9A-A402-801675E0B88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24" y="2974642"/>
            <a:ext cx="5927951" cy="3481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66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513902" y="105664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118530" algn="just">
              <a:lnSpc>
                <a:spcPct val="150000"/>
              </a:lnSpc>
              <a:buClr>
                <a:schemeClr val="lt1"/>
              </a:buClr>
              <a:buSzPts val="1400"/>
            </a:pPr>
            <a:r>
              <a:rPr lang="en-ID" sz="2267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Silahkan</a:t>
            </a:r>
            <a:r>
              <a:rPr lang="en-ID" sz="2267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267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klik</a:t>
            </a:r>
            <a:r>
              <a:rPr lang="en-ID" sz="2267" dirty="0">
                <a:latin typeface="Montserrat Medium"/>
                <a:ea typeface="Montserrat Medium"/>
                <a:cs typeface="Montserrat Medium"/>
                <a:sym typeface="Montserrat Medium"/>
              </a:rPr>
              <a:t> Just Download </a:t>
            </a:r>
            <a:r>
              <a:rPr lang="en-ID" sz="2267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atau</a:t>
            </a:r>
            <a:r>
              <a:rPr lang="en-ID" sz="2267" dirty="0">
                <a:latin typeface="Montserrat Medium"/>
                <a:ea typeface="Montserrat Medium"/>
                <a:cs typeface="Montserrat Medium"/>
                <a:sym typeface="Montserrat Medium"/>
              </a:rPr>
              <a:t> Contribute dan Download </a:t>
            </a:r>
            <a:r>
              <a:rPr lang="en-ID" sz="2267" dirty="0" err="1">
                <a:latin typeface="Montserrat Medium"/>
                <a:ea typeface="Montserrat Medium"/>
                <a:cs typeface="Montserrat Medium"/>
                <a:sym typeface="Montserrat Medium"/>
              </a:rPr>
              <a:t>untuk</a:t>
            </a:r>
            <a:r>
              <a:rPr lang="en-ID" sz="2267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267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donasi</a:t>
            </a:r>
            <a:r>
              <a:rPr lang="en-ID" sz="2267" dirty="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</p:txBody>
      </p:sp>
      <p:sp>
        <p:nvSpPr>
          <p:cNvPr id="141" name="Google Shape;141;p27"/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>
                <a:solidFill>
                  <a:srgbClr val="0C0C0C"/>
                </a:solidFill>
              </a:rPr>
              <a:t>LANGKAH PERCOBAAN (INSTALL ARDUINO IDE)</a:t>
            </a:r>
            <a:endParaRPr sz="32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3EFE7-B698-443E-908C-1734827B00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86" y="1758493"/>
            <a:ext cx="6546229" cy="4632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273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513902" y="1056640"/>
            <a:ext cx="11038017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575719" indent="-457189" algn="just">
              <a:lnSpc>
                <a:spcPct val="150000"/>
              </a:lnSpc>
              <a:buClr>
                <a:schemeClr val="lt1"/>
              </a:buClr>
              <a:buSzPts val="1400"/>
              <a:buFont typeface="+mj-lt"/>
              <a:buAutoNum type="arabicPeriod" startAt="2"/>
            </a:pP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Setelah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selesai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download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silahkan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buka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dengan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klik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kiri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dua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kali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atau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klik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kanan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open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kemudian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akan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muncul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License Agreement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atau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Persetujuan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Instalasi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klik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tombol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I Agree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untuk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ID" sz="2133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memulai</a:t>
            </a:r>
            <a:r>
              <a:rPr lang="en-ID" sz="2133" dirty="0">
                <a:latin typeface="Montserrat Medium"/>
                <a:ea typeface="Montserrat Medium"/>
                <a:cs typeface="Montserrat Medium"/>
                <a:sym typeface="Montserrat Medium"/>
              </a:rPr>
              <a:t> install software Arduino IDE.</a:t>
            </a:r>
            <a:endParaRPr lang="en-ID" sz="2267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513902" y="243841"/>
            <a:ext cx="10956737" cy="67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3200" b="1">
                <a:solidFill>
                  <a:srgbClr val="0C0C0C"/>
                </a:solidFill>
              </a:rPr>
              <a:t>LANGKAH PERCOBAAN (INSTALL ARDUINO IDE)</a:t>
            </a:r>
            <a:endParaRPr sz="3200" b="1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77419-0A05-4763-BD12-1E0BA67B0E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042" y="2714819"/>
            <a:ext cx="5576359" cy="389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01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1696</Words>
  <Application>Microsoft Office PowerPoint</Application>
  <PresentationFormat>Widescreen</PresentationFormat>
  <Paragraphs>198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Montserrat Medium</vt:lpstr>
      <vt:lpstr>Poppins</vt:lpstr>
      <vt:lpstr>Times New Roman</vt:lpstr>
      <vt:lpstr>Wingdings</vt:lpstr>
      <vt:lpstr>Office Theme</vt:lpstr>
      <vt:lpstr>Short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I : Web &amp; CSS Introduction</dc:title>
  <dc:creator>edonovanto</dc:creator>
  <cp:lastModifiedBy>Arya Nicosa</cp:lastModifiedBy>
  <cp:revision>40</cp:revision>
  <dcterms:created xsi:type="dcterms:W3CDTF">2021-06-14T13:49:06Z</dcterms:created>
  <dcterms:modified xsi:type="dcterms:W3CDTF">2021-07-17T15:18:22Z</dcterms:modified>
</cp:coreProperties>
</file>