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92" r:id="rId4"/>
    <p:sldId id="306" r:id="rId5"/>
    <p:sldId id="307" r:id="rId6"/>
    <p:sldId id="308" r:id="rId7"/>
    <p:sldId id="265" r:id="rId8"/>
    <p:sldId id="293" r:id="rId9"/>
    <p:sldId id="258" r:id="rId10"/>
    <p:sldId id="268" r:id="rId11"/>
    <p:sldId id="277" r:id="rId12"/>
    <p:sldId id="303" r:id="rId13"/>
    <p:sldId id="304" r:id="rId14"/>
    <p:sldId id="296" r:id="rId15"/>
    <p:sldId id="298" r:id="rId16"/>
    <p:sldId id="27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Montserrat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139180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3623394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15</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3</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4</a:t>
            </a:fld>
            <a:endParaRPr/>
          </a:p>
        </p:txBody>
      </p:sp>
    </p:spTree>
    <p:extLst>
      <p:ext uri="{BB962C8B-B14F-4D97-AF65-F5344CB8AC3E}">
        <p14:creationId xmlns:p14="http://schemas.microsoft.com/office/powerpoint/2010/main" val="217718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5</a:t>
            </a:fld>
            <a:endParaRPr/>
          </a:p>
        </p:txBody>
      </p:sp>
    </p:spTree>
    <p:extLst>
      <p:ext uri="{BB962C8B-B14F-4D97-AF65-F5344CB8AC3E}">
        <p14:creationId xmlns:p14="http://schemas.microsoft.com/office/powerpoint/2010/main" val="280457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6</a:t>
            </a:fld>
            <a:endParaRPr/>
          </a:p>
        </p:txBody>
      </p:sp>
    </p:spTree>
    <p:extLst>
      <p:ext uri="{BB962C8B-B14F-4D97-AF65-F5344CB8AC3E}">
        <p14:creationId xmlns:p14="http://schemas.microsoft.com/office/powerpoint/2010/main" val="50687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8</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10</a:t>
            </a:fld>
            <a:endParaRPr/>
          </a:p>
        </p:txBody>
      </p:sp>
    </p:spTree>
    <p:extLst>
      <p:ext uri="{BB962C8B-B14F-4D97-AF65-F5344CB8AC3E}">
        <p14:creationId xmlns:p14="http://schemas.microsoft.com/office/powerpoint/2010/main" val="74728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sv-SE" sz="2000">
                <a:solidFill>
                  <a:schemeClr val="lt1"/>
                </a:solidFill>
                <a:latin typeface="Arial"/>
                <a:ea typeface="Arial"/>
                <a:cs typeface="Arial"/>
                <a:sym typeface="Arial"/>
              </a:rPr>
              <a:t>dapat </a:t>
            </a:r>
            <a:r>
              <a:rPr lang="it-IT" sz="2000">
                <a:solidFill>
                  <a:schemeClr val="lt1"/>
                </a:solidFill>
                <a:latin typeface="Arial"/>
                <a:ea typeface="Arial"/>
                <a:cs typeface="Arial"/>
                <a:sym typeface="Arial"/>
              </a:rPr>
              <a:t>memahami cara kerja kontrol lampu AC via blynk.</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de-DE" sz="2000">
                <a:solidFill>
                  <a:schemeClr val="lt1"/>
                </a:solidFill>
                <a:latin typeface="Arial"/>
                <a:ea typeface="Arial"/>
                <a:cs typeface="Arial"/>
                <a:sym typeface="Arial"/>
              </a:rPr>
              <a:t>dapat </a:t>
            </a:r>
            <a:r>
              <a:rPr lang="fi-FI" sz="2000">
                <a:solidFill>
                  <a:schemeClr val="lt1"/>
                </a:solidFill>
                <a:latin typeface="Arial"/>
                <a:ea typeface="Arial"/>
                <a:cs typeface="Arial"/>
                <a:sym typeface="Arial"/>
              </a:rPr>
              <a:t>melakukan percobaan mengontrol lampu AC via blynk.</a:t>
            </a:r>
            <a:endParaRPr lang="de-DE" sz="2000">
              <a:solidFill>
                <a:schemeClr val="lt1"/>
              </a:solidFill>
              <a:latin typeface="Arial"/>
              <a:ea typeface="Arial"/>
              <a:cs typeface="Arial"/>
              <a:sym typeface="Arial"/>
            </a:endParaRP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571751"/>
            <a:ext cx="3612135" cy="58099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KONTROL LAMPU AC VIA BLYNK</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5</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Lampu AC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Relay 4 Channel (menyesuaikan)</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39167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a:solidFill>
                  <a:schemeClr val="lt1"/>
                </a:solidFill>
                <a:latin typeface="Montserrat Medium"/>
                <a:ea typeface="Montserrat Medium"/>
                <a:cs typeface="Montserrat Medium"/>
                <a:sym typeface="Montserrat Medium"/>
              </a:rPr>
              <a:t>1.	Klik New Project &gt; Create (sesuaikan nama) &gt; klik pada Choice Tools dan pilih NodeMCU ESP8266 dan pastikan jenis koneksi yaitu WiFi &gt;  lalu token akan dikirim melalui email &gt; buka email dan catat untuk dimasukkan ke sketch program Arduino &gt; tambahkan widget Button 4 buah.</a:t>
            </a:r>
            <a:endParaRPr lang="en-ID">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2DDEC8EC-8668-4D0E-8895-AB05F51E1C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09415" y="1805940"/>
            <a:ext cx="1807210" cy="3215640"/>
          </a:xfrm>
          <a:prstGeom prst="rect">
            <a:avLst/>
          </a:prstGeom>
          <a:noFill/>
          <a:ln>
            <a:solidFill>
              <a:schemeClr val="bg1"/>
            </a:solidFill>
          </a:ln>
        </p:spPr>
      </p:pic>
    </p:spTree>
    <p:extLst>
      <p:ext uri="{BB962C8B-B14F-4D97-AF65-F5344CB8AC3E}">
        <p14:creationId xmlns:p14="http://schemas.microsoft.com/office/powerpoint/2010/main" val="328366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a:solidFill>
                  <a:schemeClr val="lt1"/>
                </a:solidFill>
                <a:latin typeface="Montserrat Medium"/>
                <a:ea typeface="Montserrat Medium"/>
                <a:cs typeface="Montserrat Medium"/>
                <a:sym typeface="Montserrat Medium"/>
              </a:rPr>
              <a:t>Ubah logika dari 0-1 menjadi 1-0 karena output NodeMCU aktif LOW. Pilih pin digital D0 = gp5, D1 = gp4, D2 = gp0 dan D3 = gp2 sebagai pin keluaran. ubah mode untuk beralih dari push ke switch.</a:t>
            </a:r>
            <a:endParaRPr lang="en-ID">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293A29A2-9783-41AF-B95F-CEE95D4D94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22493" y="1522730"/>
            <a:ext cx="1943418" cy="3498850"/>
          </a:xfrm>
          <a:prstGeom prst="rect">
            <a:avLst/>
          </a:prstGeom>
          <a:noFill/>
          <a:ln>
            <a:solidFill>
              <a:schemeClr val="bg1"/>
            </a:solidFill>
          </a:ln>
        </p:spPr>
      </p:pic>
    </p:spTree>
    <p:extLst>
      <p:ext uri="{BB962C8B-B14F-4D97-AF65-F5344CB8AC3E}">
        <p14:creationId xmlns:p14="http://schemas.microsoft.com/office/powerpoint/2010/main" val="249138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Selanjutnya merangkai komponen sesuai dengan gambar berikut :</a:t>
            </a:r>
          </a:p>
          <a:p>
            <a:pPr marL="88900" marR="0" lvl="0" algn="just" rtl="0">
              <a:lnSpc>
                <a:spcPct val="150000"/>
              </a:lnSpc>
              <a:spcBef>
                <a:spcPts val="0"/>
              </a:spcBef>
              <a:spcAft>
                <a:spcPts val="0"/>
              </a:spcAft>
              <a:buClr>
                <a:schemeClr val="lt1"/>
              </a:buClr>
              <a:buSzPts val="1400"/>
            </a:pPr>
            <a:r>
              <a:rPr lang="sv-SE">
                <a:solidFill>
                  <a:srgbClr val="FF0000"/>
                </a:solidFill>
                <a:latin typeface="Montserrat Medium"/>
                <a:ea typeface="Montserrat Medium"/>
                <a:cs typeface="Montserrat Medium"/>
                <a:sym typeface="Montserrat Medium"/>
              </a:rPr>
              <a:t>Keterangan :</a:t>
            </a:r>
          </a:p>
          <a:p>
            <a:pPr marL="88900" marR="0" lvl="0" algn="just" rtl="0">
              <a:lnSpc>
                <a:spcPct val="150000"/>
              </a:lnSpc>
              <a:spcBef>
                <a:spcPts val="0"/>
              </a:spcBef>
              <a:spcAft>
                <a:spcPts val="0"/>
              </a:spcAft>
              <a:buClr>
                <a:schemeClr val="lt1"/>
              </a:buClr>
              <a:buSzPts val="1400"/>
            </a:pPr>
            <a:r>
              <a:rPr lang="sv-SE">
                <a:solidFill>
                  <a:srgbClr val="FF0000"/>
                </a:solidFill>
                <a:latin typeface="Montserrat Medium"/>
                <a:ea typeface="Montserrat Medium"/>
                <a:cs typeface="Montserrat Medium"/>
                <a:sym typeface="Montserrat Medium"/>
              </a:rPr>
              <a:t>Relay IN 1 = D1</a:t>
            </a:r>
          </a:p>
          <a:p>
            <a:pPr marL="88900" algn="just">
              <a:lnSpc>
                <a:spcPct val="150000"/>
              </a:lnSpc>
              <a:buClr>
                <a:schemeClr val="lt1"/>
              </a:buClr>
              <a:buSzPts val="1400"/>
            </a:pPr>
            <a:r>
              <a:rPr lang="sv-SE">
                <a:solidFill>
                  <a:srgbClr val="FF0000"/>
                </a:solidFill>
                <a:latin typeface="Montserrat Medium"/>
                <a:ea typeface="Montserrat Medium"/>
                <a:cs typeface="Montserrat Medium"/>
                <a:sym typeface="Montserrat Medium"/>
              </a:rPr>
              <a:t>Relay IN 2 = D2</a:t>
            </a:r>
          </a:p>
          <a:p>
            <a:pPr marL="88900" algn="just">
              <a:lnSpc>
                <a:spcPct val="150000"/>
              </a:lnSpc>
              <a:buClr>
                <a:schemeClr val="lt1"/>
              </a:buClr>
              <a:buSzPts val="1400"/>
            </a:pPr>
            <a:r>
              <a:rPr lang="sv-SE">
                <a:solidFill>
                  <a:srgbClr val="FF0000"/>
                </a:solidFill>
                <a:latin typeface="Montserrat Medium"/>
                <a:ea typeface="Montserrat Medium"/>
                <a:cs typeface="Montserrat Medium"/>
                <a:sym typeface="Montserrat Medium"/>
              </a:rPr>
              <a:t>Relay IN 3 = D3</a:t>
            </a:r>
          </a:p>
          <a:p>
            <a:pPr marL="88900" algn="just">
              <a:lnSpc>
                <a:spcPct val="150000"/>
              </a:lnSpc>
              <a:buClr>
                <a:schemeClr val="lt1"/>
              </a:buClr>
              <a:buSzPts val="1400"/>
            </a:pPr>
            <a:r>
              <a:rPr lang="sv-SE">
                <a:solidFill>
                  <a:srgbClr val="FF0000"/>
                </a:solidFill>
                <a:latin typeface="Montserrat Medium"/>
                <a:ea typeface="Montserrat Medium"/>
                <a:cs typeface="Montserrat Medium"/>
                <a:sym typeface="Montserrat Medium"/>
              </a:rPr>
              <a:t>Relay IN 4 = D4</a:t>
            </a: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 RELAY)</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C9817722-3B10-4250-A74A-C19BE31C3C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45848" y="1144079"/>
            <a:ext cx="6257131" cy="3816539"/>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5099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4"/>
            </a:pPr>
            <a:r>
              <a:rPr lang="sv-SE" sz="1600">
                <a:solidFill>
                  <a:schemeClr val="lt1"/>
                </a:solidFill>
                <a:latin typeface="Montserrat Medium"/>
                <a:ea typeface="Montserrat Medium"/>
                <a:cs typeface="Montserrat Medium"/>
                <a:sym typeface="Montserrat Medium"/>
              </a:rPr>
              <a:t>Buka Arduino IDE, masukkan library yang sudah didownload dan upload sketch program di bawah ini.</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2">
            <a:extLst>
              <a:ext uri="{FF2B5EF4-FFF2-40B4-BE49-F238E27FC236}">
                <a16:creationId xmlns:a16="http://schemas.microsoft.com/office/drawing/2014/main" id="{A5C0FDC6-BB44-4F2B-9F27-2A8716AE686F}"/>
              </a:ext>
            </a:extLst>
          </p:cNvPr>
          <p:cNvSpPr txBox="1">
            <a:spLocks noChangeArrowheads="1"/>
          </p:cNvSpPr>
          <p:nvPr/>
        </p:nvSpPr>
        <p:spPr bwMode="auto">
          <a:xfrm>
            <a:off x="2104654" y="1595595"/>
            <a:ext cx="4901565" cy="33650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spcAft>
                <a:spcPts val="800"/>
              </a:spcAft>
            </a:pPr>
            <a:r>
              <a:rPr lang="en-ID" sz="900">
                <a:effectLst/>
                <a:latin typeface="+mj-lt"/>
                <a:ea typeface="Times New Roman" panose="02020603050405020304" pitchFamily="18" charset="0"/>
                <a:cs typeface="Times New Roman" panose="02020603050405020304" pitchFamily="18" charset="0"/>
              </a:rPr>
              <a:t>#define BLYNK_PRINT Serial</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#include &lt;ESP8266WiFi.h&gt;;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#include &lt;BlynkSimpleEsp8266.h&gt;;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char auth[] = "7e81fdshdhsjdhj993"; //token blynk via e-mail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char ssid[] = "tulis nama wifi"; //nama wifi</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char pass[] = "tulis passwordnya"; //password wifi</a:t>
            </a:r>
            <a:endParaRPr lang="en-ID" sz="900">
              <a:effectLst/>
              <a:latin typeface="+mj-lt"/>
              <a:ea typeface="Calibri" panose="020F0502020204030204" pitchFamily="34" charset="0"/>
              <a:cs typeface="Times New Roman" panose="02020603050405020304" pitchFamily="18" charset="0"/>
            </a:endParaRPr>
          </a:p>
          <a:p>
            <a:pPr>
              <a:spcAft>
                <a:spcPts val="800"/>
              </a:spcAft>
            </a:pP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void setup(){</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  Serial.begin(9600);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  Blynk.begin(auth, ssid, pass);</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void loop(){</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  Blynk.run();</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ID" sz="900">
                <a:effectLst/>
                <a:latin typeface="+mj-lt"/>
                <a:ea typeface="Times New Roman" panose="02020603050405020304" pitchFamily="18"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Ada 3 indikator yang perlu diperhatikan pada sketch program di atas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sv-SE" sz="1600">
                <a:solidFill>
                  <a:schemeClr val="lt1"/>
                </a:solidFill>
                <a:latin typeface="Montserrat Medium"/>
                <a:ea typeface="Montserrat Medium"/>
                <a:cs typeface="Montserrat Medium"/>
                <a:sym typeface="Montserrat Medium"/>
              </a:rPr>
              <a:t>char aut[], pada code ini harus mengisi token dari aplikasi blynk yang akan didapat setelah membuat project kemudian token ini akan dikirimkan melalui email.</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sv-SE" sz="1600">
                <a:solidFill>
                  <a:schemeClr val="lt1"/>
                </a:solidFill>
                <a:latin typeface="Montserrat Medium"/>
                <a:ea typeface="Montserrat Medium"/>
                <a:cs typeface="Montserrat Medium"/>
                <a:sym typeface="Montserrat Medium"/>
              </a:rPr>
              <a:t>char ssid[], pada code ini harus mengisi dengan nama wifi, bisa menggunakan tethering smartphone.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sv-SE" sz="1600">
                <a:solidFill>
                  <a:schemeClr val="lt1"/>
                </a:solidFill>
                <a:latin typeface="Montserrat Medium"/>
                <a:ea typeface="Montserrat Medium"/>
                <a:cs typeface="Montserrat Medium"/>
                <a:sym typeface="Montserrat Medium"/>
              </a:rPr>
              <a:t>char pass[], isi dengan password wifi.</a:t>
            </a:r>
          </a:p>
          <a:p>
            <a:pPr marL="431800" marR="0" lvl="0" indent="-342900" algn="just" rtl="0">
              <a:lnSpc>
                <a:spcPct val="150000"/>
              </a:lnSpc>
              <a:spcBef>
                <a:spcPts val="0"/>
              </a:spcBef>
              <a:spcAft>
                <a:spcPts val="0"/>
              </a:spcAft>
              <a:buClr>
                <a:schemeClr val="lt1"/>
              </a:buClr>
              <a:buSzPts val="1400"/>
              <a:buFont typeface="+mj-lt"/>
              <a:buAutoNum type="arabicPeriod" startAt="5"/>
            </a:pPr>
            <a:r>
              <a:rPr lang="sv-SE" sz="1600">
                <a:solidFill>
                  <a:schemeClr val="lt1"/>
                </a:solidFill>
                <a:latin typeface="Montserrat Medium"/>
                <a:ea typeface="Montserrat Medium"/>
                <a:cs typeface="Montserrat Medium"/>
                <a:sym typeface="Montserrat Medium"/>
              </a:rPr>
              <a:t>Terakhir pada aplikasi blynk klik icon play pada Aplikasi, letaknya kanan atas. Silahkan coba tekan tombol D0, D1, D2 ataupun D3 pada Aplikasi. Hasilnya adalah led akan menyala dan redup.</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87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lt1"/>
                </a:solidFill>
                <a:latin typeface="Montserrat Medium"/>
                <a:ea typeface="Montserrat Medium"/>
                <a:cs typeface="Montserrat Medium"/>
                <a:sym typeface="Montserrat Medium"/>
              </a:rPr>
              <a:t>Kontrol adalah suatu </a:t>
            </a:r>
            <a:r>
              <a:rPr lang="en-ID" sz="1800">
                <a:solidFill>
                  <a:srgbClr val="FF0000"/>
                </a:solidFill>
                <a:latin typeface="Montserrat Medium"/>
                <a:ea typeface="Montserrat Medium"/>
                <a:cs typeface="Montserrat Medium"/>
                <a:sym typeface="Montserrat Medium"/>
              </a:rPr>
              <a:t>kegiatan untuk mengendalikan, memerintah, dan mengatur keadaan dari suatu sistem. </a:t>
            </a:r>
            <a:r>
              <a:rPr lang="en-ID" sz="1800">
                <a:solidFill>
                  <a:schemeClr val="lt1"/>
                </a:solidFill>
                <a:latin typeface="Montserrat Medium"/>
                <a:ea typeface="Montserrat Medium"/>
                <a:cs typeface="Montserrat Medium"/>
                <a:sym typeface="Montserrat Medium"/>
              </a:rPr>
              <a:t>Kontrol lampu adalah suatu kegiatan untuk mengendalikan atau mengatur lampu agar bisa memenuhi kondisi menyala atau redup. </a:t>
            </a:r>
            <a:endParaRPr lang="en-ID" sz="18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KONTROL???</a:t>
            </a:r>
            <a:endParaRPr sz="2400" b="1">
              <a:solidFill>
                <a:srgbClr val="0C0C0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84860"/>
            <a:ext cx="8286133" cy="4175759"/>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Relay adalah </a:t>
            </a:r>
            <a:r>
              <a:rPr lang="en-ID" sz="1800">
                <a:solidFill>
                  <a:srgbClr val="FF0000"/>
                </a:solidFill>
                <a:latin typeface="Montserrat Medium"/>
                <a:ea typeface="Montserrat Medium"/>
                <a:cs typeface="Montserrat Medium"/>
                <a:sym typeface="Montserrat Medium"/>
              </a:rPr>
              <a:t>Saklar (Switch) yang dioperasikan secara listrik dan merupakan komponen Electromechanical (Elektromekanikal) </a:t>
            </a:r>
            <a:r>
              <a:rPr lang="en-ID" sz="1800">
                <a:solidFill>
                  <a:schemeClr val="bg1"/>
                </a:solidFill>
                <a:latin typeface="Montserrat Medium"/>
                <a:ea typeface="Montserrat Medium"/>
                <a:cs typeface="Montserrat Medium"/>
                <a:sym typeface="Montserrat Medium"/>
              </a:rPr>
              <a:t>yang terdiri dari 2 bagian utama yakni Elektromagnet (Coil) dan Mekanikal (seperangkat Kontak Saklar/Switch). Relay menggunakan Prinsip Elektromagnetik untuk menggerakkan Kontak Saklar sehingga dengan arus listrik yang kecil (low power) dapat menghantarkan listrik yang bertegangan lebih tinggi. Sebagai contoh, dengan Relay yang menggunakan Elektromagnet 5V dan 50 mA mampu menggerakan Armature Relay (yang berfungsi sebagai saklarnya) untuk menghantarkan listrik 220V 2A.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RELAY</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84860"/>
            <a:ext cx="8286133" cy="4175759"/>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Pada dasarnya relay terdiri dari 4 komponen dasar yaitu Electromagnet (Coil), Armature, Switch Contact Point (Saklar), Spring.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STRUKTUR BAGIAN RELAY</a:t>
            </a:r>
            <a:endParaRPr sz="2400" b="1">
              <a:solidFill>
                <a:srgbClr val="0C0C0C"/>
              </a:solidFill>
              <a:latin typeface="Arial"/>
              <a:ea typeface="Arial"/>
              <a:cs typeface="Arial"/>
              <a:sym typeface="Arial"/>
            </a:endParaRPr>
          </a:p>
        </p:txBody>
      </p:sp>
      <p:pic>
        <p:nvPicPr>
          <p:cNvPr id="5" name="Picture 4">
            <a:extLst>
              <a:ext uri="{FF2B5EF4-FFF2-40B4-BE49-F238E27FC236}">
                <a16:creationId xmlns:a16="http://schemas.microsoft.com/office/drawing/2014/main" id="{5CB32F83-0B63-435A-B71C-5AB0180FB3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08805" y="1772182"/>
            <a:ext cx="4126389" cy="3051278"/>
          </a:xfrm>
          <a:prstGeom prst="rect">
            <a:avLst/>
          </a:prstGeom>
          <a:noFill/>
          <a:ln>
            <a:noFill/>
          </a:ln>
        </p:spPr>
      </p:pic>
    </p:spTree>
    <p:extLst>
      <p:ext uri="{BB962C8B-B14F-4D97-AF65-F5344CB8AC3E}">
        <p14:creationId xmlns:p14="http://schemas.microsoft.com/office/powerpoint/2010/main" val="32639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84860"/>
            <a:ext cx="8286133" cy="4175759"/>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bg1"/>
                </a:solidFill>
                <a:latin typeface="Montserrat Medium"/>
                <a:ea typeface="Montserrat Medium"/>
                <a:cs typeface="Montserrat Medium"/>
                <a:sym typeface="Montserrat Medium"/>
              </a:rPr>
              <a:t>Berdasarkan gambar, sebuah Besi (Iron Core) yang dililit oleh sebuah kumparan Coil yang berfungsi untuk mengendalikan Besi tersebut. Apabila Kumparan Coil diberikan arus listrik, maka akan timbul gaya Elektromagnet yang kemudian menarik Armature untuk berpindah dari posisi sebelumnya (NC) ke posisi baru (NO) sehingga menjadi Saklar yang dapat menghantarkan arus listrik di posisi barunya (NO). Posisi dimana Armature tersebut berada sebelumnya (NC) akan menjadi OPEN atau tidak terhubung. Pada saat tidak dialiri arus listrik, Armature akan kembali lagi ke posisi Awal (NC). Coil yang digunakan oleh Relay untuk menarik Contact Poin ke Posisi Close pada umumnya hanya membutuhkan arus listrik yang relatif kecil.</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STRUKTUR BAGIAN RELAY</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192605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84860"/>
            <a:ext cx="8286133" cy="4175759"/>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Kontak Poin (Contact Point) Relay terdiri dari 2 jenis yaitu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Ø"/>
            </a:pPr>
            <a:r>
              <a:rPr lang="en-ID" sz="1800">
                <a:solidFill>
                  <a:srgbClr val="FF0000"/>
                </a:solidFill>
                <a:latin typeface="Montserrat Medium"/>
                <a:ea typeface="Montserrat Medium"/>
                <a:cs typeface="Montserrat Medium"/>
                <a:sym typeface="Montserrat Medium"/>
              </a:rPr>
              <a:t>Normally Close (NC) </a:t>
            </a:r>
            <a:r>
              <a:rPr lang="en-ID" sz="1800">
                <a:solidFill>
                  <a:schemeClr val="bg1"/>
                </a:solidFill>
                <a:latin typeface="Montserrat Medium"/>
                <a:ea typeface="Montserrat Medium"/>
                <a:cs typeface="Montserrat Medium"/>
                <a:sym typeface="Montserrat Medium"/>
              </a:rPr>
              <a:t>yaitu kondisi awal sebelum diaktifkan akan selalu berada di posisi CLOSE (tertutup).</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Ø"/>
            </a:pPr>
            <a:r>
              <a:rPr lang="en-ID" sz="1800">
                <a:solidFill>
                  <a:srgbClr val="FF0000"/>
                </a:solidFill>
                <a:latin typeface="Montserrat Medium"/>
                <a:ea typeface="Montserrat Medium"/>
                <a:cs typeface="Montserrat Medium"/>
                <a:sym typeface="Montserrat Medium"/>
              </a:rPr>
              <a:t>Normally Open (NO) </a:t>
            </a:r>
            <a:r>
              <a:rPr lang="en-ID" sz="1800">
                <a:solidFill>
                  <a:schemeClr val="bg1"/>
                </a:solidFill>
                <a:latin typeface="Montserrat Medium"/>
                <a:ea typeface="Montserrat Medium"/>
                <a:cs typeface="Montserrat Medium"/>
                <a:sym typeface="Montserrat Medium"/>
              </a:rPr>
              <a:t>yaitu kondisi awal sebelum diaktifkan akan selalu berada di posisi OPEN (terbuka).</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KONTAK PADA RELAY</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66103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Relay 4 Channel</a:t>
            </a:r>
          </a:p>
        </p:txBody>
      </p:sp>
      <p:pic>
        <p:nvPicPr>
          <p:cNvPr id="6" name="Picture 5">
            <a:extLst>
              <a:ext uri="{FF2B5EF4-FFF2-40B4-BE49-F238E27FC236}">
                <a16:creationId xmlns:a16="http://schemas.microsoft.com/office/drawing/2014/main" id="{4245E51C-D61C-4F3C-9D72-CECA9B920A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9232" y="906781"/>
            <a:ext cx="3645535" cy="2798762"/>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554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Kontrol lampu dengan konsep Internet of Things (IoT) menggunakan lampu AC via aplikasi blynk, dengan menggunakan relay, </a:t>
            </a:r>
            <a:r>
              <a:rPr lang="en-ID" sz="1800">
                <a:solidFill>
                  <a:srgbClr val="FF0000"/>
                </a:solidFill>
                <a:latin typeface="Montserrat Medium"/>
                <a:ea typeface="Montserrat Medium"/>
                <a:cs typeface="Montserrat Medium"/>
                <a:sym typeface="Montserrat Medium"/>
              </a:rPr>
              <a:t>mikrokontroler arus lemah bisa mengendalikan output arus kuat yang berdaya besar. </a:t>
            </a:r>
            <a:r>
              <a:rPr lang="en-ID" sz="1800">
                <a:solidFill>
                  <a:schemeClr val="bg1"/>
                </a:solidFill>
                <a:latin typeface="Montserrat Medium"/>
                <a:ea typeface="Montserrat Medium"/>
                <a:cs typeface="Montserrat Medium"/>
                <a:sym typeface="Montserrat Medium"/>
              </a:rPr>
              <a:t>Percobaan ini menggunakan relay 4 channel, bisa menyesuikan sesuai kebutuhan dengan mengganti ke relay 1 channel, relay 2 channel, relay 3 channel ataupun lebih. Sistem kerjanya sama seperti saklar untuk meredupkan dan menyalakanlampu yang dikontrol menggunakan aplikasi blynk.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KONSEP MONITORING SUHU</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8"/>
            <a:ext cx="8528980" cy="773861"/>
          </a:xfrm>
          <a:prstGeom prst="rect">
            <a:avLst/>
          </a:prstGeom>
          <a:noFill/>
          <a:ln>
            <a:noFill/>
          </a:ln>
        </p:spPr>
        <p:txBody>
          <a:bodyPr spcFirstLastPara="1" wrap="square" lIns="68575" tIns="34275" rIns="68575" bIns="34275" anchor="t" anchorCtr="0">
            <a:noAutofit/>
          </a:bodyPr>
          <a:lstStyle/>
          <a:p>
            <a:r>
              <a:rPr lang="en-US" sz="2400">
                <a:solidFill>
                  <a:schemeClr val="lt1"/>
                </a:solidFill>
                <a:latin typeface="Arial"/>
                <a:ea typeface="Arial"/>
                <a:cs typeface="Arial"/>
                <a:sym typeface="Arial"/>
              </a:rPr>
              <a:t>LANGKAH PERCOBAAN </a:t>
            </a:r>
          </a:p>
          <a:p>
            <a:pPr marL="0" marR="0" lvl="0" indent="0" algn="l" rtl="0">
              <a:spcBef>
                <a:spcPts val="0"/>
              </a:spcBef>
              <a:spcAft>
                <a:spcPts val="0"/>
              </a:spcAft>
              <a:buNone/>
            </a:pPr>
            <a:r>
              <a:rPr lang="en-US" sz="2400">
                <a:solidFill>
                  <a:schemeClr val="lt1"/>
                </a:solidFill>
              </a:rPr>
              <a:t>KONTROL LAMPU AC VIA BLYNK</a:t>
            </a:r>
            <a:endParaRPr lang="en-ID" sz="2400">
              <a:solidFill>
                <a:schemeClr val="lt1"/>
              </a:solidFill>
            </a:endParaRPr>
          </a:p>
          <a:p>
            <a:pPr marL="0" marR="0" lvl="0" indent="0" algn="l" rtl="0">
              <a:spcBef>
                <a:spcPts val="0"/>
              </a:spcBef>
              <a:spcAft>
                <a:spcPts val="0"/>
              </a:spcAft>
              <a:buNone/>
            </a:pPr>
            <a:endParaRPr lang="en-US" sz="240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TotalTime>
  <Words>1832</Words>
  <Application>Microsoft Office PowerPoint</Application>
  <PresentationFormat>On-screen Show (16:9)</PresentationFormat>
  <Paragraphs>189</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Wingdings</vt:lpstr>
      <vt:lpstr>Montserrat Medium</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34</cp:revision>
  <dcterms:modified xsi:type="dcterms:W3CDTF">2021-04-25T03:02:34Z</dcterms:modified>
</cp:coreProperties>
</file>