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92" r:id="rId4"/>
    <p:sldId id="306" r:id="rId5"/>
    <p:sldId id="293" r:id="rId6"/>
    <p:sldId id="307" r:id="rId7"/>
    <p:sldId id="258" r:id="rId8"/>
    <p:sldId id="268" r:id="rId9"/>
    <p:sldId id="277" r:id="rId10"/>
    <p:sldId id="304" r:id="rId11"/>
    <p:sldId id="296" r:id="rId12"/>
    <p:sldId id="297" r:id="rId13"/>
    <p:sldId id="305" r:id="rId14"/>
    <p:sldId id="298"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Medium"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4136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3</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5</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6</a:t>
            </a:fld>
            <a:endParaRPr/>
          </a:p>
        </p:txBody>
      </p:sp>
    </p:spTree>
    <p:extLst>
      <p:ext uri="{BB962C8B-B14F-4D97-AF65-F5344CB8AC3E}">
        <p14:creationId xmlns:p14="http://schemas.microsoft.com/office/powerpoint/2010/main" val="29612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8</a:t>
            </a:fld>
            <a:endParaRPr/>
          </a:p>
        </p:txBody>
      </p:sp>
    </p:spTree>
    <p:extLst>
      <p:ext uri="{BB962C8B-B14F-4D97-AF65-F5344CB8AC3E}">
        <p14:creationId xmlns:p14="http://schemas.microsoft.com/office/powerpoint/2010/main" val="74728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362339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cara kerja fire detector via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nl-NL" sz="2000">
                <a:solidFill>
                  <a:schemeClr val="lt1"/>
                </a:solidFill>
                <a:latin typeface="Arial"/>
                <a:ea typeface="Arial"/>
                <a:cs typeface="Arial"/>
                <a:sym typeface="Arial"/>
              </a:rPr>
              <a:t>melakukan percobaan membuat fire detector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571751"/>
            <a:ext cx="3612135" cy="580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FIRE DETECTOR &amp; AUTOMATIC EXTINGUISHER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8</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Selanjutnya merangkai komponen sesuai dengan skematik berikut :</a:t>
            </a: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2"/>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EEA4A08-D351-4CF6-AA99-B5BABDAF4D9E}"/>
              </a:ext>
            </a:extLst>
          </p:cNvPr>
          <p:cNvPicPr/>
          <p:nvPr/>
        </p:nvPicPr>
        <p:blipFill rotWithShape="1">
          <a:blip r:embed="rId3">
            <a:extLst>
              <a:ext uri="{28A0092B-C50C-407E-A947-70E740481C1C}">
                <a14:useLocalDpi xmlns:a14="http://schemas.microsoft.com/office/drawing/2010/main" val="0"/>
              </a:ext>
            </a:extLst>
          </a:blip>
          <a:srcRect b="6758"/>
          <a:stretch/>
        </p:blipFill>
        <p:spPr bwMode="auto">
          <a:xfrm>
            <a:off x="1578451" y="1243647"/>
            <a:ext cx="5987098" cy="3716972"/>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55099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Lalu buka arduino IDE dan install library yang dibutuhkan kemudian upload code berikut, jangan lupa setting port dengan benar.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762500"/>
            <a:ext cx="5195615" cy="3407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49B898B3-2525-48EF-BB4D-689DEC698E5F}"/>
              </a:ext>
            </a:extLst>
          </p:cNvPr>
          <p:cNvSpPr txBox="1">
            <a:spLocks noChangeArrowheads="1"/>
          </p:cNvSpPr>
          <p:nvPr/>
        </p:nvSpPr>
        <p:spPr bwMode="auto">
          <a:xfrm>
            <a:off x="2123122" y="1527975"/>
            <a:ext cx="4897755" cy="32345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effectLst/>
                <a:latin typeface="+mj-lt"/>
                <a:ea typeface="Calibri" panose="020F0502020204030204" pitchFamily="34" charset="0"/>
                <a:cs typeface="Times New Roman" panose="02020603050405020304" pitchFamily="18" charset="0"/>
              </a:rPr>
              <a:t>#define BLYNK_PRINT Serial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&lt;ESP8266WiFi.h&gt;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#include &lt;BlynkSimpleEsp8266.h&gt;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LED = D2;</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RELAY = D4;</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Flame_sensor = D1;</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int Flame_detected;</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BlynkTimer timer;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auth[] = "jovd0wly3APhqOwX6XJzwN4j0m6"; //Auth code sent via Email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char ssid[] = "xxxxxxxx";</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char pass[] = "xxxxxxxx";</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notifyOnFire()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Flame_detected = digitalRead(Flame_sensor);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Serial.println(Flame_detected);</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//delay(100);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if (Flame_detected == 0)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Serial.println("Flame detected...! take action immediately.");</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Blynk.notify("Alert : Fire detected...! take action immediately.");</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digitalWrite(LED,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digitalWrite(RELAY,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delay(500);}</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6D15481B-3666-4C0E-ACC6-AD24D5D0AE2A}"/>
              </a:ext>
            </a:extLst>
          </p:cNvPr>
          <p:cNvSpPr txBox="1">
            <a:spLocks noChangeArrowheads="1"/>
          </p:cNvSpPr>
          <p:nvPr/>
        </p:nvSpPr>
        <p:spPr bwMode="auto">
          <a:xfrm>
            <a:off x="2075804" y="792480"/>
            <a:ext cx="4897755" cy="3906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char pass[] = "xxxxxxxx";</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notifyOnFire()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Flame_detected = digitalRead(Flame_sensor);</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Serial.println(Flame_detected);</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//delay(100);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if (Flame_detected == 0)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Serial.println("Flame detected...! take action immediately.");</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Blynk.notify("Alert : Fire detected...! take action immediately.");</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digitalWrite(LED,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digitalWrite(RELAY,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delay(500);}</a:t>
            </a:r>
          </a:p>
          <a:p>
            <a:pPr>
              <a:spcAft>
                <a:spcPts val="800"/>
              </a:spcAft>
            </a:pPr>
            <a:r>
              <a:rPr lang="en-US" sz="900">
                <a:effectLst/>
                <a:latin typeface="+mj-lt"/>
                <a:ea typeface="Calibri" panose="020F0502020204030204" pitchFamily="34" charset="0"/>
                <a:cs typeface="Times New Roman" panose="02020603050405020304" pitchFamily="18" charset="0"/>
              </a:rPr>
              <a:t> else</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 Serial.println("No Fire detected. stay cool");</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digitalWrite(LED, LOW);</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    digitalWrite(RELAY, HIGH);} }</a:t>
            </a:r>
            <a:endParaRPr lang="en-ID" sz="9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781038"/>
            <a:ext cx="7132320" cy="322201"/>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95E61257-EF6A-4729-A30C-02FBE34FB68D}"/>
              </a:ext>
            </a:extLst>
          </p:cNvPr>
          <p:cNvSpPr txBox="1">
            <a:spLocks noChangeArrowheads="1"/>
          </p:cNvSpPr>
          <p:nvPr/>
        </p:nvSpPr>
        <p:spPr bwMode="auto">
          <a:xfrm>
            <a:off x="2039302" y="792480"/>
            <a:ext cx="4897755" cy="39068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digitalWrite(RELAY, HIGH);} }</a:t>
            </a:r>
            <a:endParaRPr lang="en-ID" sz="900">
              <a:solidFill>
                <a:srgbClr val="FF0000"/>
              </a:solidFill>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setup()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Serial.begin(115200);</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Blynk.begin(auth, ssid, pass);</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pinMode(LED, OUTPUT);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pinMode(RELAY, OUTPUT);</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digitalWrite(RELAY, HIGH);</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pinMode(Flame_sensor, INPUT_PULLUP);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timer.setInterval(1000L, notifyOnFire);</a:t>
            </a:r>
          </a:p>
          <a:p>
            <a:pPr>
              <a:spcAft>
                <a:spcPts val="800"/>
              </a:spcAft>
            </a:pPr>
            <a:r>
              <a:rPr lang="en-US" sz="900">
                <a:effectLst/>
                <a:latin typeface="+mj-lt"/>
                <a:ea typeface="Calibri" panose="020F0502020204030204" pitchFamily="34" charset="0"/>
                <a:cs typeface="Times New Roman" panose="02020603050405020304" pitchFamily="18" charset="0"/>
              </a:rPr>
              <a:t>}</a:t>
            </a:r>
          </a:p>
          <a:p>
            <a:pPr>
              <a:spcAft>
                <a:spcPts val="800"/>
              </a:spcAft>
            </a:pP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void loop()</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Blynk.run();</a:t>
            </a:r>
            <a:endParaRPr lang="en-ID" sz="900">
              <a:effectLst/>
              <a:latin typeface="+mj-lt"/>
              <a:ea typeface="Calibri" panose="020F0502020204030204" pitchFamily="34" charset="0"/>
              <a:cs typeface="Times New Roman" panose="02020603050405020304" pitchFamily="18" charset="0"/>
            </a:endParaRPr>
          </a:p>
          <a:p>
            <a:pPr>
              <a:spcAft>
                <a:spcPts val="800"/>
              </a:spcAft>
            </a:pPr>
            <a:r>
              <a:rPr lang="en-US" sz="900">
                <a:effectLst/>
                <a:latin typeface="+mj-lt"/>
                <a:ea typeface="Calibri" panose="020F0502020204030204" pitchFamily="34" charset="0"/>
                <a:cs typeface="Times New Roman" panose="02020603050405020304" pitchFamily="18" charset="0"/>
              </a:rPr>
              <a:t>  timer.run();</a:t>
            </a:r>
          </a:p>
          <a:p>
            <a:pPr>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37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Terakhir yaitu mencoba memberikan rangsangan api pada sekitar sensor untuk menguji hasil akhir sistem ini.</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Pendeteksi kebakaran atau fire detector adalah </a:t>
            </a:r>
            <a:r>
              <a:rPr lang="en-ID" sz="1600">
                <a:solidFill>
                  <a:srgbClr val="FF0000"/>
                </a:solidFill>
                <a:latin typeface="Montserrat Medium"/>
                <a:ea typeface="Montserrat Medium"/>
                <a:cs typeface="Montserrat Medium"/>
                <a:sym typeface="Montserrat Medium"/>
              </a:rPr>
              <a:t>alat yang berfungsi mendeteksi secara dini kebakaran, agar kebakaran yang terjadi tidak berkembang menjadi lebih besar. </a:t>
            </a:r>
            <a:r>
              <a:rPr lang="en-ID" sz="1600">
                <a:solidFill>
                  <a:schemeClr val="lt1"/>
                </a:solidFill>
                <a:latin typeface="Montserrat Medium"/>
                <a:ea typeface="Montserrat Medium"/>
                <a:cs typeface="Montserrat Medium"/>
                <a:sym typeface="Montserrat Medium"/>
              </a:rPr>
              <a:t>Dengan terdeteksinya kebakaran, maka upaya untuk mematikan api dapat segera dilakukan, sehingga dapat meminimalisasi kerugian sejak awal. Jika dianalogikan detektor kebakaran adalah alat bantu seperti pancaindra untuk merasakan bau maka membutuhkan hidung, dan untuk merasakan adanya kebakaran digunakanlah detektor kebakaran. Deteksi kebakaran dilakukan pada kemunculan asap, kemunculan panas, dan adanya kobaran api. </a:t>
            </a:r>
            <a:r>
              <a:rPr lang="en-ID" sz="1600">
                <a:solidFill>
                  <a:srgbClr val="FF0000"/>
                </a:solidFill>
                <a:latin typeface="Montserrat Medium"/>
                <a:ea typeface="Montserrat Medium"/>
                <a:cs typeface="Montserrat Medium"/>
                <a:sym typeface="Montserrat Medium"/>
              </a:rPr>
              <a:t>Pada percobaan ini menggunakan sensor api atau flame sensor.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FIRE DETECTOR???</a:t>
            </a:r>
            <a:endParaRPr sz="2400" b="1">
              <a:solidFill>
                <a:srgbClr val="0C0C0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bg1"/>
                </a:solidFill>
                <a:latin typeface="Montserrat Medium"/>
                <a:ea typeface="Montserrat Medium"/>
                <a:cs typeface="Montserrat Medium"/>
                <a:sym typeface="Montserrat Medium"/>
              </a:rPr>
              <a:t>Sensor api atau Flame sensor merupakan salah satu alat pendeteksi kebakaran melalui adanya nyala api yang tiba-tiba muncul. Besarnya nyala api yang terdeteksi adalah nyala api dengan panjang gelombang 760 nm sampai dengan 1.100 nm. Transducer yang digunakan dalam mendeteksi nyala api adalah infrared. </a:t>
            </a:r>
            <a:r>
              <a:rPr lang="en-ID" sz="1600">
                <a:solidFill>
                  <a:srgbClr val="FF0000"/>
                </a:solidFill>
                <a:latin typeface="Montserrat Medium"/>
                <a:ea typeface="Montserrat Medium"/>
                <a:cs typeface="Montserrat Medium"/>
                <a:sym typeface="Montserrat Medium"/>
              </a:rPr>
              <a:t>Prinsip kerja sensor api cukup sederhana, yaitu memanfaatkan sistem kerja metode optik. </a:t>
            </a:r>
            <a:r>
              <a:rPr lang="en-ID" sz="1600">
                <a:solidFill>
                  <a:schemeClr val="bg1"/>
                </a:solidFill>
                <a:latin typeface="Montserrat Medium"/>
                <a:ea typeface="Montserrat Medium"/>
                <a:cs typeface="Montserrat Medium"/>
                <a:sym typeface="Montserrat Medium"/>
              </a:rPr>
              <a:t>Optik yang mengandung ultraviolet, infrared, atau pencitraan visual api, dapat mendeteksi adanya percikan api sebagai tanda awal kebakaran. Jika telah terjadi reaksi percikan api yang cukup sering, maka akan terlihat emisi karbondioksida dan radiasi dari infrared.</a:t>
            </a:r>
            <a:endParaRPr lang="en-ID" sz="16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API (FLAME SENSOR)</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Api (Flame Sensor)</a:t>
            </a:r>
          </a:p>
        </p:txBody>
      </p:sp>
      <p:pic>
        <p:nvPicPr>
          <p:cNvPr id="6" name="Picture 5">
            <a:extLst>
              <a:ext uri="{FF2B5EF4-FFF2-40B4-BE49-F238E27FC236}">
                <a16:creationId xmlns:a16="http://schemas.microsoft.com/office/drawing/2014/main" id="{7AE4D924-0A2A-444D-B277-1D93FCD1A1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3872" y="830580"/>
            <a:ext cx="3056255" cy="277050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09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Percobaan ini menggunakan sensor api untuk mendeteksi adanya sumber api yang membahayakan. </a:t>
            </a:r>
            <a:r>
              <a:rPr lang="en-ID" sz="1800">
                <a:solidFill>
                  <a:srgbClr val="FF0000"/>
                </a:solidFill>
                <a:latin typeface="Montserrat Medium"/>
                <a:ea typeface="Montserrat Medium"/>
                <a:cs typeface="Montserrat Medium"/>
                <a:sym typeface="Montserrat Medium"/>
              </a:rPr>
              <a:t>Kemudian jika sensor api mendeteksi adanya sumber api maka relay akan bekerja dan menyalakan kipas yang diiringi dengan indicator LED menyala serta adanya peringatan notifikasi pada smartphone karena mikrokontroler terkoneksi dengan blynk. </a:t>
            </a:r>
            <a:endParaRPr lang="en-ID" sz="1800">
              <a:solidFill>
                <a:schemeClr val="bg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MONITORING WATER LEVEL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 sistem dalam percobaan kali ini yaitu ketika sensor mendeteksi adanya api maka pada aplikasi blynk akan muncul notifikasi peringatan </a:t>
            </a:r>
            <a:r>
              <a:rPr lang="en-ID" sz="1800">
                <a:solidFill>
                  <a:srgbClr val="FF0000"/>
                </a:solidFill>
                <a:latin typeface="Montserrat Medium"/>
                <a:ea typeface="Montserrat Medium"/>
                <a:cs typeface="Montserrat Medium"/>
                <a:sym typeface="Montserrat Medium"/>
              </a:rPr>
              <a:t>“</a:t>
            </a:r>
            <a:r>
              <a:rPr lang="en-US" sz="1800">
                <a:solidFill>
                  <a:srgbClr val="FF0000"/>
                </a:solidFill>
                <a:latin typeface="Montserrat Medium"/>
                <a:ea typeface="Montserrat Medium"/>
                <a:cs typeface="Montserrat Medium"/>
                <a:sym typeface="Montserrat Medium"/>
              </a:rPr>
              <a:t>Alert : Fire detected...! take action immediately."</a:t>
            </a:r>
            <a:r>
              <a:rPr lang="en-ID" sz="1800">
                <a:solidFill>
                  <a:schemeClr val="bg1"/>
                </a:solidFill>
                <a:latin typeface="Montserrat Medium"/>
                <a:ea typeface="Montserrat Medium"/>
                <a:cs typeface="Montserrat Medium"/>
                <a:sym typeface="Montserrat Medium"/>
              </a:rPr>
              <a:t>. Indicator akan menyala dan kipas DC akan menyala sebagai langkah mitigasi bencana supaya api bisa mengecil secara perlahan. Alat ini membutuhkan jaringan internet supaya dapat mengirimkan notifikasi pada aplikasi blynk dismartphone. Apabila kondisi tersebut tidak terpenuhi maka kipas tidak menyala, indicator tidak menyala, dan tidak ada peringatan melalui blynk.</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KERJA MONITORING WATER LEVEL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98873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749960" cy="773861"/>
          </a:xfrm>
          <a:prstGeom prst="rect">
            <a:avLst/>
          </a:prstGeom>
          <a:noFill/>
          <a:ln>
            <a:noFill/>
          </a:ln>
        </p:spPr>
        <p:txBody>
          <a:bodyPr spcFirstLastPara="1" wrap="square" lIns="68575" tIns="34275" rIns="68575" bIns="34275" anchor="t" anchorCtr="0">
            <a:noAutofit/>
          </a:bodyPr>
          <a:lstStyle/>
          <a:p>
            <a:r>
              <a:rPr lang="en-US" sz="22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200">
                <a:solidFill>
                  <a:schemeClr val="lt1"/>
                </a:solidFill>
              </a:rPr>
              <a:t>FIRE DETECTOR &amp; AUTOMATIC EXTINGUISHER VIA BLYNK</a:t>
            </a:r>
            <a:endParaRPr lang="en-ID" sz="2200">
              <a:solidFill>
                <a:schemeClr val="lt1"/>
              </a:solidFil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Relay 1 channel</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
        <p:nvSpPr>
          <p:cNvPr id="5" name="Google Shape;140;p27">
            <a:extLst>
              <a:ext uri="{FF2B5EF4-FFF2-40B4-BE49-F238E27FC236}">
                <a16:creationId xmlns:a16="http://schemas.microsoft.com/office/drawing/2014/main" id="{7C141B0D-0B7C-4699-A7CF-CB2E9699FF2E}"/>
              </a:ext>
            </a:extLst>
          </p:cNvPr>
          <p:cNvSpPr/>
          <p:nvPr/>
        </p:nvSpPr>
        <p:spPr>
          <a:xfrm>
            <a:off x="4572000" y="883920"/>
            <a:ext cx="3347499"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Kipas DC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LED merah</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api</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9167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sz="1200">
                <a:solidFill>
                  <a:schemeClr val="lt1"/>
                </a:solidFill>
                <a:latin typeface="Montserrat Medium"/>
                <a:ea typeface="Montserrat Medium"/>
                <a:cs typeface="Montserrat Medium"/>
                <a:sym typeface="Montserrat Medium"/>
              </a:rPr>
              <a:t>Klik New Project &gt; Create (sesuaikan nama) &gt; klik pada Choice Tools dan pilih NodeMCU ESP8266 dan pastikan jenis koneksi yaitu WiFi &gt; lalu token akan dikirim melalui email &gt; buka email dan catat untuk dimasukkan ke sketch program Arduino &gt; tambahkan widget Notification 1 buah.</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35302C1-CC68-46FC-829C-C7A0D5C22D8B}"/>
              </a:ext>
            </a:extLst>
          </p:cNvPr>
          <p:cNvPicPr>
            <a:picLocks noChangeAspect="1"/>
          </p:cNvPicPr>
          <p:nvPr/>
        </p:nvPicPr>
        <p:blipFill>
          <a:blip r:embed="rId3"/>
          <a:stretch>
            <a:fillRect/>
          </a:stretch>
        </p:blipFill>
        <p:spPr>
          <a:xfrm>
            <a:off x="3787805" y="1691640"/>
            <a:ext cx="1601218" cy="3329940"/>
          </a:xfrm>
          <a:prstGeom prst="rect">
            <a:avLst/>
          </a:prstGeom>
          <a:ln>
            <a:solidFill>
              <a:schemeClr val="bg1"/>
            </a:solidFill>
          </a:ln>
        </p:spPr>
      </p:pic>
    </p:spTree>
    <p:extLst>
      <p:ext uri="{BB962C8B-B14F-4D97-AF65-F5344CB8AC3E}">
        <p14:creationId xmlns:p14="http://schemas.microsoft.com/office/powerpoint/2010/main" val="32836681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1909</Words>
  <Application>Microsoft Office PowerPoint</Application>
  <PresentationFormat>On-screen Show (16:9)</PresentationFormat>
  <Paragraphs>220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Wingdings</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50</cp:revision>
  <dcterms:modified xsi:type="dcterms:W3CDTF">2021-04-25T05:07:00Z</dcterms:modified>
</cp:coreProperties>
</file>