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5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1AA"/>
    <a:srgbClr val="34D0FF"/>
    <a:srgbClr val="0B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9572-560D-4B38-BA69-CA23BA5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81A1-B005-46EA-845D-84811769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FC46-91AA-4B03-A10C-56E110E0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B537-B7B2-42B2-BC33-822B317E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5F11-862C-40DE-8ABD-1168F617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140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5AB6-C905-41A9-AE39-3468C6BA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E371C-F616-4BF3-9DEE-EE221B4BA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0965-79AD-4486-9CF9-3734953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1C2C-FE56-454E-84AB-03BC2E2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9AC2-9F23-48FC-9C96-0512947E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8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6B2AB-A47C-417D-861D-575C278F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4E8D-2626-444B-A77F-770506F6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CA1-DFAA-49F9-96D6-4D9909B0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27B0-30E5-461F-8799-6EC23DA3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C138-53AF-4E25-9660-C570454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83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5054-FC98-4FC8-9E8A-315C7563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6A36-4D2A-4D7A-8360-2C93738D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E4B9-E077-4DBA-B7C9-B26FD4A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5273-0B4F-4FBF-A0FF-9B78D3ED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B5E9-BD16-4379-937E-870A0516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54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63A-3CBF-4F23-B4BE-570E5233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FC15-0A99-496E-8919-B0F69FDA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0507-5EED-4C2C-ACFC-61587FFD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835A-050A-450F-A365-15FDDA84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CE4B-4B47-4FF5-B091-2B571E48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33F6-2254-4C08-8EF3-86CA0817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4949-ED6F-4103-9DF0-035235559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1CBC5-04F5-4C61-9E00-8A0A01819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17F0-C529-480C-B66C-8288EABE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740A-6859-4369-ABFC-EE4294C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7F6B4-FCEB-4024-8EDF-BCD3B4E3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5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A432-10AC-454A-8770-0FBEB4D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BCF6B-1BA8-4C37-A37F-52E97474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46A8-8C90-47AF-953E-3F7810AD5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F8886-5005-474A-B1FB-EFB1C56BF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D6072-B1D3-42B4-B313-7A4F66CFF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DBB1-050F-4AEA-9C71-37E34940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1452-10EA-45C8-AE99-CBA32902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623D6-238A-4E2C-A2E9-488B9D22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2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206D-64F2-42EC-A705-52179AD0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7A6EE-FF21-4072-B213-B951A07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DEF6-8670-4511-9107-789C1056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64A01-2868-4D3F-A7C3-F16985E8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41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D1739-44CD-44A3-991D-52A5458A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5ABCF-7E68-479F-83BB-57C22EE8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4396-1876-44D5-9C66-3EE9952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8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AAB8-05A5-4AFB-9044-2097B59E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6F54-51D8-4224-A6FA-AAECA800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EB5B-78D6-499A-ABAB-EE4ACD58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9E62-068C-49BE-8988-29365071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3798-BECA-49C1-9F45-FCB7BC8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68E3-BF41-4E6B-85CC-E06BB10B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6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1B01-F8FE-49B9-877F-8DA734FF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F3231-2456-483B-8254-4141C58C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172-825B-4776-9437-C98C8296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6D0A-7DB4-4FE1-BA6B-402CA0C1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B821A-E99E-42A5-9724-8B86EA8F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E569-2D88-4021-A12E-C8BB8608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33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FA183-5F1A-4B69-9366-4913F682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F70F-61A1-4B69-990F-CE951107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4CAD-2987-44B2-B9FA-94BB68C95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E278-8F86-4A61-B876-5C2FF04FD4E4}" type="datetimeFigureOut">
              <a:rPr lang="en-ID" smtClean="0"/>
              <a:t>23/06/2021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DDA7-DB06-43CC-86CE-F388392B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4968-420C-44C4-8E16-2DD96D57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5F60-E1C0-4D9C-B628-550C2CB44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77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_AWtI_SOU8&amp;t=1754s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www.youtube.com/watch?v=bAB_nNf8-a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_UOdI0iuuB8&amp;t=333s" TargetMode="External"/><Relationship Id="rId4" Type="http://schemas.openxmlformats.org/officeDocument/2006/relationships/hyperlink" Target="https://demo.hosted.panopto.com/Panopto/Pages/Viewer.aspx?id=f9c7625e-1e4f-4481-9b3c-dfbfbb2d338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opto.com/blog/" TargetMode="External"/><Relationship Id="rId2" Type="http://schemas.openxmlformats.org/officeDocument/2006/relationships/hyperlink" Target="https://elearningindustry.com/subjects/elearning-articles/elearning-design-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hometheaterreview.com/720p-video/" TargetMode="External"/><Relationship Id="rId4" Type="http://schemas.openxmlformats.org/officeDocument/2006/relationships/hyperlink" Target="https://myelearningworld.com/id-tips-and-trick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6B5C-566E-4F6B-AB4C-C2FC298C7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0252"/>
            <a:ext cx="9144000" cy="817097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E-Learning Video Guide</a:t>
            </a:r>
            <a:endParaRPr lang="en-ID" sz="54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D1EA0-D315-4E02-83D7-3AADDF64A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7349"/>
            <a:ext cx="9144000" cy="39951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Panduan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Pembuatan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C7201DA-EEB0-49AF-9921-5C8F8316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4D22A-4A62-4671-A2F1-3F9DD68F327F}"/>
              </a:ext>
            </a:extLst>
          </p:cNvPr>
          <p:cNvSpPr txBox="1"/>
          <p:nvPr/>
        </p:nvSpPr>
        <p:spPr>
          <a:xfrm>
            <a:off x="1524000" y="5385732"/>
            <a:ext cx="28600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20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20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Research and Development Team</a:t>
            </a:r>
            <a:endParaRPr lang="en-ID" sz="120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6B5C-566E-4F6B-AB4C-C2FC298C7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9120"/>
            <a:ext cx="12192000" cy="81709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Contents</a:t>
            </a:r>
            <a:endParaRPr lang="en-ID" sz="4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D1EA0-D315-4E02-83D7-3AADDF64A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1139"/>
            <a:ext cx="9144000" cy="1892548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Preparation Stage</a:t>
            </a:r>
            <a:endParaRPr lang="en-US" sz="1600" dirty="0">
              <a:solidFill>
                <a:schemeClr val="bg1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Recording Stage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E-Learning Video Flow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E-Learning Video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C7201DA-EEB0-49AF-9921-5C8F831681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7BB8E5-F428-4D07-89D0-15A697104121}"/>
              </a:ext>
            </a:extLst>
          </p:cNvPr>
          <p:cNvCxnSpPr/>
          <p:nvPr/>
        </p:nvCxnSpPr>
        <p:spPr>
          <a:xfrm>
            <a:off x="5785607" y="3238150"/>
            <a:ext cx="62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3070D6-5ADA-49C8-AE83-D02878999E36}"/>
              </a:ext>
            </a:extLst>
          </p:cNvPr>
          <p:cNvCxnSpPr/>
          <p:nvPr/>
        </p:nvCxnSpPr>
        <p:spPr>
          <a:xfrm>
            <a:off x="5785607" y="5276675"/>
            <a:ext cx="62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4E06C1-CCDA-4D5E-B7B6-C3634EDDF534}"/>
              </a:ext>
            </a:extLst>
          </p:cNvPr>
          <p:cNvSpPr txBox="1"/>
          <p:nvPr/>
        </p:nvSpPr>
        <p:spPr>
          <a:xfrm>
            <a:off x="8388990" y="6183630"/>
            <a:ext cx="32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*click on each content to go directly to that page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C0232-3494-407B-BE4E-EA779E6FE7EF}"/>
              </a:ext>
            </a:extLst>
          </p:cNvPr>
          <p:cNvSpPr txBox="1"/>
          <p:nvPr/>
        </p:nvSpPr>
        <p:spPr>
          <a:xfrm>
            <a:off x="-3194" y="2182328"/>
            <a:ext cx="1219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5 guides that will help you produce </a:t>
            </a:r>
            <a:r>
              <a:rPr lang="en-US" sz="1400" b="1" dirty="0">
                <a:solidFill>
                  <a:srgbClr val="0661AA"/>
                </a:solidFill>
                <a:latin typeface="Product Sans" panose="020B0403030502040203" pitchFamily="34" charset="0"/>
              </a:rPr>
              <a:t>high quality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e-learning video</a:t>
            </a:r>
            <a:endParaRPr lang="en-ID" sz="14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6B5C-566E-4F6B-AB4C-C2FC298C7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594" y="914399"/>
            <a:ext cx="10354812" cy="817097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Preparation Stage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D1EA0-D315-4E02-83D7-3AADDF64A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4753"/>
            <a:ext cx="9144000" cy="3733100"/>
          </a:xfrm>
        </p:spPr>
        <p:txBody>
          <a:bodyPr>
            <a:normAutofit/>
          </a:bodyPr>
          <a:lstStyle/>
          <a:p>
            <a:pPr marL="360000" indent="-342900" algn="l"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Outline the Content to be Included in the Video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Buatlah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detail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dari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garis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besar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topik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dipelajari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pada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hari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tersebut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Mencakup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elemen-elemen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visual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menyampaikan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topik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</a:p>
          <a:p>
            <a:pPr marL="360000" indent="-342900" algn="l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Write Scripts &amp; Narrations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Menulis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script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menyampaikan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pesan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secara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terstruktur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berdasarkan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b="1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 </a:t>
            </a:r>
            <a:r>
              <a:rPr lang="en-US" sz="1300" b="1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Gunakanlah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bahasa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natural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membangun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kesan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menyenangkan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dan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tidak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kaku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</a:p>
          <a:p>
            <a:pPr marL="360000" indent="-342900" algn="l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Make it Engaging &amp; Interactive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mempertahankan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perhatian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siswa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ketika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menonton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pertimbangkan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membuat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‘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jeda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’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mengizinkan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siswa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berinteraksi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 dan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terlibat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Beberapa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b="1" dirty="0" err="1">
                <a:solidFill>
                  <a:srgbClr val="0563C1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tipe</a:t>
            </a:r>
            <a:r>
              <a:rPr lang="en-US" sz="1300" b="1" dirty="0">
                <a:solidFill>
                  <a:srgbClr val="0563C1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video </a:t>
            </a:r>
            <a:r>
              <a:rPr lang="en-US" sz="1300" b="1" dirty="0" err="1">
                <a:solidFill>
                  <a:srgbClr val="0563C1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pembelajaran</a:t>
            </a:r>
            <a:r>
              <a:rPr lang="en-US" sz="1300" b="1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berikut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membangun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kesan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i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engaging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video. </a:t>
            </a:r>
          </a:p>
          <a:p>
            <a:pPr marL="360000" indent="-342900" algn="l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Gather Equipment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Gunakan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peralatan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berkualitas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proses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produksi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video,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baik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itu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software (Adobe, Audacity, OBS Studio, Cam Recorder)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atau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hardware (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Kamera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tripod, microphone, lightning).*</a:t>
            </a:r>
          </a:p>
          <a:p>
            <a:pPr marL="360000" indent="-342900" algn="l">
              <a:spcAft>
                <a:spcPts val="600"/>
              </a:spcAft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pPr algn="l"/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C7201DA-EEB0-49AF-9921-5C8F831681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2C3F88D-1F48-4FF2-AE73-A8C574278B50}"/>
              </a:ext>
            </a:extLst>
          </p:cNvPr>
          <p:cNvSpPr txBox="1">
            <a:spLocks/>
          </p:cNvSpPr>
          <p:nvPr/>
        </p:nvSpPr>
        <p:spPr>
          <a:xfrm>
            <a:off x="918594" y="1575468"/>
            <a:ext cx="10354812" cy="51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Tahap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persiapan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pembuatan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Beberapa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tahapan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diberikan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adalah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bersifat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optional. Mentor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menyesuaikan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dengan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pendekatannya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sendiri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mempersiapkan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pembuatan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57CE8-BC29-4642-8FC8-F5C4D3D192D3}"/>
              </a:ext>
            </a:extLst>
          </p:cNvPr>
          <p:cNvSpPr txBox="1"/>
          <p:nvPr/>
        </p:nvSpPr>
        <p:spPr>
          <a:xfrm>
            <a:off x="918594" y="6090475"/>
            <a:ext cx="32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*Optional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9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FD8C7-D538-4DD2-9D1D-45493E4DBA83}"/>
              </a:ext>
            </a:extLst>
          </p:cNvPr>
          <p:cNvSpPr txBox="1">
            <a:spLocks/>
          </p:cNvSpPr>
          <p:nvPr/>
        </p:nvSpPr>
        <p:spPr>
          <a:xfrm>
            <a:off x="918594" y="914399"/>
            <a:ext cx="10354812" cy="8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Recording Stage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F5D924-3162-4563-9550-E92818864915}"/>
              </a:ext>
            </a:extLst>
          </p:cNvPr>
          <p:cNvSpPr txBox="1">
            <a:spLocks/>
          </p:cNvSpPr>
          <p:nvPr/>
        </p:nvSpPr>
        <p:spPr>
          <a:xfrm>
            <a:off x="918594" y="1575468"/>
            <a:ext cx="10354812" cy="51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Setelah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seluruh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persiapan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telah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dipersipakan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maka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dilanjutkan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menuju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tahap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pembuatan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Berikut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beberapa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hal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perlu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diperhatikan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proses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ini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03E599-8E38-4246-985B-6DDDFFE8B9EB}"/>
              </a:ext>
            </a:extLst>
          </p:cNvPr>
          <p:cNvSpPr txBox="1">
            <a:spLocks/>
          </p:cNvSpPr>
          <p:nvPr/>
        </p:nvSpPr>
        <p:spPr>
          <a:xfrm>
            <a:off x="1524000" y="2474753"/>
            <a:ext cx="9144000" cy="251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Record and Check Multiple Times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Rekam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dan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periksa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hasilnya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beberapa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kali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memastikan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hasil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didapatkan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telah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berkualitas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baik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Hal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ini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mempermudah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dan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meminimalisir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kesalahan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mungkin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terjadi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pada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saat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proses editing.</a:t>
            </a:r>
          </a:p>
          <a:p>
            <a:pPr marL="3600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Duration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Durasi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direkomendasikan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pada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sebuah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adalah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berkisar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15-30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menit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Apabila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suatu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topik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melebihi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jangka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waktu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tersebut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video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dipecah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menjadi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beberapa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bagian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</a:p>
          <a:p>
            <a:pPr marL="3600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Resolution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Resolusi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minimal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direkomendasikan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adalah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720p HD – 1280x720 (25-30 fps)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C2EE476-CCBB-410A-9675-5C63AD9B8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FD8C7-D538-4DD2-9D1D-45493E4DBA83}"/>
              </a:ext>
            </a:extLst>
          </p:cNvPr>
          <p:cNvSpPr txBox="1">
            <a:spLocks/>
          </p:cNvSpPr>
          <p:nvPr/>
        </p:nvSpPr>
        <p:spPr>
          <a:xfrm>
            <a:off x="918594" y="914399"/>
            <a:ext cx="10354812" cy="8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E-Learning Video Flow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F5D924-3162-4563-9550-E92818864915}"/>
              </a:ext>
            </a:extLst>
          </p:cNvPr>
          <p:cNvSpPr txBox="1">
            <a:spLocks/>
          </p:cNvSpPr>
          <p:nvPr/>
        </p:nvSpPr>
        <p:spPr>
          <a:xfrm>
            <a:off x="918594" y="1575468"/>
            <a:ext cx="10354812" cy="51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Alur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berikut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bersifat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garis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besar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(general).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Tiap-tiap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menyesuaikan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alurnya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tersendiri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berdasarkan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kelas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dan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topik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dibahas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C2EE476-CCBB-410A-9675-5C63AD9B8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1E0AF-E355-4F53-9617-4FD184A43538}"/>
              </a:ext>
            </a:extLst>
          </p:cNvPr>
          <p:cNvSpPr/>
          <p:nvPr/>
        </p:nvSpPr>
        <p:spPr>
          <a:xfrm>
            <a:off x="1023457" y="2572928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B8743-B47B-496B-8222-6A10C58F98DD}"/>
              </a:ext>
            </a:extLst>
          </p:cNvPr>
          <p:cNvSpPr txBox="1"/>
          <p:nvPr/>
        </p:nvSpPr>
        <p:spPr>
          <a:xfrm>
            <a:off x="1409350" y="259940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Bumper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A099C-DEA4-4DB6-B736-0A720240631B}"/>
              </a:ext>
            </a:extLst>
          </p:cNvPr>
          <p:cNvSpPr/>
          <p:nvPr/>
        </p:nvSpPr>
        <p:spPr>
          <a:xfrm>
            <a:off x="3464653" y="2572928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A57B0-EDF4-4FC2-89EA-29863F88C03F}"/>
              </a:ext>
            </a:extLst>
          </p:cNvPr>
          <p:cNvSpPr txBox="1"/>
          <p:nvPr/>
        </p:nvSpPr>
        <p:spPr>
          <a:xfrm>
            <a:off x="3850546" y="2599402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Penjelasan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Tujuan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9E7E9-6843-4A9A-AD60-851D1739C73B}"/>
              </a:ext>
            </a:extLst>
          </p:cNvPr>
          <p:cNvSpPr txBox="1"/>
          <p:nvPr/>
        </p:nvSpPr>
        <p:spPr>
          <a:xfrm>
            <a:off x="3850546" y="2932641"/>
            <a:ext cx="330526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Tujuan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meliputi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topik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ID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pre-requisite learning materials, equipment yang  </a:t>
            </a:r>
            <a:r>
              <a:rPr lang="en-ID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dibutuhkan</a:t>
            </a:r>
            <a:r>
              <a:rPr lang="en-ID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</a:t>
            </a:r>
            <a:r>
              <a:rPr lang="en-ID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dll</a:t>
            </a:r>
            <a:r>
              <a:rPr lang="en-ID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endParaRPr lang="en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C35BF8-1472-447F-A1CF-429F92EBBDED}"/>
              </a:ext>
            </a:extLst>
          </p:cNvPr>
          <p:cNvSpPr/>
          <p:nvPr/>
        </p:nvSpPr>
        <p:spPr>
          <a:xfrm>
            <a:off x="7541702" y="2572928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D8584-F2F3-414C-BCEF-1CBD63C78141}"/>
              </a:ext>
            </a:extLst>
          </p:cNvPr>
          <p:cNvSpPr txBox="1"/>
          <p:nvPr/>
        </p:nvSpPr>
        <p:spPr>
          <a:xfrm>
            <a:off x="7927595" y="259940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Pemberian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Materi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26296-5F5D-4B5D-BEB0-DF13182A15FA}"/>
              </a:ext>
            </a:extLst>
          </p:cNvPr>
          <p:cNvSpPr txBox="1"/>
          <p:nvPr/>
        </p:nvSpPr>
        <p:spPr>
          <a:xfrm>
            <a:off x="7927595" y="2907179"/>
            <a:ext cx="3345808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Materi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dapat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diberikan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menggunakan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bahan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ajar yang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telah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dipersiapkan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sebelumnya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menggunakan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Power Point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maupun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media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pengajaran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lainnya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3E2F19-A6D0-4A15-8FFB-5B6E494C99B5}"/>
              </a:ext>
            </a:extLst>
          </p:cNvPr>
          <p:cNvCxnSpPr/>
          <p:nvPr/>
        </p:nvCxnSpPr>
        <p:spPr>
          <a:xfrm>
            <a:off x="2835479" y="2751589"/>
            <a:ext cx="48656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9FB664-B25F-4224-979F-5609D65F1E3D}"/>
              </a:ext>
            </a:extLst>
          </p:cNvPr>
          <p:cNvCxnSpPr/>
          <p:nvPr/>
        </p:nvCxnSpPr>
        <p:spPr>
          <a:xfrm>
            <a:off x="6828639" y="2751589"/>
            <a:ext cx="48656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45C07-6FCD-48B1-97F8-09736324A727}"/>
              </a:ext>
            </a:extLst>
          </p:cNvPr>
          <p:cNvSpPr/>
          <p:nvPr/>
        </p:nvSpPr>
        <p:spPr>
          <a:xfrm>
            <a:off x="7541702" y="4209617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2ACAB-7803-442B-A605-D29CAC12FA15}"/>
              </a:ext>
            </a:extLst>
          </p:cNvPr>
          <p:cNvSpPr txBox="1"/>
          <p:nvPr/>
        </p:nvSpPr>
        <p:spPr>
          <a:xfrm>
            <a:off x="7927595" y="4236091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Demo Hasil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*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3CFB45-578D-4250-A69D-3BF9F413DF75}"/>
              </a:ext>
            </a:extLst>
          </p:cNvPr>
          <p:cNvSpPr txBox="1"/>
          <p:nvPr/>
        </p:nvSpPr>
        <p:spPr>
          <a:xfrm>
            <a:off x="7927595" y="4543868"/>
            <a:ext cx="330526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Apabila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diperlukan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alangkah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lebih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baik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bila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materi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disampaikan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disertai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dengan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demonstrasi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Demonstrasi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akan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mendukung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pemahaman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serta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memori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siswa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6B75C6-79BD-4C0D-A9A1-6C6FDDC835BA}"/>
              </a:ext>
            </a:extLst>
          </p:cNvPr>
          <p:cNvCxnSpPr>
            <a:cxnSpLocks/>
          </p:cNvCxnSpPr>
          <p:nvPr/>
        </p:nvCxnSpPr>
        <p:spPr>
          <a:xfrm>
            <a:off x="9503667" y="3671305"/>
            <a:ext cx="0" cy="37121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9DF72-D793-4405-9572-051988C99B41}"/>
              </a:ext>
            </a:extLst>
          </p:cNvPr>
          <p:cNvSpPr/>
          <p:nvPr/>
        </p:nvSpPr>
        <p:spPr>
          <a:xfrm>
            <a:off x="3464653" y="4209617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8A2A8-7428-4B73-8872-A38D46996592}"/>
              </a:ext>
            </a:extLst>
          </p:cNvPr>
          <p:cNvSpPr txBox="1"/>
          <p:nvPr/>
        </p:nvSpPr>
        <p:spPr>
          <a:xfrm>
            <a:off x="3850546" y="4236091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Penyimpulan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Hasil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310989-11A9-41B9-9FBB-64D14B075E0C}"/>
              </a:ext>
            </a:extLst>
          </p:cNvPr>
          <p:cNvCxnSpPr>
            <a:cxnSpLocks/>
          </p:cNvCxnSpPr>
          <p:nvPr/>
        </p:nvCxnSpPr>
        <p:spPr>
          <a:xfrm flipH="1">
            <a:off x="6828639" y="4420998"/>
            <a:ext cx="49495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91BAC0-EAC5-45B1-9CB4-1A8EEAC91F52}"/>
              </a:ext>
            </a:extLst>
          </p:cNvPr>
          <p:cNvSpPr/>
          <p:nvPr/>
        </p:nvSpPr>
        <p:spPr>
          <a:xfrm>
            <a:off x="1023457" y="4209617"/>
            <a:ext cx="385893" cy="360726"/>
          </a:xfrm>
          <a:prstGeom prst="rect">
            <a:avLst/>
          </a:prstGeom>
          <a:gradFill flip="none" rotWithShape="1">
            <a:gsLst>
              <a:gs pos="0">
                <a:srgbClr val="0661AA"/>
              </a:gs>
              <a:gs pos="50000">
                <a:srgbClr val="0661AA"/>
              </a:gs>
              <a:gs pos="100000">
                <a:srgbClr val="34D0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DC312-F20E-4537-8C9F-FB33EF07108D}"/>
              </a:ext>
            </a:extLst>
          </p:cNvPr>
          <p:cNvSpPr txBox="1"/>
          <p:nvPr/>
        </p:nvSpPr>
        <p:spPr>
          <a:xfrm>
            <a:off x="1409350" y="4236091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Pemberian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Tugas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*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164C96-5059-4313-A425-33D728701F5A}"/>
              </a:ext>
            </a:extLst>
          </p:cNvPr>
          <p:cNvCxnSpPr>
            <a:cxnSpLocks/>
          </p:cNvCxnSpPr>
          <p:nvPr/>
        </p:nvCxnSpPr>
        <p:spPr>
          <a:xfrm flipH="1">
            <a:off x="2827089" y="4420998"/>
            <a:ext cx="49495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694A60-FB70-4EFB-849D-85841B3F2123}"/>
              </a:ext>
            </a:extLst>
          </p:cNvPr>
          <p:cNvSpPr txBox="1"/>
          <p:nvPr/>
        </p:nvSpPr>
        <p:spPr>
          <a:xfrm>
            <a:off x="918594" y="6090475"/>
            <a:ext cx="32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*Optional Flow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FD8C7-D538-4DD2-9D1D-45493E4DBA83}"/>
              </a:ext>
            </a:extLst>
          </p:cNvPr>
          <p:cNvSpPr txBox="1">
            <a:spLocks/>
          </p:cNvSpPr>
          <p:nvPr/>
        </p:nvSpPr>
        <p:spPr>
          <a:xfrm>
            <a:off x="918594" y="914399"/>
            <a:ext cx="10354812" cy="8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Types of E-Learning Video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F5D924-3162-4563-9550-E92818864915}"/>
              </a:ext>
            </a:extLst>
          </p:cNvPr>
          <p:cNvSpPr txBox="1">
            <a:spLocks/>
          </p:cNvSpPr>
          <p:nvPr/>
        </p:nvSpPr>
        <p:spPr>
          <a:xfrm>
            <a:off x="918594" y="1575468"/>
            <a:ext cx="10354812" cy="51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Berikut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tipe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membangun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menarik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03E599-8E38-4246-985B-6DDDFFE8B9EB}"/>
              </a:ext>
            </a:extLst>
          </p:cNvPr>
          <p:cNvSpPr txBox="1">
            <a:spLocks/>
          </p:cNvSpPr>
          <p:nvPr/>
        </p:nvSpPr>
        <p:spPr>
          <a:xfrm>
            <a:off x="7348756" y="3479769"/>
            <a:ext cx="3242324" cy="265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Instructor-Led Lectures</a:t>
            </a:r>
            <a:b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Tipe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ini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memperlihatkan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mempresentasikan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materi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disertai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dengan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materi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diberikan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dalam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3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bentuk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slide/share screen.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b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</a:b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Examples :</a:t>
            </a:r>
          </a:p>
          <a:p>
            <a:pPr marL="302850" indent="-285750">
              <a:spcBef>
                <a:spcPts val="0"/>
              </a:spcBef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2"/>
              </a:rPr>
              <a:t>https://www.youtube.com/watch?v=bAB_nNf8-a0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</a:p>
          <a:p>
            <a:pPr marL="302850" indent="-285750">
              <a:spcBef>
                <a:spcPts val="0"/>
              </a:spcBef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/>
              </a:rPr>
              <a:t>https://www.youtube.com/watch?v=8_AWtI_SOU8&amp;t=1754s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</a:p>
          <a:p>
            <a:pPr marL="302850" indent="-285750">
              <a:spcAft>
                <a:spcPts val="600"/>
              </a:spcAft>
            </a:pPr>
            <a:endParaRPr lang="en-US" sz="13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C2EE476-CCBB-410A-9675-5C63AD9B82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E528B49-DA4E-4DBB-9A14-6391F583E19C}"/>
              </a:ext>
            </a:extLst>
          </p:cNvPr>
          <p:cNvSpPr txBox="1">
            <a:spLocks/>
          </p:cNvSpPr>
          <p:nvPr/>
        </p:nvSpPr>
        <p:spPr>
          <a:xfrm>
            <a:off x="918594" y="2230641"/>
            <a:ext cx="9144000" cy="127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indent="0">
              <a:spcAft>
                <a:spcPts val="60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1.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F7C62C-1D91-4ECF-B872-AC1CF7818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126" y="2312730"/>
            <a:ext cx="4948342" cy="278344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DDC464-1DF3-4EDB-93E6-FE9A7037D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81701">
            <a:off x="6861472" y="2614105"/>
            <a:ext cx="862337" cy="862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5D1BA-CB4B-41D3-9C39-9879A64C6645}"/>
              </a:ext>
            </a:extLst>
          </p:cNvPr>
          <p:cNvSpPr txBox="1"/>
          <p:nvPr/>
        </p:nvSpPr>
        <p:spPr>
          <a:xfrm>
            <a:off x="1783126" y="5096172"/>
            <a:ext cx="32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[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Youtube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: Edo Novanto]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FD8C7-D538-4DD2-9D1D-45493E4DBA83}"/>
              </a:ext>
            </a:extLst>
          </p:cNvPr>
          <p:cNvSpPr txBox="1">
            <a:spLocks/>
          </p:cNvSpPr>
          <p:nvPr/>
        </p:nvSpPr>
        <p:spPr>
          <a:xfrm>
            <a:off x="918594" y="914399"/>
            <a:ext cx="10354812" cy="8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Types of E-Learning Video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F5D924-3162-4563-9550-E92818864915}"/>
              </a:ext>
            </a:extLst>
          </p:cNvPr>
          <p:cNvSpPr txBox="1">
            <a:spLocks/>
          </p:cNvSpPr>
          <p:nvPr/>
        </p:nvSpPr>
        <p:spPr>
          <a:xfrm>
            <a:off x="918594" y="1575468"/>
            <a:ext cx="10354812" cy="51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Berikut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tipe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video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membangun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pembelajaran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menarik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03E599-8E38-4246-985B-6DDDFFE8B9EB}"/>
              </a:ext>
            </a:extLst>
          </p:cNvPr>
          <p:cNvSpPr txBox="1">
            <a:spLocks/>
          </p:cNvSpPr>
          <p:nvPr/>
        </p:nvSpPr>
        <p:spPr>
          <a:xfrm>
            <a:off x="6962861" y="2371453"/>
            <a:ext cx="3728887" cy="211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indent="0">
              <a:spcAft>
                <a:spcPts val="600"/>
              </a:spcAft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C2EE476-CCBB-410A-9675-5C63AD9B8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E528B49-DA4E-4DBB-9A14-6391F583E19C}"/>
              </a:ext>
            </a:extLst>
          </p:cNvPr>
          <p:cNvSpPr txBox="1">
            <a:spLocks/>
          </p:cNvSpPr>
          <p:nvPr/>
        </p:nvSpPr>
        <p:spPr>
          <a:xfrm>
            <a:off x="918594" y="2230641"/>
            <a:ext cx="9144000" cy="127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indent="0">
              <a:spcAft>
                <a:spcPts val="60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2.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77B19-DC26-4760-8C3F-D1268505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52" y="2392565"/>
            <a:ext cx="4948341" cy="2783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F2DEEB-5BAE-41A9-99BB-C7D8E3DE9929}"/>
              </a:ext>
            </a:extLst>
          </p:cNvPr>
          <p:cNvSpPr txBox="1"/>
          <p:nvPr/>
        </p:nvSpPr>
        <p:spPr>
          <a:xfrm>
            <a:off x="7290011" y="3429000"/>
            <a:ext cx="330106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Demonstrations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</a:b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Tipe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video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pembelajaran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menggunakan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demonstrasi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memiliki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kelebihan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untuk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memperlihatkan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kepada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siswa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bagaimana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cara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melakukan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sesuatu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dibandingkan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hanya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menggunakan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tulisan/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gambar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statis.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</a:b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</a:b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Examples : </a:t>
            </a:r>
          </a:p>
          <a:p>
            <a:pPr marL="3028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  <a:hlinkClick r:id="rId4"/>
              </a:rPr>
              <a:t>https://demo.hosted.panopto.com/Panopto/Pages/Viewer.aspx?id=f9c7625e-1e4f-4481-9b3c-dfbfbb2d338c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</a:rPr>
              <a:t> </a:t>
            </a:r>
          </a:p>
          <a:p>
            <a:pPr marL="3028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Product Sans" panose="020B0403030502040203" pitchFamily="34" charset="0"/>
                <a:ea typeface="+mn-ea"/>
                <a:cs typeface="Poppins" panose="00000500000000000000" pitchFamily="50" charset="0"/>
                <a:hlinkClick r:id="rId5"/>
              </a:rPr>
              <a:t>https://www.youtube.com/watch?v=_UOdI0iuuB8&amp;t=333s</a:t>
            </a:r>
            <a:r>
              <a:rPr lang="en-US" sz="1300" dirty="0">
                <a:solidFill>
                  <a:prstClr val="white">
                    <a:lumMod val="95000"/>
                  </a:prst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Product Sans" panose="020B0403030502040203" pitchFamily="34" charset="0"/>
              <a:ea typeface="+mn-ea"/>
              <a:cs typeface="Poppins" panose="00000500000000000000" pitchFamily="50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59A73B8-6EDB-4902-A1C8-0456E65D0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81701">
            <a:off x="6992198" y="2614105"/>
            <a:ext cx="862337" cy="862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F645E4-8735-4CAA-919E-361241B45F31}"/>
              </a:ext>
            </a:extLst>
          </p:cNvPr>
          <p:cNvSpPr txBox="1"/>
          <p:nvPr/>
        </p:nvSpPr>
        <p:spPr>
          <a:xfrm>
            <a:off x="1913852" y="5207126"/>
            <a:ext cx="321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[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Youtube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: JE TECH]</a:t>
            </a:r>
            <a:endParaRPr lang="en-ID" sz="1050" i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FD8C7-D538-4DD2-9D1D-45493E4DBA83}"/>
              </a:ext>
            </a:extLst>
          </p:cNvPr>
          <p:cNvSpPr txBox="1">
            <a:spLocks/>
          </p:cNvSpPr>
          <p:nvPr/>
        </p:nvSpPr>
        <p:spPr>
          <a:xfrm>
            <a:off x="918594" y="2130803"/>
            <a:ext cx="10354812" cy="8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References</a:t>
            </a:r>
            <a:endParaRPr lang="en-ID" sz="36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F5D924-3162-4563-9550-E92818864915}"/>
              </a:ext>
            </a:extLst>
          </p:cNvPr>
          <p:cNvSpPr txBox="1">
            <a:spLocks/>
          </p:cNvSpPr>
          <p:nvPr/>
        </p:nvSpPr>
        <p:spPr>
          <a:xfrm>
            <a:off x="1420536" y="3166013"/>
            <a:ext cx="9350928" cy="1137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https://elearningindustry.com/subjects/elearning-articles/elearning-design-development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https://www.panopto.com/blog/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https://myelearningworld.com/id-tips-and-tricks/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https://hometheaterreview.com/720p-video/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C2EE476-CCBB-410A-9675-5C63AD9B82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591080" y="293019"/>
            <a:ext cx="1245785" cy="2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6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Creating Legacy by Technology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158697" y="5998128"/>
            <a:ext cx="2529860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Research and Development Team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683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Poppins</vt:lpstr>
      <vt:lpstr>Product Sans</vt:lpstr>
      <vt:lpstr>Office Theme</vt:lpstr>
      <vt:lpstr>E-Learning Video Guide</vt:lpstr>
      <vt:lpstr>Contents</vt:lpstr>
      <vt:lpstr>Preparation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edonovanto</dc:creator>
  <cp:lastModifiedBy>edonovanto</cp:lastModifiedBy>
  <cp:revision>26</cp:revision>
  <dcterms:created xsi:type="dcterms:W3CDTF">2021-06-23T03:16:43Z</dcterms:created>
  <dcterms:modified xsi:type="dcterms:W3CDTF">2021-06-23T12:43:33Z</dcterms:modified>
</cp:coreProperties>
</file>