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7FC8"/>
    <a:srgbClr val="E44D26"/>
    <a:srgbClr val="0661AA"/>
    <a:srgbClr val="0B0B0C"/>
    <a:srgbClr val="CF7500"/>
    <a:srgbClr val="161616"/>
    <a:srgbClr val="F1B631"/>
    <a:srgbClr val="1B1D2A"/>
    <a:srgbClr val="222831"/>
    <a:srgbClr val="7D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912-0930-4DE5-AEA9-F165BE18D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BC7F9-18A5-4F22-8CBA-4F5B3096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DE09-62A2-42DC-929C-3FB2A6D4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6EFC-2857-4161-BADF-F8B169C9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1CA2-1B07-4E34-A861-11D2F5EA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331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F911-5571-4DD5-9A8D-90A2B61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CEA33-03BA-4635-98D2-26E9318E6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8E5B-EF96-4066-8F20-440E4128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55EE-2AB0-452F-A692-7807F26D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76A4C-4EDE-4EF1-9E42-A2B3EDE7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0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B8A84-1410-41E6-BE6D-C8C018821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F5DA6-C1AE-4550-BDD6-457FFD328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56E4-EA57-46A3-A44B-61B8B995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585F-CEDE-4CAD-A8E0-4384361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78D6-770C-4888-A64D-2665EAA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24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EB73-B5B6-44F2-B7F8-530C3A72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01A3-6F43-431D-A727-824C5220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6E23-65DE-4945-ABA9-316F1C6F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2307-F022-4DC8-A514-A1AAE1CA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26DD-A9AA-48D3-8F81-29A81AB7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9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93F4-DD09-4C2D-AC45-A33245AF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2553-EE38-4FEC-9D3A-58E15F4B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605E-F8C9-4E25-A939-EAFFBE9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2121-DBF7-490E-B3C0-056BCD5E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A9D8-CF21-4373-8C80-16EA930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1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BA8F-153B-49D3-9E04-6802D60D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48D6-B1AC-4430-9391-9095F7CCC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C985-AD0C-4F50-B803-E8FF17B8E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6011-A47B-4287-8932-BD6A42BC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B0334-C508-463B-BA46-DD508A9A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3AD3-B85E-423F-B9C4-1E045FF2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7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5BF8-A033-4E71-8E4C-BA6AD3B2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E3CA-DBCD-4652-AB69-9218DB37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ED4CE-7118-4269-AA5A-56433FC2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CCC1A-43A8-4249-9D1F-1A79368A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C1F3D-42AA-47CC-89D8-66E75C44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5403-C113-4414-81B1-38231381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FDCEF-4A23-48CD-B2FB-E98F78F3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24948-7312-4092-9B50-DE8F5687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0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70E5-99F6-45FD-9DD5-DD2955B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C136B-88AC-43D8-A39D-149C2059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8BCA-E061-4D64-AADD-ABEDAF2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B4166-033B-4231-ADBB-C84FDC1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BAAD0-79BE-4502-860F-76F6B9AA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E0476-9FAC-42B8-B46C-E2910BB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7631-0B61-4067-BDB5-8C89F0D5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4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2D4-3CCA-44CB-B702-9E95D2A6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53BF-8661-406E-9527-5E9277D6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0E9DF-F91E-4778-A394-690181C92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9FA6-1B53-4653-847E-03A23434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67B27-5AF4-4D35-B48E-79D92E6E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3E31-7C2B-4691-AEE0-0A5F570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3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A0E0-75B5-47DE-A69D-B92E088B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7E5C0-B6DE-4A49-B26A-C69F987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C03E6-0F0A-4844-B1C0-A22BABF17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180EC-51BE-4EA4-84D0-D9D54665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EE43-188B-41B8-BB73-301CAC85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51429-F9BE-4D21-80D5-FADA4E46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92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0B3A1-B26A-4FDD-BCAD-04967D40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5D8AB-6418-4BB2-B0B4-49C2E93E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4A8F-AE75-4BD9-A2B6-EB8B81611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0F45-E173-43D1-86F4-4D643A200202}" type="datetimeFigureOut">
              <a:rPr lang="en-ID" smtClean="0"/>
              <a:t>24/07/2021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F4AA-0CF5-435E-98B9-89E13BF2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FBBD-5F57-4024-8277-8B5432C8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A88E-17EC-4F82-B8A4-859808B8F1E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6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SVXpNhPu1WTyeNGT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B4DA-8129-4F11-8222-4690A78AF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0678"/>
            <a:ext cx="9144000" cy="412822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Week I : Web &amp; CSS Introduction</a:t>
            </a:r>
            <a:endParaRPr lang="en-ID" sz="18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C5C7E-84B5-49B1-B571-8DA414D0E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0979"/>
            <a:ext cx="9144000" cy="969962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 err="1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Pengenalan</a:t>
            </a:r>
            <a:r>
              <a:rPr lang="en-US" sz="54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 HTML </a:t>
            </a:r>
            <a:endParaRPr lang="en-ID" sz="54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148B1B22-6641-4C36-A01C-D685B65B6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0" b="33863"/>
          <a:stretch/>
        </p:blipFill>
        <p:spPr>
          <a:xfrm>
            <a:off x="9173767" y="1177475"/>
            <a:ext cx="3019234" cy="4503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682D96-8543-4416-A655-B916A55B56B4}"/>
              </a:ext>
            </a:extLst>
          </p:cNvPr>
          <p:cNvSpPr txBox="1"/>
          <p:nvPr/>
        </p:nvSpPr>
        <p:spPr>
          <a:xfrm>
            <a:off x="1524000" y="54689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0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6F164D-6C76-41ED-81F6-FD500DA7D8AE}"/>
              </a:ext>
            </a:extLst>
          </p:cNvPr>
          <p:cNvSpPr txBox="1"/>
          <p:nvPr/>
        </p:nvSpPr>
        <p:spPr>
          <a:xfrm>
            <a:off x="2248861" y="560379"/>
            <a:ext cx="7685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Apa</a:t>
            </a:r>
            <a:r>
              <a:rPr lang="en-US" sz="36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i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saja</a:t>
            </a:r>
            <a:r>
              <a:rPr lang="en-US" sz="36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i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struktur</a:t>
            </a:r>
            <a:r>
              <a:rPr lang="en-US" sz="36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i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dalam</a:t>
            </a:r>
            <a:r>
              <a:rPr lang="en-US" sz="36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i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bacaan</a:t>
            </a:r>
            <a:r>
              <a:rPr lang="en-US" sz="36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i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ini</a:t>
            </a:r>
            <a:r>
              <a:rPr lang="en-US" sz="36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?</a:t>
            </a:r>
            <a:endParaRPr lang="en-ID" sz="3600" b="1" i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1026" name="Picture 2" descr="Artikel Berita Program Akupuntur Kota / Kampung Kreatif BCCF di Koran  Pikiran Rakyat – Senin 25 Juni 2012 | bandungcreativecityforum">
            <a:extLst>
              <a:ext uri="{FF2B5EF4-FFF2-40B4-BE49-F238E27FC236}">
                <a16:creationId xmlns:a16="http://schemas.microsoft.com/office/drawing/2014/main" id="{E09726B3-31A7-474A-8711-DAE40A3FD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23" y="1611055"/>
            <a:ext cx="6773007" cy="458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9EDC250-625C-464B-8795-93657E0C743B}"/>
              </a:ext>
            </a:extLst>
          </p:cNvPr>
          <p:cNvSpPr/>
          <p:nvPr/>
        </p:nvSpPr>
        <p:spPr>
          <a:xfrm>
            <a:off x="9517197" y="1795245"/>
            <a:ext cx="503432" cy="201336"/>
          </a:xfrm>
          <a:prstGeom prst="rightArrow">
            <a:avLst/>
          </a:prstGeom>
          <a:solidFill>
            <a:srgbClr val="0D7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98600-4BF3-474F-A6AD-D336D854BB72}"/>
              </a:ext>
            </a:extLst>
          </p:cNvPr>
          <p:cNvSpPr txBox="1"/>
          <p:nvPr/>
        </p:nvSpPr>
        <p:spPr>
          <a:xfrm>
            <a:off x="10020629" y="171124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Judul</a:t>
            </a:r>
            <a:endParaRPr lang="en-ID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776F4-3952-4E08-8583-C3F22C94715C}"/>
              </a:ext>
            </a:extLst>
          </p:cNvPr>
          <p:cNvSpPr txBox="1"/>
          <p:nvPr/>
        </p:nvSpPr>
        <p:spPr>
          <a:xfrm>
            <a:off x="1159940" y="403764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Paragraf</a:t>
            </a:r>
            <a:endParaRPr lang="en-ID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029ACA4-4053-4D3A-927C-E9A1CC09E2A5}"/>
              </a:ext>
            </a:extLst>
          </p:cNvPr>
          <p:cNvSpPr/>
          <p:nvPr/>
        </p:nvSpPr>
        <p:spPr>
          <a:xfrm>
            <a:off x="2461944" y="2248250"/>
            <a:ext cx="80912" cy="394813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774CE06-7106-441F-AAFF-7D2E3B04653E}"/>
              </a:ext>
            </a:extLst>
          </p:cNvPr>
          <p:cNvSpPr/>
          <p:nvPr/>
        </p:nvSpPr>
        <p:spPr>
          <a:xfrm flipH="1">
            <a:off x="9517197" y="3903718"/>
            <a:ext cx="251716" cy="189450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CD2CA-EEE4-423E-8286-3F6FD2CF9A92}"/>
              </a:ext>
            </a:extLst>
          </p:cNvPr>
          <p:cNvSpPr txBox="1"/>
          <p:nvPr/>
        </p:nvSpPr>
        <p:spPr>
          <a:xfrm>
            <a:off x="9980231" y="466630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Gambar</a:t>
            </a:r>
            <a:endParaRPr lang="en-ID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F4A5D6D-D2AB-4AEC-860C-8CAE18E5F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7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03879-9FC7-4FC9-BE65-52C37BD23E76}"/>
              </a:ext>
            </a:extLst>
          </p:cNvPr>
          <p:cNvSpPr txBox="1"/>
          <p:nvPr/>
        </p:nvSpPr>
        <p:spPr>
          <a:xfrm>
            <a:off x="4375622" y="1164386"/>
            <a:ext cx="331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Struktur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HTML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image5.png" descr="Text&#10;&#10;Description automatically generated">
            <a:extLst>
              <a:ext uri="{FF2B5EF4-FFF2-40B4-BE49-F238E27FC236}">
                <a16:creationId xmlns:a16="http://schemas.microsoft.com/office/drawing/2014/main" id="{076A32ED-3595-4393-BD7B-11F7B8CEBCE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52673" y="2554695"/>
            <a:ext cx="3464671" cy="2651980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BB219-5F63-4C4B-B3ED-62FAEB63E2B3}"/>
              </a:ext>
            </a:extLst>
          </p:cNvPr>
          <p:cNvSpPr txBox="1"/>
          <p:nvPr/>
        </p:nvSpPr>
        <p:spPr>
          <a:xfrm>
            <a:off x="6031685" y="3280520"/>
            <a:ext cx="4739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Struktur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dasar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HTML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dibentuk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dari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beberapa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elemen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Setiap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Elemen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memiliki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2 tag,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yakni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tag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pembuka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&lt;&gt; dan tag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penutup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&lt;/&gt;</a:t>
            </a:r>
            <a:endParaRPr lang="en-ID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77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03879-9FC7-4FC9-BE65-52C37BD23E76}"/>
              </a:ext>
            </a:extLst>
          </p:cNvPr>
          <p:cNvSpPr txBox="1"/>
          <p:nvPr/>
        </p:nvSpPr>
        <p:spPr>
          <a:xfrm>
            <a:off x="3608779" y="1164386"/>
            <a:ext cx="497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Struktur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36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Elemen</a:t>
            </a:r>
            <a:r>
              <a:rPr lang="en-US" sz="3600" b="1" dirty="0">
                <a:solidFill>
                  <a:srgbClr val="0D7FC8"/>
                </a:solidFill>
                <a:latin typeface="Product Sans" panose="020B0403030502040203" pitchFamily="34" charset="0"/>
              </a:rPr>
              <a:t> HTML</a:t>
            </a:r>
            <a:endParaRPr lang="en-ID" sz="36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image8.jpg" descr="HTML Basics: Trivia Exam Quiz! - ProProfs Quiz">
            <a:extLst>
              <a:ext uri="{FF2B5EF4-FFF2-40B4-BE49-F238E27FC236}">
                <a16:creationId xmlns:a16="http://schemas.microsoft.com/office/drawing/2014/main" id="{9B9D2037-9628-4849-ADEB-1C56ACA1C4C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42292" y="2557878"/>
            <a:ext cx="5707415" cy="280689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8648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03879-9FC7-4FC9-BE65-52C37BD23E76}"/>
              </a:ext>
            </a:extLst>
          </p:cNvPr>
          <p:cNvSpPr txBox="1"/>
          <p:nvPr/>
        </p:nvSpPr>
        <p:spPr>
          <a:xfrm>
            <a:off x="6037277" y="2999555"/>
            <a:ext cx="430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Ada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berapa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jumlah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Elemen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dan Tag pada </a:t>
            </a: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kode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disamping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?</a:t>
            </a:r>
            <a:endParaRPr lang="en-ID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image5.png" descr="Text&#10;&#10;Description automatically generated">
            <a:extLst>
              <a:ext uri="{FF2B5EF4-FFF2-40B4-BE49-F238E27FC236}">
                <a16:creationId xmlns:a16="http://schemas.microsoft.com/office/drawing/2014/main" id="{076A32ED-3595-4393-BD7B-11F7B8CEBCE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17113" y="1938524"/>
            <a:ext cx="3894454" cy="2980951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BA913-396B-4110-BA0A-B1F841867E53}"/>
              </a:ext>
            </a:extLst>
          </p:cNvPr>
          <p:cNvSpPr txBox="1"/>
          <p:nvPr/>
        </p:nvSpPr>
        <p:spPr>
          <a:xfrm>
            <a:off x="6037277" y="2615465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COBA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TEBAK</a:t>
            </a:r>
            <a:endParaRPr lang="en-ID" sz="20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7E4B7-8D66-471B-AFB9-981E2DF7832A}"/>
              </a:ext>
            </a:extLst>
          </p:cNvPr>
          <p:cNvSpPr txBox="1"/>
          <p:nvPr/>
        </p:nvSpPr>
        <p:spPr>
          <a:xfrm>
            <a:off x="6037277" y="402997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Product Sans" panose="020B0403030502040203" pitchFamily="34" charset="0"/>
              </a:rPr>
              <a:t>Answer : 6 </a:t>
            </a:r>
            <a:r>
              <a:rPr lang="en-US" dirty="0" err="1">
                <a:solidFill>
                  <a:srgbClr val="FFC000"/>
                </a:solidFill>
                <a:latin typeface="Product Sans" panose="020B0403030502040203" pitchFamily="34" charset="0"/>
              </a:rPr>
              <a:t>Elemen</a:t>
            </a:r>
            <a:r>
              <a:rPr lang="en-US" dirty="0">
                <a:solidFill>
                  <a:srgbClr val="FFC000"/>
                </a:solidFill>
                <a:latin typeface="Product Sans" panose="020B0403030502040203" pitchFamily="34" charset="0"/>
              </a:rPr>
              <a:t> dan 12 Tag</a:t>
            </a:r>
            <a:endParaRPr lang="en-ID" dirty="0">
              <a:solidFill>
                <a:srgbClr val="FFC000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5.png" descr="Text&#10;&#10;Description automatically generated">
            <a:extLst>
              <a:ext uri="{FF2B5EF4-FFF2-40B4-BE49-F238E27FC236}">
                <a16:creationId xmlns:a16="http://schemas.microsoft.com/office/drawing/2014/main" id="{076A32ED-3595-4393-BD7B-11F7B8CEBCE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57013" y="2470708"/>
            <a:ext cx="3310302" cy="2533821"/>
          </a:xfrm>
          <a:prstGeom prst="rect">
            <a:avLst/>
          </a:prstGeom>
          <a:ln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F86CFB-0489-48F3-91B8-7244BF85993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367315" y="2290981"/>
            <a:ext cx="1068751" cy="144663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602259-0C97-4476-A55A-5D4D28BF68C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67315" y="3737619"/>
            <a:ext cx="1135863" cy="101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F256AA-1E0B-47D5-A143-DAF8643E61A5}"/>
              </a:ext>
            </a:extLst>
          </p:cNvPr>
          <p:cNvSpPr txBox="1"/>
          <p:nvPr/>
        </p:nvSpPr>
        <p:spPr>
          <a:xfrm>
            <a:off x="5701716" y="2090924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&lt;html&gt;</a:t>
            </a:r>
            <a:endParaRPr lang="en-ID" sz="20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536A4-7EEF-4E19-A8B4-915CABEAE5BD}"/>
              </a:ext>
            </a:extLst>
          </p:cNvPr>
          <p:cNvSpPr txBox="1"/>
          <p:nvPr/>
        </p:nvSpPr>
        <p:spPr>
          <a:xfrm>
            <a:off x="5701716" y="2474464"/>
            <a:ext cx="5754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ini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digunakan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memberitahu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kepada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browser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bahwa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ini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merupakan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sebuah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berkas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HTML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sekaligus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menjadi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root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sebuah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berkasnya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itu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. 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6410A-1AA0-4D78-8D43-8D88E3D2EB6A}"/>
              </a:ext>
            </a:extLst>
          </p:cNvPr>
          <p:cNvSpPr txBox="1"/>
          <p:nvPr/>
        </p:nvSpPr>
        <p:spPr>
          <a:xfrm>
            <a:off x="5598107" y="3547727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&lt;head&gt;</a:t>
            </a:r>
            <a:endParaRPr lang="en-ID" sz="20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9ADA9-01A1-41F5-91AB-BC1D830446E1}"/>
              </a:ext>
            </a:extLst>
          </p:cNvPr>
          <p:cNvSpPr txBox="1"/>
          <p:nvPr/>
        </p:nvSpPr>
        <p:spPr>
          <a:xfrm>
            <a:off x="5701716" y="3947837"/>
            <a:ext cx="575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ini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digunakan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menyimpan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informasi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dari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dokumen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HTML.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Informasi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dapat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berupa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meta, style,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atau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link.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44B3BA-9853-4286-86C5-E6E34365C10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67315" y="3737619"/>
            <a:ext cx="1068751" cy="153274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D8947E-F22C-46B5-A61B-445139F175AE}"/>
              </a:ext>
            </a:extLst>
          </p:cNvPr>
          <p:cNvSpPr txBox="1"/>
          <p:nvPr/>
        </p:nvSpPr>
        <p:spPr>
          <a:xfrm>
            <a:off x="5598107" y="5004530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&lt;body&gt;</a:t>
            </a:r>
            <a:endParaRPr lang="en-ID" sz="20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7AD7DF-69D9-4F67-A66B-356388E83D73}"/>
              </a:ext>
            </a:extLst>
          </p:cNvPr>
          <p:cNvSpPr txBox="1"/>
          <p:nvPr/>
        </p:nvSpPr>
        <p:spPr>
          <a:xfrm>
            <a:off x="5701716" y="5404640"/>
            <a:ext cx="575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ini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digunakan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untuk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menampung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seluruh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konten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atau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elemen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yang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ditampilkan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ke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dalam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jendela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Open Sans" panose="020B0606030504020204" pitchFamily="34" charset="0"/>
              </a:rPr>
              <a:t> browser.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103240-2B85-4A0F-ACE5-F376B96E9802}"/>
              </a:ext>
            </a:extLst>
          </p:cNvPr>
          <p:cNvSpPr txBox="1"/>
          <p:nvPr/>
        </p:nvSpPr>
        <p:spPr>
          <a:xfrm>
            <a:off x="3174421" y="834177"/>
            <a:ext cx="5054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Tiga</a:t>
            </a:r>
            <a:r>
              <a:rPr lang="en-US" sz="3200" b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Struktur</a:t>
            </a:r>
            <a:r>
              <a:rPr lang="en-US" sz="3200" b="1" dirty="0">
                <a:solidFill>
                  <a:srgbClr val="0D7FC8"/>
                </a:solidFill>
                <a:latin typeface="Product Sans" panose="020B0403030502040203" pitchFamily="34" charset="0"/>
              </a:rPr>
              <a:t> Dasar HTML</a:t>
            </a:r>
            <a:endParaRPr lang="en-ID" sz="32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3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3636833" y="2507196"/>
            <a:ext cx="4918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4D26"/>
                </a:solidFill>
                <a:latin typeface="Product Sans" panose="020B0403030502040203" pitchFamily="34" charset="0"/>
              </a:rPr>
              <a:t>#DemoTime!</a:t>
            </a:r>
            <a:endParaRPr lang="en-ID" sz="60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4E30F88-13C1-4C99-8B2B-DE1C5FE5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58" y="4689358"/>
            <a:ext cx="596484" cy="596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2652589" y="3429000"/>
            <a:ext cx="6886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Mari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terapkan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struktur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dasar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HTML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berkas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HTML yang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telah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buat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6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3F8B2-52C9-408D-97A6-AD8A6E1400AE}"/>
              </a:ext>
            </a:extLst>
          </p:cNvPr>
          <p:cNvSpPr txBox="1"/>
          <p:nvPr/>
        </p:nvSpPr>
        <p:spPr>
          <a:xfrm>
            <a:off x="3926975" y="783844"/>
            <a:ext cx="4338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Elemen-Elemen</a:t>
            </a:r>
            <a:r>
              <a:rPr lang="en-US" sz="3200" b="1" dirty="0">
                <a:solidFill>
                  <a:srgbClr val="0D7FC8"/>
                </a:solidFill>
                <a:latin typeface="Product Sans" panose="020B0403030502040203" pitchFamily="34" charset="0"/>
              </a:rPr>
              <a:t> HTML</a:t>
            </a:r>
            <a:endParaRPr lang="en-ID" sz="32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836C8-7058-46B7-B1D9-FA5ED1B05736}"/>
              </a:ext>
            </a:extLst>
          </p:cNvPr>
          <p:cNvSpPr txBox="1"/>
          <p:nvPr/>
        </p:nvSpPr>
        <p:spPr>
          <a:xfrm>
            <a:off x="2525085" y="1368619"/>
            <a:ext cx="6853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HTML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menyediakan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banyak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elemen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yang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dpaat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kita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gunakan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pada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halaman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website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kita</a:t>
            </a:r>
            <a:r>
              <a:rPr lang="en-ID" sz="1400" b="1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.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Setiap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elemen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memiliki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fungsi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yang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berbeda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satu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dengan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yang </a:t>
            </a:r>
            <a:r>
              <a:rPr lang="en-ID" sz="14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lainnya</a:t>
            </a:r>
            <a:r>
              <a:rPr lang="en-ID" sz="14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.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A62729-E215-459B-9C98-C4B386F5F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3639"/>
              </p:ext>
            </p:extLst>
          </p:nvPr>
        </p:nvGraphicFramePr>
        <p:xfrm>
          <a:off x="2620300" y="2261171"/>
          <a:ext cx="6951399" cy="3370516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2054101">
                  <a:extLst>
                    <a:ext uri="{9D8B030D-6E8A-4147-A177-3AD203B41FA5}">
                      <a16:colId xmlns:a16="http://schemas.microsoft.com/office/drawing/2014/main" val="1873446924"/>
                    </a:ext>
                  </a:extLst>
                </a:gridCol>
                <a:gridCol w="4897298">
                  <a:extLst>
                    <a:ext uri="{9D8B030D-6E8A-4147-A177-3AD203B41FA5}">
                      <a16:colId xmlns:a16="http://schemas.microsoft.com/office/drawing/2014/main" val="3063361023"/>
                    </a:ext>
                  </a:extLst>
                </a:gridCol>
              </a:tblGrid>
              <a:tr h="249395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Nama </a:t>
                      </a:r>
                      <a:r>
                        <a:rPr lang="en-US" sz="1600" b="1" dirty="0" err="1">
                          <a:effectLst/>
                        </a:rPr>
                        <a:t>Elemen</a:t>
                      </a:r>
                      <a:endParaRPr lang="en-ID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tc>
                  <a:txBody>
                    <a:bodyPr/>
                    <a:lstStyle/>
                    <a:p>
                      <a:pPr indent="1905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Deskripsi</a:t>
                      </a:r>
                      <a:endParaRPr lang="en-ID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extLst>
                  <a:ext uri="{0D108BD9-81ED-4DB2-BD59-A6C34878D82A}">
                    <a16:rowId xmlns:a16="http://schemas.microsoft.com/office/drawing/2014/main" val="2766796386"/>
                  </a:ext>
                </a:extLst>
              </a:tr>
              <a:tr h="226707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&lt;title&gt;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Defines a title for the document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extLst>
                  <a:ext uri="{0D108BD9-81ED-4DB2-BD59-A6C34878D82A}">
                    <a16:rowId xmlns:a16="http://schemas.microsoft.com/office/drawing/2014/main" val="2473250142"/>
                  </a:ext>
                </a:extLst>
              </a:tr>
              <a:tr h="226707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&lt;h1&gt; … &lt;h6&gt;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Defines HTML headings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extLst>
                  <a:ext uri="{0D108BD9-81ED-4DB2-BD59-A6C34878D82A}">
                    <a16:rowId xmlns:a16="http://schemas.microsoft.com/office/drawing/2014/main" val="1055508080"/>
                  </a:ext>
                </a:extLst>
              </a:tr>
              <a:tr h="226707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&lt;p&gt;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Defines Paragraph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extLst>
                  <a:ext uri="{0D108BD9-81ED-4DB2-BD59-A6C34878D82A}">
                    <a16:rowId xmlns:a16="http://schemas.microsoft.com/office/drawing/2014/main" val="1449820954"/>
                  </a:ext>
                </a:extLst>
              </a:tr>
              <a:tr h="226707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&lt;img&gt;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Defines an image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extLst>
                  <a:ext uri="{0D108BD9-81ED-4DB2-BD59-A6C34878D82A}">
                    <a16:rowId xmlns:a16="http://schemas.microsoft.com/office/drawing/2014/main" val="1292924030"/>
                  </a:ext>
                </a:extLst>
              </a:tr>
              <a:tr h="226707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&lt;a&gt;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Defines a hyperlink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extLst>
                  <a:ext uri="{0D108BD9-81ED-4DB2-BD59-A6C34878D82A}">
                    <a16:rowId xmlns:a16="http://schemas.microsoft.com/office/drawing/2014/main" val="4200900757"/>
                  </a:ext>
                </a:extLst>
              </a:tr>
              <a:tr h="226707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&lt;html&gt;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Defines the root of HTML document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extLst>
                  <a:ext uri="{0D108BD9-81ED-4DB2-BD59-A6C34878D82A}">
                    <a16:rowId xmlns:a16="http://schemas.microsoft.com/office/drawing/2014/main" val="2921554321"/>
                  </a:ext>
                </a:extLst>
              </a:tr>
              <a:tr h="467550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&lt;head&gt;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Contains metadata/information for the document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extLst>
                  <a:ext uri="{0D108BD9-81ED-4DB2-BD59-A6C34878D82A}">
                    <a16:rowId xmlns:a16="http://schemas.microsoft.com/office/drawing/2014/main" val="651966306"/>
                  </a:ext>
                </a:extLst>
              </a:tr>
              <a:tr h="226707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&lt;body&gt;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Defines the document's body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extLst>
                  <a:ext uri="{0D108BD9-81ED-4DB2-BD59-A6C34878D82A}">
                    <a16:rowId xmlns:a16="http://schemas.microsoft.com/office/drawing/2014/main" val="4215472261"/>
                  </a:ext>
                </a:extLst>
              </a:tr>
              <a:tr h="226707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&lt;div&gt;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Defines a section in a document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extLst>
                  <a:ext uri="{0D108BD9-81ED-4DB2-BD59-A6C34878D82A}">
                    <a16:rowId xmlns:a16="http://schemas.microsoft.com/office/drawing/2014/main" val="3516919393"/>
                  </a:ext>
                </a:extLst>
              </a:tr>
              <a:tr h="226707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&lt;li&gt;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Defines a list of things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extLst>
                  <a:ext uri="{0D108BD9-81ED-4DB2-BD59-A6C34878D82A}">
                    <a16:rowId xmlns:a16="http://schemas.microsoft.com/office/drawing/2014/main" val="3644421989"/>
                  </a:ext>
                </a:extLst>
              </a:tr>
              <a:tr h="226707">
                <a:tc>
                  <a:txBody>
                    <a:bodyPr/>
                    <a:lstStyle/>
                    <a:p>
                      <a:pPr indent="2159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&lt;button&gt;</a:t>
                      </a:r>
                      <a:endParaRPr lang="en-ID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tc>
                  <a:txBody>
                    <a:bodyPr/>
                    <a:lstStyle/>
                    <a:p>
                      <a:pPr indent="1905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Defines a clickable button</a:t>
                      </a:r>
                      <a:endParaRPr lang="en-ID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243" marR="94243" marT="0" marB="0"/>
                </a:tc>
                <a:extLst>
                  <a:ext uri="{0D108BD9-81ED-4DB2-BD59-A6C34878D82A}">
                    <a16:rowId xmlns:a16="http://schemas.microsoft.com/office/drawing/2014/main" val="243691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35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6F164D-6C76-41ED-81F6-FD500DA7D8AE}"/>
              </a:ext>
            </a:extLst>
          </p:cNvPr>
          <p:cNvSpPr txBox="1"/>
          <p:nvPr/>
        </p:nvSpPr>
        <p:spPr>
          <a:xfrm>
            <a:off x="2041044" y="661619"/>
            <a:ext cx="8109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Tag </a:t>
            </a:r>
            <a:r>
              <a:rPr lang="en-US" sz="2800" b="1" i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apa</a:t>
            </a:r>
            <a:r>
              <a:rPr lang="en-US" sz="28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 yang </a:t>
            </a:r>
            <a:r>
              <a:rPr lang="en-US" sz="2800" b="1" i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cocok</a:t>
            </a:r>
            <a:r>
              <a:rPr lang="en-US" sz="28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2800" b="1" i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untuk</a:t>
            </a:r>
            <a:r>
              <a:rPr lang="en-US" sz="28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2800" b="1" i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struktur</a:t>
            </a:r>
            <a:r>
              <a:rPr lang="en-US" sz="28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2800" b="1" i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berita</a:t>
            </a:r>
            <a:r>
              <a:rPr lang="en-US" sz="28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2800" b="1" i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ini</a:t>
            </a:r>
            <a:r>
              <a:rPr lang="en-US" sz="28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 </a:t>
            </a:r>
            <a:r>
              <a:rPr lang="en-US" sz="2800" b="1" i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ya</a:t>
            </a:r>
            <a:r>
              <a:rPr lang="en-US" sz="2800" b="1" i="1" dirty="0">
                <a:solidFill>
                  <a:srgbClr val="0D7FC8"/>
                </a:solidFill>
                <a:latin typeface="Product Sans" panose="020B0403030502040203" pitchFamily="34" charset="0"/>
              </a:rPr>
              <a:t>?</a:t>
            </a:r>
            <a:endParaRPr lang="en-ID" sz="2800" b="1" i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pic>
        <p:nvPicPr>
          <p:cNvPr id="1026" name="Picture 2" descr="Artikel Berita Program Akupuntur Kota / Kampung Kreatif BCCF di Koran  Pikiran Rakyat – Senin 25 Juni 2012 | bandungcreativecityforum">
            <a:extLst>
              <a:ext uri="{FF2B5EF4-FFF2-40B4-BE49-F238E27FC236}">
                <a16:creationId xmlns:a16="http://schemas.microsoft.com/office/drawing/2014/main" id="{E09726B3-31A7-474A-8711-DAE40A3FD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23" y="1611055"/>
            <a:ext cx="6773007" cy="458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9EDC250-625C-464B-8795-93657E0C743B}"/>
              </a:ext>
            </a:extLst>
          </p:cNvPr>
          <p:cNvSpPr/>
          <p:nvPr/>
        </p:nvSpPr>
        <p:spPr>
          <a:xfrm>
            <a:off x="9517197" y="1795245"/>
            <a:ext cx="503432" cy="201336"/>
          </a:xfrm>
          <a:prstGeom prst="rightArrow">
            <a:avLst/>
          </a:prstGeom>
          <a:solidFill>
            <a:srgbClr val="0D7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98600-4BF3-474F-A6AD-D336D854BB72}"/>
              </a:ext>
            </a:extLst>
          </p:cNvPr>
          <p:cNvSpPr txBox="1"/>
          <p:nvPr/>
        </p:nvSpPr>
        <p:spPr>
          <a:xfrm>
            <a:off x="10020629" y="171124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Judul</a:t>
            </a:r>
            <a:endParaRPr lang="en-ID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776F4-3952-4E08-8583-C3F22C94715C}"/>
              </a:ext>
            </a:extLst>
          </p:cNvPr>
          <p:cNvSpPr txBox="1"/>
          <p:nvPr/>
        </p:nvSpPr>
        <p:spPr>
          <a:xfrm>
            <a:off x="1159940" y="403764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Paragraf</a:t>
            </a:r>
            <a:endParaRPr lang="en-ID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029ACA4-4053-4D3A-927C-E9A1CC09E2A5}"/>
              </a:ext>
            </a:extLst>
          </p:cNvPr>
          <p:cNvSpPr/>
          <p:nvPr/>
        </p:nvSpPr>
        <p:spPr>
          <a:xfrm>
            <a:off x="2461944" y="2248250"/>
            <a:ext cx="80912" cy="394813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774CE06-7106-441F-AAFF-7D2E3B04653E}"/>
              </a:ext>
            </a:extLst>
          </p:cNvPr>
          <p:cNvSpPr/>
          <p:nvPr/>
        </p:nvSpPr>
        <p:spPr>
          <a:xfrm flipH="1">
            <a:off x="9517197" y="3903718"/>
            <a:ext cx="251716" cy="189450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CD2CA-EEE4-423E-8286-3F6FD2CF9A92}"/>
              </a:ext>
            </a:extLst>
          </p:cNvPr>
          <p:cNvSpPr txBox="1"/>
          <p:nvPr/>
        </p:nvSpPr>
        <p:spPr>
          <a:xfrm>
            <a:off x="9980231" y="466630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Gambar</a:t>
            </a:r>
            <a:endParaRPr lang="en-ID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F4A5D6D-D2AB-4AEC-860C-8CAE18E5F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B81F3D-5FE9-4BA4-A812-AEB4AB6B6E7E}"/>
              </a:ext>
            </a:extLst>
          </p:cNvPr>
          <p:cNvSpPr txBox="1"/>
          <p:nvPr/>
        </p:nvSpPr>
        <p:spPr>
          <a:xfrm>
            <a:off x="10020629" y="2065796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D7FC8"/>
                </a:solidFill>
                <a:latin typeface="Product Sans" panose="020B0403030502040203" pitchFamily="34" charset="0"/>
              </a:rPr>
              <a:t>&lt;h1&gt;</a:t>
            </a:r>
            <a:endParaRPr lang="en-ID" sz="28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FBC29-A7AE-4E97-A366-B10C69D2F82A}"/>
              </a:ext>
            </a:extLst>
          </p:cNvPr>
          <p:cNvSpPr txBox="1"/>
          <p:nvPr/>
        </p:nvSpPr>
        <p:spPr>
          <a:xfrm>
            <a:off x="1159940" y="4327750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D7FC8"/>
                </a:solidFill>
                <a:latin typeface="Product Sans" panose="020B0403030502040203" pitchFamily="34" charset="0"/>
              </a:rPr>
              <a:t>&lt;p&gt;</a:t>
            </a:r>
            <a:endParaRPr lang="en-ID" sz="28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FCE0A-BF66-4E4C-8B94-45DD7E7D5D67}"/>
              </a:ext>
            </a:extLst>
          </p:cNvPr>
          <p:cNvSpPr txBox="1"/>
          <p:nvPr/>
        </p:nvSpPr>
        <p:spPr>
          <a:xfrm>
            <a:off x="9974142" y="4997129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D7FC8"/>
                </a:solidFill>
                <a:latin typeface="Product Sans" panose="020B0403030502040203" pitchFamily="34" charset="0"/>
              </a:rPr>
              <a:t>&lt;</a:t>
            </a:r>
            <a:r>
              <a:rPr lang="en-US" sz="2800" b="1" dirty="0" err="1">
                <a:solidFill>
                  <a:srgbClr val="0D7FC8"/>
                </a:solidFill>
                <a:latin typeface="Product Sans" panose="020B0403030502040203" pitchFamily="34" charset="0"/>
              </a:rPr>
              <a:t>img</a:t>
            </a:r>
            <a:r>
              <a:rPr lang="en-US" sz="2800" b="1" dirty="0">
                <a:solidFill>
                  <a:srgbClr val="0D7FC8"/>
                </a:solidFill>
                <a:latin typeface="Product Sans" panose="020B0403030502040203" pitchFamily="34" charset="0"/>
              </a:rPr>
              <a:t>&gt;</a:t>
            </a:r>
            <a:endParaRPr lang="en-ID" sz="28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7" grpId="0" animBg="1"/>
      <p:bldP spid="11" grpId="0" animBg="1"/>
      <p:bldP spid="12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3636833" y="2507196"/>
            <a:ext cx="4918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4D26"/>
                </a:solidFill>
                <a:latin typeface="Product Sans" panose="020B0403030502040203" pitchFamily="34" charset="0"/>
              </a:rPr>
              <a:t>#DemoTime!</a:t>
            </a:r>
            <a:endParaRPr lang="en-ID" sz="60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4E30F88-13C1-4C99-8B2B-DE1C5FE5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58" y="4689358"/>
            <a:ext cx="596484" cy="596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3385963" y="3429000"/>
            <a:ext cx="542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Mari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terapkan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tag yang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sesuai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pada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isi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dari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website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8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3F8B2-52C9-408D-97A6-AD8A6E1400AE}"/>
              </a:ext>
            </a:extLst>
          </p:cNvPr>
          <p:cNvSpPr txBox="1"/>
          <p:nvPr/>
        </p:nvSpPr>
        <p:spPr>
          <a:xfrm>
            <a:off x="3648053" y="961358"/>
            <a:ext cx="4895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D7FC8"/>
                </a:solidFill>
                <a:latin typeface="Product Sans" panose="020B0403030502040203" pitchFamily="34" charset="0"/>
              </a:rPr>
              <a:t>Source-Code Editor</a:t>
            </a:r>
            <a:endParaRPr lang="en-ID" sz="4000" b="1" dirty="0">
              <a:solidFill>
                <a:srgbClr val="0D7FC8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836C8-7058-46B7-B1D9-FA5ED1B05736}"/>
              </a:ext>
            </a:extLst>
          </p:cNvPr>
          <p:cNvSpPr txBox="1"/>
          <p:nvPr/>
        </p:nvSpPr>
        <p:spPr>
          <a:xfrm>
            <a:off x="2525085" y="1669244"/>
            <a:ext cx="685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Perangkat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lunak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yang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dirancang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secara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spesifik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untuk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kebutuhan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penulisan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</a:t>
            </a:r>
            <a:r>
              <a:rPr lang="en-ID" sz="1600" i="0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kode</a:t>
            </a:r>
            <a:r>
              <a:rPr lang="en-ID" sz="1600" i="0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</a:rPr>
              <a:t> program computer.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0471F4C-B836-4F0E-A952-487F13B24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87" y="3002404"/>
            <a:ext cx="1973226" cy="197322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C5DF0FC-61F0-4051-B608-97E2F666F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55" y="3374719"/>
            <a:ext cx="1228595" cy="122859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C7A070-CCD5-4756-8C06-30C5F3C00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50" y="3375387"/>
            <a:ext cx="1228595" cy="1228595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DEF13DB-0D1A-497F-A221-961C000670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857856-3A95-44F4-921C-EE238B2A43E7}"/>
              </a:ext>
            </a:extLst>
          </p:cNvPr>
          <p:cNvSpPr txBox="1"/>
          <p:nvPr/>
        </p:nvSpPr>
        <p:spPr>
          <a:xfrm>
            <a:off x="2905032" y="5711976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u="sng" dirty="0">
                <a:solidFill>
                  <a:schemeClr val="bg1"/>
                </a:solidFill>
              </a:rPr>
              <a:t>https://code.visualstudio.com/download</a:t>
            </a:r>
          </a:p>
        </p:txBody>
      </p:sp>
    </p:spTree>
    <p:extLst>
      <p:ext uri="{BB962C8B-B14F-4D97-AF65-F5344CB8AC3E}">
        <p14:creationId xmlns:p14="http://schemas.microsoft.com/office/powerpoint/2010/main" val="139133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15CDC91-1990-43BE-8C6C-28C0ADD8B4E4}"/>
              </a:ext>
            </a:extLst>
          </p:cNvPr>
          <p:cNvSpPr txBox="1">
            <a:spLocks/>
          </p:cNvSpPr>
          <p:nvPr/>
        </p:nvSpPr>
        <p:spPr>
          <a:xfrm>
            <a:off x="2547456" y="2748549"/>
            <a:ext cx="4658686" cy="881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Our Topics!</a:t>
            </a:r>
            <a:endParaRPr lang="en-ID" sz="6000" b="1" dirty="0">
              <a:solidFill>
                <a:srgbClr val="0661AA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ED96-16F8-4984-99E8-0B93ADE03756}"/>
              </a:ext>
            </a:extLst>
          </p:cNvPr>
          <p:cNvSpPr txBox="1"/>
          <p:nvPr/>
        </p:nvSpPr>
        <p:spPr>
          <a:xfrm>
            <a:off x="2547456" y="2409995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Day 2 :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Pengenalan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HTML</a:t>
            </a:r>
            <a:endParaRPr lang="en-ID" sz="16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C8050-C6AC-4D6C-9385-04DDE93546B8}"/>
              </a:ext>
            </a:extLst>
          </p:cNvPr>
          <p:cNvSpPr txBox="1"/>
          <p:nvPr/>
        </p:nvSpPr>
        <p:spPr>
          <a:xfrm>
            <a:off x="3015841" y="3529681"/>
            <a:ext cx="7611540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Review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Pengenalan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Pembuatan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</a:t>
            </a: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Berkas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HTML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Struktur</a:t>
            </a: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Dasar 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Tag HTML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AB1935-0E3B-4931-9D68-2F2513FC3257}"/>
              </a:ext>
            </a:extLst>
          </p:cNvPr>
          <p:cNvSpPr/>
          <p:nvPr/>
        </p:nvSpPr>
        <p:spPr>
          <a:xfrm>
            <a:off x="1605095" y="0"/>
            <a:ext cx="185955" cy="6858000"/>
          </a:xfrm>
          <a:prstGeom prst="roundRect">
            <a:avLst>
              <a:gd name="adj" fmla="val 0"/>
            </a:avLst>
          </a:prstGeom>
          <a:solidFill>
            <a:srgbClr val="0D7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D7FC8"/>
                </a:solidFill>
              </a:rPr>
              <a:t>`v</a:t>
            </a:r>
            <a:endParaRPr lang="en-ID" dirty="0">
              <a:solidFill>
                <a:srgbClr val="0D7FC8"/>
              </a:solidFill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01912C5-E066-47C1-8B1C-DFCD8825F3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DD01E1-EF56-48B5-A3F0-834ABD71CE82}"/>
              </a:ext>
            </a:extLst>
          </p:cNvPr>
          <p:cNvSpPr/>
          <p:nvPr/>
        </p:nvSpPr>
        <p:spPr>
          <a:xfrm>
            <a:off x="1146498" y="0"/>
            <a:ext cx="458597" cy="6858000"/>
          </a:xfrm>
          <a:prstGeom prst="roundRect">
            <a:avLst>
              <a:gd name="adj" fmla="val 0"/>
            </a:avLst>
          </a:prstGeom>
          <a:solidFill>
            <a:srgbClr val="0661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661AA"/>
                </a:solidFill>
              </a:rPr>
              <a:t>`v</a:t>
            </a:r>
            <a:endParaRPr lang="en-ID" dirty="0">
              <a:solidFill>
                <a:srgbClr val="0661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78530F-75D2-4D61-BF60-97DB182F7246}"/>
              </a:ext>
            </a:extLst>
          </p:cNvPr>
          <p:cNvCxnSpPr>
            <a:cxnSpLocks/>
          </p:cNvCxnSpPr>
          <p:nvPr/>
        </p:nvCxnSpPr>
        <p:spPr>
          <a:xfrm>
            <a:off x="4983060" y="2256639"/>
            <a:ext cx="0" cy="221264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0C6CE33F-0C24-47AC-A48A-0119616AA136}"/>
              </a:ext>
            </a:extLst>
          </p:cNvPr>
          <p:cNvSpPr txBox="1">
            <a:spLocks/>
          </p:cNvSpPr>
          <p:nvPr/>
        </p:nvSpPr>
        <p:spPr>
          <a:xfrm>
            <a:off x="5265489" y="2701041"/>
            <a:ext cx="5561137" cy="861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Thank You</a:t>
            </a:r>
            <a:endParaRPr lang="en-ID" sz="60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AB3ED5-AF19-409A-9C9E-06FA2814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760" y="3866958"/>
            <a:ext cx="1905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76B35-0375-4A20-A2DD-CF7861A2BA71}"/>
              </a:ext>
            </a:extLst>
          </p:cNvPr>
          <p:cNvSpPr txBox="1"/>
          <p:nvPr/>
        </p:nvSpPr>
        <p:spPr>
          <a:xfrm>
            <a:off x="5601876" y="3856482"/>
            <a:ext cx="21932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https://www.axarschool.com/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7B51AB-ED35-47B4-B6F0-69FCC101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7221" y="3866958"/>
            <a:ext cx="1905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94682B-E23F-4785-974B-3E63B94944D6}"/>
              </a:ext>
            </a:extLst>
          </p:cNvPr>
          <p:cNvSpPr txBox="1"/>
          <p:nvPr/>
        </p:nvSpPr>
        <p:spPr>
          <a:xfrm>
            <a:off x="8167721" y="385648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@axarschool</a:t>
            </a:r>
            <a:endParaRPr lang="en-ID" sz="1400" dirty="0">
              <a:solidFill>
                <a:schemeClr val="bg1">
                  <a:lumMod val="50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34801B7-9D9C-452D-9D14-8BF37D04E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44" y="2529143"/>
            <a:ext cx="1496191" cy="1682337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3DAA04D8-2AA6-48B0-9125-6EB97E9EF94B}"/>
              </a:ext>
            </a:extLst>
          </p:cNvPr>
          <p:cNvSpPr txBox="1">
            <a:spLocks/>
          </p:cNvSpPr>
          <p:nvPr/>
        </p:nvSpPr>
        <p:spPr>
          <a:xfrm>
            <a:off x="5333074" y="3370312"/>
            <a:ext cx="3492618" cy="34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Apakah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ada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pertanyaan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?</a:t>
            </a:r>
            <a:endParaRPr lang="en-ID" sz="1400" dirty="0">
              <a:solidFill>
                <a:schemeClr val="bg1">
                  <a:lumMod val="9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33680-0EAB-4F94-8F02-DA0F65E67484}"/>
              </a:ext>
            </a:extLst>
          </p:cNvPr>
          <p:cNvSpPr txBox="1"/>
          <p:nvPr/>
        </p:nvSpPr>
        <p:spPr>
          <a:xfrm>
            <a:off x="9439223" y="5998128"/>
            <a:ext cx="2249334" cy="42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Edo Novanto</a:t>
            </a:r>
          </a:p>
          <a:p>
            <a:pPr algn="r"/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Fullstacks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Engineer &amp; </a:t>
            </a:r>
            <a:r>
              <a:rPr lang="en-US" sz="1050" dirty="0" err="1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AXAR</a:t>
            </a:r>
            <a:r>
              <a:rPr lang="en-US" sz="1050" dirty="0">
                <a:solidFill>
                  <a:srgbClr val="0661AA"/>
                </a:solidFill>
                <a:latin typeface="Product Sans" panose="020B0403030502040203" pitchFamily="34" charset="0"/>
                <a:cs typeface="Poppins" panose="00000500000000000000" pitchFamily="50" charset="0"/>
              </a:rPr>
              <a:t> Mentor</a:t>
            </a:r>
            <a:endParaRPr lang="en-ID" sz="1050" dirty="0">
              <a:solidFill>
                <a:srgbClr val="0661AA"/>
              </a:solidFill>
              <a:latin typeface="Product Sans" panose="020B0403030502040203" pitchFamily="34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134266-02B7-4B14-9EC7-94791813AB63}"/>
              </a:ext>
            </a:extLst>
          </p:cNvPr>
          <p:cNvSpPr/>
          <p:nvPr/>
        </p:nvSpPr>
        <p:spPr>
          <a:xfrm>
            <a:off x="3453467" y="3721701"/>
            <a:ext cx="5285064" cy="530604"/>
          </a:xfrm>
          <a:prstGeom prst="roundRect">
            <a:avLst/>
          </a:prstGeom>
          <a:solidFill>
            <a:srgbClr val="0D7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9B576-64C1-472C-8394-7F071C7EC9ED}"/>
              </a:ext>
            </a:extLst>
          </p:cNvPr>
          <p:cNvSpPr txBox="1"/>
          <p:nvPr/>
        </p:nvSpPr>
        <p:spPr>
          <a:xfrm>
            <a:off x="3584895" y="3786948"/>
            <a:ext cx="5022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b="1" dirty="0">
                <a:solidFill>
                  <a:schemeClr val="bg1"/>
                </a:solidFill>
                <a:latin typeface="Product Sans" panose="020B040303050204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https://forms.gle/Trp946Ft9yEvc21s7</a:t>
            </a:r>
            <a:endParaRPr lang="en-ID" sz="20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4709199-D3B5-4AD6-8866-FE5D70E96E5C}"/>
              </a:ext>
            </a:extLst>
          </p:cNvPr>
          <p:cNvSpPr txBox="1">
            <a:spLocks/>
          </p:cNvSpPr>
          <p:nvPr/>
        </p:nvSpPr>
        <p:spPr>
          <a:xfrm>
            <a:off x="3453467" y="1981380"/>
            <a:ext cx="5285064" cy="114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44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Survey </a:t>
            </a:r>
            <a:r>
              <a:rPr lang="en-US" sz="4400" b="1" dirty="0" err="1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Singkat</a:t>
            </a:r>
            <a:endParaRPr lang="en-ID" sz="44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C36C25-F2F6-4637-93F6-2EF894C49B53}"/>
              </a:ext>
            </a:extLst>
          </p:cNvPr>
          <p:cNvSpPr txBox="1"/>
          <p:nvPr/>
        </p:nvSpPr>
        <p:spPr>
          <a:xfrm>
            <a:off x="2090256" y="2770171"/>
            <a:ext cx="80114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Mengetahui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seberapa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pengetahuan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kamu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mengenai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ID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teknologi</a:t>
            </a:r>
            <a:r>
              <a:rPr lang="en-ID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21048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5FCDA10-D385-429A-AB87-313A95D21392}"/>
              </a:ext>
            </a:extLst>
          </p:cNvPr>
          <p:cNvSpPr txBox="1">
            <a:spLocks/>
          </p:cNvSpPr>
          <p:nvPr/>
        </p:nvSpPr>
        <p:spPr>
          <a:xfrm>
            <a:off x="4257413" y="1098085"/>
            <a:ext cx="3677174" cy="64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4000" b="1" dirty="0" err="1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Apa</a:t>
            </a:r>
            <a:r>
              <a:rPr lang="en-US" sz="4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en-US" sz="4000" b="1" dirty="0" err="1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itu</a:t>
            </a:r>
            <a:r>
              <a:rPr lang="en-US" sz="4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Web?</a:t>
            </a:r>
            <a:endParaRPr lang="en-ID" sz="40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089C5-9F3C-4812-9811-D322AB6256D9}"/>
              </a:ext>
            </a:extLst>
          </p:cNvPr>
          <p:cNvSpPr txBox="1"/>
          <p:nvPr/>
        </p:nvSpPr>
        <p:spPr>
          <a:xfrm>
            <a:off x="3048699" y="166091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“Website </a:t>
            </a:r>
            <a:r>
              <a:rPr lang="en-US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adalah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 </a:t>
            </a:r>
            <a:r>
              <a:rPr lang="en-US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sebuah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 </a:t>
            </a:r>
            <a:r>
              <a:rPr lang="en-US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halaman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 yang </a:t>
            </a:r>
            <a:r>
              <a:rPr lang="en-US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menampilkan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 </a:t>
            </a:r>
            <a:r>
              <a:rPr lang="en-US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informasi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 </a:t>
            </a:r>
            <a:r>
              <a:rPr lang="en-US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melalui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 </a:t>
            </a:r>
            <a:r>
              <a:rPr lang="en-US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teks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 </a:t>
            </a:r>
            <a:r>
              <a:rPr lang="en-US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atau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 </a:t>
            </a:r>
            <a:r>
              <a:rPr lang="en-US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gambar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.”</a:t>
            </a:r>
            <a:endParaRPr lang="en-ID" i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2050" name="Picture 2" descr="YouTube">
            <a:extLst>
              <a:ext uri="{FF2B5EF4-FFF2-40B4-BE49-F238E27FC236}">
                <a16:creationId xmlns:a16="http://schemas.microsoft.com/office/drawing/2014/main" id="{FC8D717E-1CBF-4C05-8020-12B02153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55" y="2884227"/>
            <a:ext cx="4594931" cy="28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ek Facebook Anda, Desain Klasik FB versi Web akan Hilang Mulai September  2020 - Pikiran-Rakyat.com">
            <a:extLst>
              <a:ext uri="{FF2B5EF4-FFF2-40B4-BE49-F238E27FC236}">
                <a16:creationId xmlns:a16="http://schemas.microsoft.com/office/drawing/2014/main" id="{DE291337-5415-4680-837A-2B3BE4335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78" y="2877191"/>
            <a:ext cx="4324087" cy="28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94E026-8C4C-4235-A8E0-FB6310260042}"/>
              </a:ext>
            </a:extLst>
          </p:cNvPr>
          <p:cNvSpPr txBox="1"/>
          <p:nvPr/>
        </p:nvSpPr>
        <p:spPr>
          <a:xfrm>
            <a:off x="2404356" y="5814866"/>
            <a:ext cx="1989727" cy="26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https://www.youtube.com/</a:t>
            </a:r>
            <a:endParaRPr lang="en-ID" sz="1100" i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933AF-BA67-4059-A233-75BF361E5B9F}"/>
              </a:ext>
            </a:extLst>
          </p:cNvPr>
          <p:cNvSpPr txBox="1"/>
          <p:nvPr/>
        </p:nvSpPr>
        <p:spPr>
          <a:xfrm>
            <a:off x="8148437" y="5814866"/>
            <a:ext cx="1989727" cy="26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https://www.facebook.com/</a:t>
            </a:r>
            <a:endParaRPr lang="en-ID" sz="1100" i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242C253-4A63-446D-AB46-50573360E2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2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5FCDA10-D385-429A-AB87-313A95D21392}"/>
              </a:ext>
            </a:extLst>
          </p:cNvPr>
          <p:cNvSpPr txBox="1">
            <a:spLocks/>
          </p:cNvSpPr>
          <p:nvPr/>
        </p:nvSpPr>
        <p:spPr>
          <a:xfrm>
            <a:off x="3904374" y="946304"/>
            <a:ext cx="4517471" cy="64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4000" b="1" dirty="0" err="1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Pondasi</a:t>
            </a:r>
            <a:r>
              <a:rPr lang="en-US" sz="4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Website</a:t>
            </a:r>
            <a:endParaRPr lang="en-ID" sz="40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089C5-9F3C-4812-9811-D322AB6256D9}"/>
              </a:ext>
            </a:extLst>
          </p:cNvPr>
          <p:cNvSpPr txBox="1"/>
          <p:nvPr/>
        </p:nvSpPr>
        <p:spPr>
          <a:xfrm>
            <a:off x="3115809" y="1412641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Terdapat 3 (tiga) pondasi penting dalam membuat website.</a:t>
            </a:r>
            <a:endParaRPr lang="en-ID" sz="1400" i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A8BC84A0-C525-4B5E-91A6-F4F144A0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87" y="2785487"/>
            <a:ext cx="1803633" cy="180363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BFD2F88-96DE-44D6-88ED-EAC3E4FC0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613" y="2432806"/>
            <a:ext cx="2508997" cy="2508997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E4141F8-784F-43DC-9899-14484BBAC0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3"/>
          <a:stretch/>
        </p:blipFill>
        <p:spPr>
          <a:xfrm>
            <a:off x="7926897" y="2693172"/>
            <a:ext cx="1653450" cy="1895948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89D69B6F-372F-4AD8-8A42-BEE2C1CDD48D}"/>
              </a:ext>
            </a:extLst>
          </p:cNvPr>
          <p:cNvSpPr txBox="1">
            <a:spLocks/>
          </p:cNvSpPr>
          <p:nvPr/>
        </p:nvSpPr>
        <p:spPr>
          <a:xfrm>
            <a:off x="2965328" y="4686091"/>
            <a:ext cx="1071349" cy="64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HTML</a:t>
            </a:r>
            <a:endParaRPr lang="en-ID" sz="2400" b="1" dirty="0">
              <a:solidFill>
                <a:schemeClr val="bg1">
                  <a:lumMod val="9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559EEF5-013C-4F27-AED9-A78B18F9EB6D}"/>
              </a:ext>
            </a:extLst>
          </p:cNvPr>
          <p:cNvSpPr txBox="1">
            <a:spLocks/>
          </p:cNvSpPr>
          <p:nvPr/>
        </p:nvSpPr>
        <p:spPr>
          <a:xfrm>
            <a:off x="5627436" y="4686091"/>
            <a:ext cx="1071349" cy="64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CSS</a:t>
            </a:r>
            <a:endParaRPr lang="en-ID" sz="2400" b="1" dirty="0">
              <a:solidFill>
                <a:schemeClr val="bg1">
                  <a:lumMod val="9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522085-9C5B-4A72-B9A6-41A04F4E21C5}"/>
              </a:ext>
            </a:extLst>
          </p:cNvPr>
          <p:cNvSpPr txBox="1">
            <a:spLocks/>
          </p:cNvSpPr>
          <p:nvPr/>
        </p:nvSpPr>
        <p:spPr>
          <a:xfrm>
            <a:off x="8217947" y="4686091"/>
            <a:ext cx="1071349" cy="64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JS</a:t>
            </a:r>
            <a:endParaRPr lang="en-ID" sz="2400" b="1" dirty="0">
              <a:solidFill>
                <a:schemeClr val="bg1">
                  <a:lumMod val="95000"/>
                </a:schemeClr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DADC1A36-055D-4461-9BBF-DB1B734E2C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5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5FCDA10-D385-429A-AB87-313A95D21392}"/>
              </a:ext>
            </a:extLst>
          </p:cNvPr>
          <p:cNvSpPr txBox="1">
            <a:spLocks/>
          </p:cNvSpPr>
          <p:nvPr/>
        </p:nvSpPr>
        <p:spPr>
          <a:xfrm>
            <a:off x="3349999" y="946304"/>
            <a:ext cx="5626222" cy="64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4000" b="1" dirty="0" err="1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Pondasi</a:t>
            </a:r>
            <a:r>
              <a:rPr lang="en-US" sz="4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Website (HTML)</a:t>
            </a:r>
            <a:endParaRPr lang="en-ID" sz="40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089C5-9F3C-4812-9811-D322AB6256D9}"/>
              </a:ext>
            </a:extLst>
          </p:cNvPr>
          <p:cNvSpPr txBox="1"/>
          <p:nvPr/>
        </p:nvSpPr>
        <p:spPr>
          <a:xfrm>
            <a:off x="3115809" y="1412641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Terdapat 3 (tiga) pondasi penting dalam membuat website.</a:t>
            </a:r>
            <a:endParaRPr lang="en-ID" sz="1400" i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A8BC84A0-C525-4B5E-91A6-F4F144A0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13" y="2891694"/>
            <a:ext cx="1803633" cy="1803633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DADC1A36-055D-4461-9BBF-DB1B734E2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pic>
        <p:nvPicPr>
          <p:cNvPr id="11" name="image3.pn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3B1DFB-3EDC-406C-9330-872DD1C8465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269346" y="2498652"/>
            <a:ext cx="5678212" cy="3048879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651AA-111F-4E1A-B7BF-5674449EFAEC}"/>
              </a:ext>
            </a:extLst>
          </p:cNvPr>
          <p:cNvSpPr txBox="1"/>
          <p:nvPr/>
        </p:nvSpPr>
        <p:spPr>
          <a:xfrm>
            <a:off x="2365119" y="4899171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HTML</a:t>
            </a:r>
            <a:endParaRPr lang="en-ID" sz="24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C7776-A962-41C6-9E97-C5DBE64A5780}"/>
              </a:ext>
            </a:extLst>
          </p:cNvPr>
          <p:cNvSpPr txBox="1"/>
          <p:nvPr/>
        </p:nvSpPr>
        <p:spPr>
          <a:xfrm>
            <a:off x="1826509" y="5306859"/>
            <a:ext cx="209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Hypertext Markup Language</a:t>
            </a:r>
            <a:endParaRPr lang="en-ID" sz="12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27283F-569D-46E9-A6C0-46E7D6009859}"/>
              </a:ext>
            </a:extLst>
          </p:cNvPr>
          <p:cNvSpPr/>
          <p:nvPr/>
        </p:nvSpPr>
        <p:spPr>
          <a:xfrm>
            <a:off x="4151806" y="3629453"/>
            <a:ext cx="662416" cy="32811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08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5FCDA10-D385-429A-AB87-313A95D21392}"/>
              </a:ext>
            </a:extLst>
          </p:cNvPr>
          <p:cNvSpPr txBox="1">
            <a:spLocks/>
          </p:cNvSpPr>
          <p:nvPr/>
        </p:nvSpPr>
        <p:spPr>
          <a:xfrm>
            <a:off x="3349999" y="946304"/>
            <a:ext cx="5626222" cy="64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4000" b="1" dirty="0" err="1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Pondasi</a:t>
            </a:r>
            <a:r>
              <a:rPr lang="en-US" sz="4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Website (CSS)</a:t>
            </a:r>
            <a:endParaRPr lang="en-ID" sz="40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089C5-9F3C-4812-9811-D322AB6256D9}"/>
              </a:ext>
            </a:extLst>
          </p:cNvPr>
          <p:cNvSpPr txBox="1"/>
          <p:nvPr/>
        </p:nvSpPr>
        <p:spPr>
          <a:xfrm>
            <a:off x="3115809" y="1412641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Terdapat 3 (tiga) pondasi penting dalam membuat website.</a:t>
            </a:r>
            <a:endParaRPr lang="en-ID" sz="1400" i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DADC1A36-055D-4461-9BBF-DB1B734E2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651AA-111F-4E1A-B7BF-5674449EFAEC}"/>
              </a:ext>
            </a:extLst>
          </p:cNvPr>
          <p:cNvSpPr txBox="1"/>
          <p:nvPr/>
        </p:nvSpPr>
        <p:spPr>
          <a:xfrm>
            <a:off x="2490149" y="4899171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CSS</a:t>
            </a:r>
            <a:endParaRPr lang="en-ID" sz="24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C7776-A962-41C6-9E97-C5DBE64A5780}"/>
              </a:ext>
            </a:extLst>
          </p:cNvPr>
          <p:cNvSpPr txBox="1"/>
          <p:nvPr/>
        </p:nvSpPr>
        <p:spPr>
          <a:xfrm>
            <a:off x="2040134" y="5306859"/>
            <a:ext cx="1752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Cascading Style Sheets</a:t>
            </a:r>
            <a:endParaRPr lang="en-ID" sz="12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27283F-569D-46E9-A6C0-46E7D6009859}"/>
              </a:ext>
            </a:extLst>
          </p:cNvPr>
          <p:cNvSpPr/>
          <p:nvPr/>
        </p:nvSpPr>
        <p:spPr>
          <a:xfrm>
            <a:off x="4151806" y="3629453"/>
            <a:ext cx="662416" cy="328113"/>
          </a:xfrm>
          <a:prstGeom prst="rightArrow">
            <a:avLst/>
          </a:prstGeom>
          <a:solidFill>
            <a:srgbClr val="0D7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784C30B-F612-4FCB-912A-0FC4F6FDB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5522" y="2642529"/>
            <a:ext cx="2392609" cy="2392609"/>
          </a:xfrm>
          <a:prstGeom prst="rect">
            <a:avLst/>
          </a:prstGeom>
        </p:spPr>
      </p:pic>
      <p:pic>
        <p:nvPicPr>
          <p:cNvPr id="12" name="image5.pn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650436-32E4-410B-A65F-139AFA5198C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256478" y="2407207"/>
            <a:ext cx="5556856" cy="310071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8205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5FCDA10-D385-429A-AB87-313A95D21392}"/>
              </a:ext>
            </a:extLst>
          </p:cNvPr>
          <p:cNvSpPr txBox="1">
            <a:spLocks/>
          </p:cNvSpPr>
          <p:nvPr/>
        </p:nvSpPr>
        <p:spPr>
          <a:xfrm>
            <a:off x="3349999" y="946304"/>
            <a:ext cx="5626222" cy="64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4000" b="1" dirty="0" err="1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Pondasi</a:t>
            </a:r>
            <a:r>
              <a:rPr lang="en-US" sz="4000" b="1" dirty="0">
                <a:solidFill>
                  <a:srgbClr val="0661AA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 Website (JS)</a:t>
            </a:r>
            <a:endParaRPr lang="en-ID" sz="4000" b="1" dirty="0">
              <a:solidFill>
                <a:srgbClr val="0661AA"/>
              </a:solidFill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089C5-9F3C-4812-9811-D322AB6256D9}"/>
              </a:ext>
            </a:extLst>
          </p:cNvPr>
          <p:cNvSpPr txBox="1"/>
          <p:nvPr/>
        </p:nvSpPr>
        <p:spPr>
          <a:xfrm>
            <a:off x="3115809" y="1412641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i="1" dirty="0">
                <a:solidFill>
                  <a:schemeClr val="bg1">
                    <a:lumMod val="95000"/>
                  </a:schemeClr>
                </a:solidFill>
                <a:effectLst/>
                <a:latin typeface="Product Sans" panose="020B0403030502040203" pitchFamily="34" charset="0"/>
                <a:ea typeface="Poppins" panose="00000500000000000000" pitchFamily="50" charset="0"/>
              </a:rPr>
              <a:t>Terdapat 3 (tiga) pondasi penting dalam membuat website.</a:t>
            </a:r>
            <a:endParaRPr lang="en-ID" sz="1400" i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DADC1A36-055D-4461-9BBF-DB1B734E2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651AA-111F-4E1A-B7BF-5674449EFAEC}"/>
              </a:ext>
            </a:extLst>
          </p:cNvPr>
          <p:cNvSpPr txBox="1"/>
          <p:nvPr/>
        </p:nvSpPr>
        <p:spPr>
          <a:xfrm>
            <a:off x="2638980" y="4899171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JS</a:t>
            </a:r>
            <a:endParaRPr lang="en-ID" sz="2400" b="1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C7776-A962-41C6-9E97-C5DBE64A5780}"/>
              </a:ext>
            </a:extLst>
          </p:cNvPr>
          <p:cNvSpPr txBox="1"/>
          <p:nvPr/>
        </p:nvSpPr>
        <p:spPr>
          <a:xfrm>
            <a:off x="2475348" y="5264752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Javascript</a:t>
            </a:r>
            <a:endParaRPr lang="en-ID" sz="12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27283F-569D-46E9-A6C0-46E7D6009859}"/>
              </a:ext>
            </a:extLst>
          </p:cNvPr>
          <p:cNvSpPr/>
          <p:nvPr/>
        </p:nvSpPr>
        <p:spPr>
          <a:xfrm>
            <a:off x="4151806" y="3629453"/>
            <a:ext cx="662416" cy="328113"/>
          </a:xfrm>
          <a:prstGeom prst="rightArrow">
            <a:avLst/>
          </a:prstGeom>
          <a:solidFill>
            <a:srgbClr val="0D7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B3FFEB0-F48A-46C4-B40E-CFF9946A25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3"/>
          <a:stretch/>
        </p:blipFill>
        <p:spPr>
          <a:xfrm>
            <a:off x="2089610" y="2901230"/>
            <a:ext cx="1653450" cy="1895948"/>
          </a:xfrm>
          <a:prstGeom prst="rect">
            <a:avLst/>
          </a:prstGeom>
        </p:spPr>
      </p:pic>
      <p:pic>
        <p:nvPicPr>
          <p:cNvPr id="13" name="image4.pn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AFCB49-2273-4B5D-B9F6-0379E2C4334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222968" y="2375112"/>
            <a:ext cx="5341313" cy="302813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4839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57BE9-A2AD-446D-9F08-532245326145}"/>
              </a:ext>
            </a:extLst>
          </p:cNvPr>
          <p:cNvSpPr txBox="1"/>
          <p:nvPr/>
        </p:nvSpPr>
        <p:spPr>
          <a:xfrm>
            <a:off x="3636833" y="2507196"/>
            <a:ext cx="4918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4D26"/>
                </a:solidFill>
                <a:latin typeface="Product Sans" panose="020B0403030502040203" pitchFamily="34" charset="0"/>
              </a:rPr>
              <a:t>#DemoTime!</a:t>
            </a:r>
            <a:endParaRPr lang="en-ID" sz="6000" b="1" dirty="0">
              <a:solidFill>
                <a:srgbClr val="E44D26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4E30F88-13C1-4C99-8B2B-DE1C5FE5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58" y="4689358"/>
            <a:ext cx="596484" cy="596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2DFAC-3C8E-4EAD-BD17-5E3E28B03946}"/>
              </a:ext>
            </a:extLst>
          </p:cNvPr>
          <p:cNvSpPr txBox="1"/>
          <p:nvPr/>
        </p:nvSpPr>
        <p:spPr>
          <a:xfrm>
            <a:off x="3224861" y="3429000"/>
            <a:ext cx="5742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Mari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membuat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dan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mengakses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berkas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HTML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kita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 yang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roduct Sans" panose="020B0403030502040203" pitchFamily="34" charset="0"/>
              </a:rPr>
              <a:t>pertama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Product Sans" panose="020B040303050204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3E0DA57-D740-4F9C-BF1C-6BA3B2918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4" t="32976" r="4840" b="32976"/>
          <a:stretch/>
        </p:blipFill>
        <p:spPr>
          <a:xfrm>
            <a:off x="10813334" y="308251"/>
            <a:ext cx="972510" cy="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1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516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Poppins</vt:lpstr>
      <vt:lpstr>Product Sans</vt:lpstr>
      <vt:lpstr>Office Theme</vt:lpstr>
      <vt:lpstr>Week I : Web &amp; CSS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I : Web &amp; CSS Introduction</dc:title>
  <dc:creator>edonovanto</dc:creator>
  <cp:lastModifiedBy>edonovanto</cp:lastModifiedBy>
  <cp:revision>33</cp:revision>
  <dcterms:created xsi:type="dcterms:W3CDTF">2021-06-14T13:49:06Z</dcterms:created>
  <dcterms:modified xsi:type="dcterms:W3CDTF">2021-07-24T01:11:28Z</dcterms:modified>
</cp:coreProperties>
</file>