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FC8"/>
    <a:srgbClr val="E44D26"/>
    <a:srgbClr val="0661AA"/>
    <a:srgbClr val="0B0B0C"/>
    <a:srgbClr val="CF7500"/>
    <a:srgbClr val="161616"/>
    <a:srgbClr val="F1B631"/>
    <a:srgbClr val="1B1D2A"/>
    <a:srgbClr val="222831"/>
    <a:srgbClr val="7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0678"/>
            <a:ext cx="9144000" cy="412822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Week I : Web &amp; CSS Introduction</a:t>
            </a:r>
            <a:endParaRPr lang="en-ID" sz="18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979"/>
            <a:ext cx="9144000" cy="96996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 err="1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Pendalaman</a:t>
            </a:r>
            <a:r>
              <a:rPr lang="en-US" sz="54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 HTML </a:t>
            </a:r>
            <a:endParaRPr lang="en-ID" sz="54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48B1B22-6641-4C36-A01C-D685B65B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 b="33863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2D96-8543-4416-A655-B916A55B56B4}"/>
              </a:ext>
            </a:extLst>
          </p:cNvPr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DC3219-D5F3-4F42-AA97-36098CA758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88" y="3712822"/>
            <a:ext cx="6564223" cy="15609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A2B70-4C07-4DB4-9DB6-33A6E4B497CB}"/>
              </a:ext>
            </a:extLst>
          </p:cNvPr>
          <p:cNvSpPr txBox="1"/>
          <p:nvPr/>
        </p:nvSpPr>
        <p:spPr>
          <a:xfrm>
            <a:off x="1173285" y="1272651"/>
            <a:ext cx="574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Penulisan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&gt;1 </a:t>
            </a:r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Atribut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HTML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220DAB3-5ED9-45AC-B5EE-077643B52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5F3454-3E9C-4FD6-AD82-129233D18A50}"/>
              </a:ext>
            </a:extLst>
          </p:cNvPr>
          <p:cNvCxnSpPr>
            <a:cxnSpLocks/>
          </p:cNvCxnSpPr>
          <p:nvPr/>
        </p:nvCxnSpPr>
        <p:spPr>
          <a:xfrm flipV="1">
            <a:off x="3611461" y="3263317"/>
            <a:ext cx="675313" cy="1060705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4B477D-593B-46CF-9829-112A1FCE7ECC}"/>
              </a:ext>
            </a:extLst>
          </p:cNvPr>
          <p:cNvSpPr txBox="1"/>
          <p:nvPr/>
        </p:nvSpPr>
        <p:spPr>
          <a:xfrm>
            <a:off x="4347637" y="3065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lang</a:t>
            </a:r>
            <a:endParaRPr lang="en-ID" sz="1600" i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0C862-6555-4FF3-A41E-BF4052D149C0}"/>
              </a:ext>
            </a:extLst>
          </p:cNvPr>
          <p:cNvSpPr txBox="1"/>
          <p:nvPr/>
        </p:nvSpPr>
        <p:spPr>
          <a:xfrm>
            <a:off x="1173285" y="1904732"/>
            <a:ext cx="774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Kita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bisa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menuliskan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lebih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satu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DA0265-981A-4AF3-B1F8-2B2184A03916}"/>
              </a:ext>
            </a:extLst>
          </p:cNvPr>
          <p:cNvCxnSpPr>
            <a:cxnSpLocks/>
          </p:cNvCxnSpPr>
          <p:nvPr/>
        </p:nvCxnSpPr>
        <p:spPr>
          <a:xfrm flipV="1">
            <a:off x="4842545" y="3453572"/>
            <a:ext cx="1170221" cy="870451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7F428A-14A8-42C9-BE45-25101CB89F61}"/>
              </a:ext>
            </a:extLst>
          </p:cNvPr>
          <p:cNvSpPr txBox="1"/>
          <p:nvPr/>
        </p:nvSpPr>
        <p:spPr>
          <a:xfrm>
            <a:off x="6042910" y="3284295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translate</a:t>
            </a:r>
            <a:endParaRPr lang="en-ID" sz="1600" i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A2B70-4C07-4DB4-9DB6-33A6E4B497CB}"/>
              </a:ext>
            </a:extLst>
          </p:cNvPr>
          <p:cNvSpPr txBox="1"/>
          <p:nvPr/>
        </p:nvSpPr>
        <p:spPr>
          <a:xfrm>
            <a:off x="1173285" y="1272651"/>
            <a:ext cx="4384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Jenis-Jenis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Atribut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220DAB3-5ED9-45AC-B5EE-077643B52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20C862-6555-4FF3-A41E-BF4052D149C0}"/>
              </a:ext>
            </a:extLst>
          </p:cNvPr>
          <p:cNvSpPr txBox="1"/>
          <p:nvPr/>
        </p:nvSpPr>
        <p:spPr>
          <a:xfrm>
            <a:off x="1173285" y="1870638"/>
            <a:ext cx="820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Berdasarkan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jenis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implementasinya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dibagi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menjadi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2,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yaitu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Global Attribute dan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digunakan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tertentu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37FCB-C534-48E6-B85A-728EF756EFD9}"/>
              </a:ext>
            </a:extLst>
          </p:cNvPr>
          <p:cNvSpPr txBox="1"/>
          <p:nvPr/>
        </p:nvSpPr>
        <p:spPr>
          <a:xfrm>
            <a:off x="3535307" y="338749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Global Attribute</a:t>
            </a:r>
            <a:endParaRPr lang="en-ID" b="1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AA9EC-651F-4F04-AB0E-502DD1739C46}"/>
              </a:ext>
            </a:extLst>
          </p:cNvPr>
          <p:cNvSpPr txBox="1"/>
          <p:nvPr/>
        </p:nvSpPr>
        <p:spPr>
          <a:xfrm>
            <a:off x="6579654" y="338749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Tertentu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 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Khusus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)</a:t>
            </a:r>
            <a:endParaRPr lang="en-ID" b="1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9F4B8-8593-4DC2-B973-031B3DFDECD0}"/>
              </a:ext>
            </a:extLst>
          </p:cNvPr>
          <p:cNvSpPr txBox="1"/>
          <p:nvPr/>
        </p:nvSpPr>
        <p:spPr>
          <a:xfrm>
            <a:off x="1904332" y="3848567"/>
            <a:ext cx="3558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Attribute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yag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digunakan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secara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global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seluruh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.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Artinya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menerapkan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elemen-elemen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tuliskan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menambah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informasi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padanya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114DE-1030-4F16-A8CB-E3610956E55C}"/>
              </a:ext>
            </a:extLst>
          </p:cNvPr>
          <p:cNvSpPr txBox="1"/>
          <p:nvPr/>
        </p:nvSpPr>
        <p:spPr>
          <a:xfrm>
            <a:off x="6579653" y="3846587"/>
            <a:ext cx="3982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Berbeda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dengan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Global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hanya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diimplementasikan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elemen-elemen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tertentu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saja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.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Penerapa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tidak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sesuai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menimbulkan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error.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97708F-65DB-44A4-8FB6-5568E2CD9B4B}"/>
              </a:ext>
            </a:extLst>
          </p:cNvPr>
          <p:cNvCxnSpPr/>
          <p:nvPr/>
        </p:nvCxnSpPr>
        <p:spPr>
          <a:xfrm>
            <a:off x="5989739" y="3070371"/>
            <a:ext cx="0" cy="229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AE2F0-BF01-42B4-89DD-00E3F109E5FA}"/>
              </a:ext>
            </a:extLst>
          </p:cNvPr>
          <p:cNvSpPr txBox="1"/>
          <p:nvPr/>
        </p:nvSpPr>
        <p:spPr>
          <a:xfrm>
            <a:off x="4286851" y="677032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Elemen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Heading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1FEF8-AD5B-4193-8B0C-F7DF82BFC0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22" y="1588963"/>
            <a:ext cx="3107756" cy="42081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7CA04-319E-4133-B0FE-44F30E5DDB65}"/>
              </a:ext>
            </a:extLst>
          </p:cNvPr>
          <p:cNvSpPr txBox="1"/>
          <p:nvPr/>
        </p:nvSpPr>
        <p:spPr>
          <a:xfrm>
            <a:off x="2432808" y="6062731"/>
            <a:ext cx="7759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&lt;h1&gt;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hal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mengindikasi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sementara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&lt;h2&gt;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mengindikasikan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sub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demikian</a:t>
            </a:r>
            <a:r>
              <a:rPr lang="en-US" sz="12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seterusnya</a:t>
            </a:r>
            <a:endParaRPr lang="en-ID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716F9C3-355C-4220-AE40-D35CBFB46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621331" y="3429000"/>
            <a:ext cx="6949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menyesuaikan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heading dan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menambahkan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proyek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!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sym typeface="Wingdings" panose="05000000000000000000" pitchFamily="2" charset="2"/>
              </a:rPr>
              <a:t>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967A-CDE5-4F07-82C2-0525B3C9EA19}"/>
              </a:ext>
            </a:extLst>
          </p:cNvPr>
          <p:cNvSpPr txBox="1"/>
          <p:nvPr/>
        </p:nvSpPr>
        <p:spPr>
          <a:xfrm>
            <a:off x="939644" y="79447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LIST</a:t>
            </a:r>
            <a:endParaRPr lang="en-ID" sz="2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B697D-787D-4162-91B9-76B018340ABA}"/>
              </a:ext>
            </a:extLst>
          </p:cNvPr>
          <p:cNvSpPr txBox="1"/>
          <p:nvPr/>
        </p:nvSpPr>
        <p:spPr>
          <a:xfrm>
            <a:off x="939644" y="1309556"/>
            <a:ext cx="2991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Unordered List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64751-001D-46C0-AD4A-AF3B2BBF54E2}"/>
              </a:ext>
            </a:extLst>
          </p:cNvPr>
          <p:cNvSpPr txBox="1"/>
          <p:nvPr/>
        </p:nvSpPr>
        <p:spPr>
          <a:xfrm>
            <a:off x="939644" y="1894331"/>
            <a:ext cx="9731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Daftar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ditampilkan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urutan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Standarnya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unordered list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menampilkan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bullet pada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tiap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item list-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nya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menetapkan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sebagai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unordered list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&lt;ul&gt;&lt;/ul&gt;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kemudian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tersebut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tags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&lt;li&gt;&lt;/li&gt; </a:t>
            </a:r>
            <a:endParaRPr lang="en-ID" sz="1400" dirty="0">
              <a:highlight>
                <a:srgbClr val="FFFF00"/>
              </a:highlight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715F08-1E95-47BD-8FC1-73F417BAC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F2B04-D5DC-4052-AA26-0ED112B3E5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71" y="3198092"/>
            <a:ext cx="4131858" cy="2350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04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967A-CDE5-4F07-82C2-0525B3C9EA19}"/>
              </a:ext>
            </a:extLst>
          </p:cNvPr>
          <p:cNvSpPr txBox="1"/>
          <p:nvPr/>
        </p:nvSpPr>
        <p:spPr>
          <a:xfrm>
            <a:off x="939644" y="79447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LIST</a:t>
            </a:r>
            <a:endParaRPr lang="en-ID" sz="2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B697D-787D-4162-91B9-76B018340ABA}"/>
              </a:ext>
            </a:extLst>
          </p:cNvPr>
          <p:cNvSpPr txBox="1"/>
          <p:nvPr/>
        </p:nvSpPr>
        <p:spPr>
          <a:xfrm>
            <a:off x="939644" y="1309556"/>
            <a:ext cx="5852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Element Inside Unordered List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64751-001D-46C0-AD4A-AF3B2BBF54E2}"/>
              </a:ext>
            </a:extLst>
          </p:cNvPr>
          <p:cNvSpPr txBox="1"/>
          <p:nvPr/>
        </p:nvSpPr>
        <p:spPr>
          <a:xfrm>
            <a:off x="998367" y="1894331"/>
            <a:ext cx="97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ebuah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HTML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selalu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berisi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teks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berisi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lain. </a:t>
            </a:r>
            <a:r>
              <a:rPr lang="sv-SE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Sebagai contoh, kita dapat mengisinya elemen &lt;li&gt; dengan elemen &lt;h1&gt;, &lt;h1&gt;, &lt;p&gt;, dll. 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endParaRPr lang="en-ID" sz="1400" dirty="0">
              <a:highlight>
                <a:srgbClr val="FFFF00"/>
              </a:highlight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715F08-1E95-47BD-8FC1-73F417BAC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8E8D5-240F-43BC-9A08-BF7B9285D4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57" y="3306031"/>
            <a:ext cx="6714085" cy="1970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967A-CDE5-4F07-82C2-0525B3C9EA19}"/>
              </a:ext>
            </a:extLst>
          </p:cNvPr>
          <p:cNvSpPr txBox="1"/>
          <p:nvPr/>
        </p:nvSpPr>
        <p:spPr>
          <a:xfrm>
            <a:off x="939644" y="79447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LIST</a:t>
            </a:r>
            <a:endParaRPr lang="en-ID" sz="2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B697D-787D-4162-91B9-76B018340ABA}"/>
              </a:ext>
            </a:extLst>
          </p:cNvPr>
          <p:cNvSpPr txBox="1"/>
          <p:nvPr/>
        </p:nvSpPr>
        <p:spPr>
          <a:xfrm>
            <a:off x="939644" y="1309556"/>
            <a:ext cx="444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Nested Unordered List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64751-001D-46C0-AD4A-AF3B2BBF54E2}"/>
              </a:ext>
            </a:extLst>
          </p:cNvPr>
          <p:cNvSpPr txBox="1"/>
          <p:nvPr/>
        </p:nvSpPr>
        <p:spPr>
          <a:xfrm>
            <a:off x="998367" y="1894331"/>
            <a:ext cx="97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Nested List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daftar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bersarang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adalah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daftar yang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berada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daftar.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Penerapannya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tidak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jauh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berbeda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list yang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sebelumnya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.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715F08-1E95-47BD-8FC1-73F417BAC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D9103-6874-4A98-8463-5704FFEA25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5" y="2809286"/>
            <a:ext cx="3470875" cy="3144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32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967A-CDE5-4F07-82C2-0525B3C9EA19}"/>
              </a:ext>
            </a:extLst>
          </p:cNvPr>
          <p:cNvSpPr txBox="1"/>
          <p:nvPr/>
        </p:nvSpPr>
        <p:spPr>
          <a:xfrm>
            <a:off x="939644" y="79447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LIST</a:t>
            </a:r>
            <a:endParaRPr lang="en-ID" sz="2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B697D-787D-4162-91B9-76B018340ABA}"/>
              </a:ext>
            </a:extLst>
          </p:cNvPr>
          <p:cNvSpPr txBox="1"/>
          <p:nvPr/>
        </p:nvSpPr>
        <p:spPr>
          <a:xfrm>
            <a:off x="939644" y="1309556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Ordered List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64751-001D-46C0-AD4A-AF3B2BBF54E2}"/>
              </a:ext>
            </a:extLst>
          </p:cNvPr>
          <p:cNvSpPr txBox="1"/>
          <p:nvPr/>
        </p:nvSpPr>
        <p:spPr>
          <a:xfrm>
            <a:off x="939644" y="1894331"/>
            <a:ext cx="9731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Daftar yang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ditampilkan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secara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terurut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/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mementingkan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urutan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.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Contohnya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membuat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daftar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instruksi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langkah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demi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langkah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sehingga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dibutuhkan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urutan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sesuai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.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menetapkan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konten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sebagai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ordered list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kita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gunakan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&lt;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ol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&gt;&lt;/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ol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&gt;. 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Sama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seperti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Unordered list,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tiap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item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list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ditetapkan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tags 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&lt;li&gt;&lt;/li&gt;.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715F08-1E95-47BD-8FC1-73F417BAC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49583-8685-4155-ACDB-D87BD80105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81" y="3295544"/>
            <a:ext cx="4333278" cy="2465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06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967A-CDE5-4F07-82C2-0525B3C9EA19}"/>
              </a:ext>
            </a:extLst>
          </p:cNvPr>
          <p:cNvSpPr txBox="1"/>
          <p:nvPr/>
        </p:nvSpPr>
        <p:spPr>
          <a:xfrm>
            <a:off x="939644" y="79447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LIST</a:t>
            </a:r>
            <a:endParaRPr lang="en-ID" sz="2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B697D-787D-4162-91B9-76B018340ABA}"/>
              </a:ext>
            </a:extLst>
          </p:cNvPr>
          <p:cNvSpPr txBox="1"/>
          <p:nvPr/>
        </p:nvSpPr>
        <p:spPr>
          <a:xfrm>
            <a:off x="939644" y="1309556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Ordered List Type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64751-001D-46C0-AD4A-AF3B2BBF54E2}"/>
              </a:ext>
            </a:extLst>
          </p:cNvPr>
          <p:cNvSpPr txBox="1"/>
          <p:nvPr/>
        </p:nvSpPr>
        <p:spPr>
          <a:xfrm>
            <a:off x="939644" y="1894331"/>
            <a:ext cx="97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Pada ordered list,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tipe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urutan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angkanya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kita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atur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type.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Berikut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nilai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-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nilai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digunakan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type pada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&lt;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ol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&gt;:</a:t>
            </a:r>
            <a:endParaRPr lang="en-ID" sz="1400" dirty="0">
              <a:highlight>
                <a:srgbClr val="FFFF00"/>
              </a:highlight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715F08-1E95-47BD-8FC1-73F417BAC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4DF0BD-8AAA-4E5F-B923-061A4FCE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4061"/>
              </p:ext>
            </p:extLst>
          </p:nvPr>
        </p:nvGraphicFramePr>
        <p:xfrm>
          <a:off x="2428390" y="3429000"/>
          <a:ext cx="7335219" cy="163342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25458">
                  <a:extLst>
                    <a:ext uri="{9D8B030D-6E8A-4147-A177-3AD203B41FA5}">
                      <a16:colId xmlns:a16="http://schemas.microsoft.com/office/drawing/2014/main" val="2722837797"/>
                    </a:ext>
                  </a:extLst>
                </a:gridCol>
                <a:gridCol w="5109761">
                  <a:extLst>
                    <a:ext uri="{9D8B030D-6E8A-4147-A177-3AD203B41FA5}">
                      <a16:colId xmlns:a16="http://schemas.microsoft.com/office/drawing/2014/main" val="4025669221"/>
                    </a:ext>
                  </a:extLst>
                </a:gridCol>
              </a:tblGrid>
              <a:tr h="312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Deskripsi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 anchor="ctr"/>
                </a:tc>
                <a:extLst>
                  <a:ext uri="{0D108BD9-81ED-4DB2-BD59-A6C34878D82A}">
                    <a16:rowId xmlns:a16="http://schemas.microsoft.com/office/drawing/2014/main" val="3246295032"/>
                  </a:ext>
                </a:extLst>
              </a:tr>
              <a:tr h="2641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5">
                          <a:effectLst/>
                        </a:rPr>
                        <a:t>Menggunakan angka dalam urutan item (default)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extLst>
                  <a:ext uri="{0D108BD9-81ED-4DB2-BD59-A6C34878D82A}">
                    <a16:rowId xmlns:a16="http://schemas.microsoft.com/office/drawing/2014/main" val="2611078666"/>
                  </a:ext>
                </a:extLst>
              </a:tr>
              <a:tr h="2641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5">
                          <a:effectLst/>
                        </a:rPr>
                        <a:t>Menggunakan huruf kecil dalam urutan item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extLst>
                  <a:ext uri="{0D108BD9-81ED-4DB2-BD59-A6C34878D82A}">
                    <a16:rowId xmlns:a16="http://schemas.microsoft.com/office/drawing/2014/main" val="2210776555"/>
                  </a:ext>
                </a:extLst>
              </a:tr>
              <a:tr h="2641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5">
                          <a:effectLst/>
                        </a:rPr>
                        <a:t>Menggunakan huruf besar dalam urutan item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extLst>
                  <a:ext uri="{0D108BD9-81ED-4DB2-BD59-A6C34878D82A}">
                    <a16:rowId xmlns:a16="http://schemas.microsoft.com/office/drawing/2014/main" val="1007162183"/>
                  </a:ext>
                </a:extLst>
              </a:tr>
              <a:tr h="2641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5">
                          <a:effectLst/>
                        </a:rPr>
                        <a:t>Menggunakan huruf romawi kecil dalam urutan item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extLst>
                  <a:ext uri="{0D108BD9-81ED-4DB2-BD59-A6C34878D82A}">
                    <a16:rowId xmlns:a16="http://schemas.microsoft.com/office/drawing/2014/main" val="1570239455"/>
                  </a:ext>
                </a:extLst>
              </a:tr>
              <a:tr h="2641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5" dirty="0" err="1">
                          <a:effectLst/>
                        </a:rPr>
                        <a:t>Menggunakan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5" dirty="0" err="1">
                          <a:effectLst/>
                        </a:rPr>
                        <a:t>huruf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5" dirty="0" err="1">
                          <a:effectLst/>
                        </a:rPr>
                        <a:t>romawi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5" dirty="0" err="1">
                          <a:effectLst/>
                        </a:rPr>
                        <a:t>besar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5" dirty="0" err="1">
                          <a:effectLst/>
                        </a:rPr>
                        <a:t>dalam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5" dirty="0" err="1">
                          <a:effectLst/>
                        </a:rPr>
                        <a:t>urutan</a:t>
                      </a:r>
                      <a:r>
                        <a:rPr lang="en-US" sz="1600" spc="5" dirty="0">
                          <a:effectLst/>
                        </a:rPr>
                        <a:t> item</a:t>
                      </a:r>
                      <a:endParaRPr lang="en-ID" sz="16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99937" marR="99937" marT="0" marB="0"/>
                </a:tc>
                <a:extLst>
                  <a:ext uri="{0D108BD9-81ED-4DB2-BD59-A6C34878D82A}">
                    <a16:rowId xmlns:a16="http://schemas.microsoft.com/office/drawing/2014/main" val="127685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9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967A-CDE5-4F07-82C2-0525B3C9EA19}"/>
              </a:ext>
            </a:extLst>
          </p:cNvPr>
          <p:cNvSpPr txBox="1"/>
          <p:nvPr/>
        </p:nvSpPr>
        <p:spPr>
          <a:xfrm>
            <a:off x="939644" y="79447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LIST</a:t>
            </a:r>
            <a:endParaRPr lang="en-ID" sz="2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B697D-787D-4162-91B9-76B018340ABA}"/>
              </a:ext>
            </a:extLst>
          </p:cNvPr>
          <p:cNvSpPr txBox="1"/>
          <p:nvPr/>
        </p:nvSpPr>
        <p:spPr>
          <a:xfrm>
            <a:off x="939644" y="1309556"/>
            <a:ext cx="5723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Penerapan</a:t>
            </a:r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 Ordered List Type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715F08-1E95-47BD-8FC1-73F417BAC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72182-853A-41C4-85BF-AC620F32F9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99" y="2240560"/>
            <a:ext cx="3784402" cy="3641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0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3F8B2-52C9-408D-97A6-AD8A6E1400AE}"/>
              </a:ext>
            </a:extLst>
          </p:cNvPr>
          <p:cNvSpPr txBox="1"/>
          <p:nvPr/>
        </p:nvSpPr>
        <p:spPr>
          <a:xfrm>
            <a:off x="3648053" y="961358"/>
            <a:ext cx="489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Source-Code Editor</a:t>
            </a:r>
            <a:endParaRPr lang="en-ID" sz="40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836C8-7058-46B7-B1D9-FA5ED1B05736}"/>
              </a:ext>
            </a:extLst>
          </p:cNvPr>
          <p:cNvSpPr txBox="1"/>
          <p:nvPr/>
        </p:nvSpPr>
        <p:spPr>
          <a:xfrm>
            <a:off x="2525085" y="1669244"/>
            <a:ext cx="685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Perangkat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lunak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yang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dirancang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secara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spesifik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untuk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kebutuhan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penulisan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kode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program computer.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0471F4C-B836-4F0E-A952-487F13B24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87" y="3002404"/>
            <a:ext cx="1973226" cy="197322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C5DF0FC-61F0-4051-B608-97E2F666F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55" y="3374719"/>
            <a:ext cx="1228595" cy="122859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C7A070-CCD5-4756-8C06-30C5F3C00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50" y="3375387"/>
            <a:ext cx="1228595" cy="122859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DEF13DB-0D1A-497F-A221-961C000670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857856-3A95-44F4-921C-EE238B2A43E7}"/>
              </a:ext>
            </a:extLst>
          </p:cNvPr>
          <p:cNvSpPr txBox="1"/>
          <p:nvPr/>
        </p:nvSpPr>
        <p:spPr>
          <a:xfrm>
            <a:off x="2905032" y="571197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u="sng" dirty="0">
                <a:solidFill>
                  <a:schemeClr val="bg1"/>
                </a:solidFill>
              </a:rPr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139133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5242662" y="2616253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5242662" y="3538057"/>
            <a:ext cx="5990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buat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daftar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kegiatan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disamping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menggunakan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Nested Unordered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Dan Ordered List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2050" name="Picture 2" descr="How to Create Nested Lists in HTML5 - dummies">
            <a:extLst>
              <a:ext uri="{FF2B5EF4-FFF2-40B4-BE49-F238E27FC236}">
                <a16:creationId xmlns:a16="http://schemas.microsoft.com/office/drawing/2014/main" id="{672D5F1A-FBC5-4F9A-8B3A-FB1C9BFD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33" y="1363592"/>
            <a:ext cx="3163846" cy="43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3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2748549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2409995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Day 3 :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3015841" y="3529681"/>
            <a:ext cx="761154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Review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Pengenalan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Atribut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Elemen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Heading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Ordered &amp; Unordered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Elemen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Gambar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name="adj" fmla="val 0"/>
            </a:avLst>
          </a:prstGeom>
          <a:solidFill>
            <a:srgbClr val="0D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7FC8"/>
                </a:solidFill>
              </a:rPr>
              <a:t>`v</a:t>
            </a:r>
            <a:endParaRPr lang="en-ID" dirty="0">
              <a:solidFill>
                <a:srgbClr val="0D7FC8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01912C5-E066-47C1-8B1C-DFCD8825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D01E1-EF56-48B5-A3F0-834ABD71CE82}"/>
              </a:ext>
            </a:extLst>
          </p:cNvPr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name="adj" fmla="val 0"/>
            </a:avLst>
          </a:prstGeom>
          <a:solidFill>
            <a:srgbClr val="0661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61AA"/>
                </a:solidFill>
              </a:rPr>
              <a:t>`v</a:t>
            </a:r>
            <a:endParaRPr lang="en-ID" dirty="0">
              <a:solidFill>
                <a:srgbClr val="066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2993226" y="2179534"/>
            <a:ext cx="6205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Membuat</a:t>
            </a:r>
            <a:r>
              <a:rPr lang="en-US" sz="44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44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Berkas</a:t>
            </a:r>
            <a:r>
              <a:rPr lang="en-US" sz="4400" b="1" dirty="0">
                <a:solidFill>
                  <a:srgbClr val="E44D26"/>
                </a:solidFill>
                <a:latin typeface="Product Sans" panose="020B0403030502040203" pitchFamily="34" charset="0"/>
              </a:rPr>
              <a:t> HTML</a:t>
            </a:r>
            <a:endParaRPr lang="en-ID" sz="44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966195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025012" y="2869914"/>
            <a:ext cx="8141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pertemuan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sebelumnya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telah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berhasil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membuat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berkas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HTML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pertama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DAC070-2EF4-4E68-B46C-14D16C9B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31" y="3701696"/>
            <a:ext cx="9615937" cy="39430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B42FA-4670-4687-AEAD-1CB9918AB160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1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2400915" y="1419962"/>
            <a:ext cx="7390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Menerapkan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Struktur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Dasar HTML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384083" y="1993559"/>
            <a:ext cx="7423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 juga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telah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mengetahui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struktur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dasar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HTML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yaitu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&lt;html&gt;, &lt;head&gt;, dan &lt;body&gt;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B42FA-4670-4687-AEAD-1CB9918AB160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image5.png" descr="Text&#10;&#10;Description automatically generated">
            <a:extLst>
              <a:ext uri="{FF2B5EF4-FFF2-40B4-BE49-F238E27FC236}">
                <a16:creationId xmlns:a16="http://schemas.microsoft.com/office/drawing/2014/main" id="{137BFD38-E155-4DB3-9DCA-BD132049D9C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40845" y="3090268"/>
            <a:ext cx="3310302" cy="2533821"/>
          </a:xfrm>
          <a:prstGeom prst="rect">
            <a:avLst/>
          </a:prstGeom>
          <a:ln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B5DB54-65F8-4CF8-B977-5A77F04405F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144730" y="3429000"/>
            <a:ext cx="1410494" cy="304102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41062F-110D-4A5C-A6C9-A930F60D8EEC}"/>
              </a:ext>
            </a:extLst>
          </p:cNvPr>
          <p:cNvSpPr txBox="1"/>
          <p:nvPr/>
        </p:nvSpPr>
        <p:spPr>
          <a:xfrm>
            <a:off x="1813916" y="3275111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&lt;html&gt;&lt;/html&gt;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2E509-68AE-4B2F-8444-74118E27692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553512" y="3733102"/>
            <a:ext cx="3035912" cy="218113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752780-F524-4218-BCBA-A66F64AE79E0}"/>
              </a:ext>
            </a:extLst>
          </p:cNvPr>
          <p:cNvSpPr txBox="1"/>
          <p:nvPr/>
        </p:nvSpPr>
        <p:spPr>
          <a:xfrm>
            <a:off x="8589424" y="357921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&lt;head&gt;&lt;/head&gt;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15F1EE-FEB1-4273-A8F1-A827D1994B1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240910" y="4525886"/>
            <a:ext cx="1633100" cy="304103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542101-88CF-48E8-8BED-60624B292FED}"/>
              </a:ext>
            </a:extLst>
          </p:cNvPr>
          <p:cNvSpPr txBox="1"/>
          <p:nvPr/>
        </p:nvSpPr>
        <p:spPr>
          <a:xfrm>
            <a:off x="1813916" y="46761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&lt;body&gt;&lt;/body&gt;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9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2289147" y="1419962"/>
            <a:ext cx="760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Mengetahui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Struktur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Elemen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HTML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289147" y="2010820"/>
            <a:ext cx="7497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 juga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telah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mengetahui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struktur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HTML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terdiri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dari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Tag dan Content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B42FA-4670-4687-AEAD-1CB9918AB160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13" name="image8.jpg" descr="HTML Basics: Trivia Exam Quiz! - ProProfs Quiz">
            <a:extLst>
              <a:ext uri="{FF2B5EF4-FFF2-40B4-BE49-F238E27FC236}">
                <a16:creationId xmlns:a16="http://schemas.microsoft.com/office/drawing/2014/main" id="{5A48281B-57F0-4F9F-B2F4-95BE4017A4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7876" y="2940232"/>
            <a:ext cx="4576247" cy="22505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4541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1257174" y="1419962"/>
            <a:ext cx="967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Mengetahui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Beberapa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Elemen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dan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Fungsinya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969981" y="2010820"/>
            <a:ext cx="625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 juga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telah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mengetahui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setidaknya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11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penting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HTML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B42FA-4670-4687-AEAD-1CB9918AB160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6E6C38-AB6B-4F8A-96B9-50D2AE8B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33768"/>
              </p:ext>
            </p:extLst>
          </p:nvPr>
        </p:nvGraphicFramePr>
        <p:xfrm>
          <a:off x="2995039" y="2764511"/>
          <a:ext cx="6201916" cy="3007112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32633">
                  <a:extLst>
                    <a:ext uri="{9D8B030D-6E8A-4147-A177-3AD203B41FA5}">
                      <a16:colId xmlns:a16="http://schemas.microsoft.com/office/drawing/2014/main" val="1873446924"/>
                    </a:ext>
                  </a:extLst>
                </a:gridCol>
                <a:gridCol w="4369283">
                  <a:extLst>
                    <a:ext uri="{9D8B030D-6E8A-4147-A177-3AD203B41FA5}">
                      <a16:colId xmlns:a16="http://schemas.microsoft.com/office/drawing/2014/main" val="3063361023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Nama </a:t>
                      </a:r>
                      <a:r>
                        <a:rPr lang="en-US" sz="1400" b="1" dirty="0" err="1">
                          <a:effectLst/>
                        </a:rPr>
                        <a:t>Elemen</a:t>
                      </a:r>
                      <a:endParaRPr lang="en-ID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Deskripsi</a:t>
                      </a:r>
                      <a:endParaRPr lang="en-ID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2766796386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&lt;title&gt;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Defines a title for the document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2473250142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&lt;h1&gt; … &lt;h6&gt;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HTML headings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1055508080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&lt;p&gt;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Paragraph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144982095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&lt;img&gt;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an image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1292924030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&lt;a&gt;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Defines a hyperlink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4200900757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&lt;html&gt;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the root of HTML document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2921554321"/>
                  </a:ext>
                </a:extLst>
              </a:tr>
              <a:tr h="417140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&lt;head&gt;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Contains metadata/information for the document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651966306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&lt;body&gt;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the document's body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4215472261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&lt;div&gt;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a section in a document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3516919393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&lt;li&gt;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a list of things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3644421989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&lt;button&gt;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Defines a clickable button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82" marR="84082" marT="0" marB="0"/>
                </a:tc>
                <a:extLst>
                  <a:ext uri="{0D108BD9-81ED-4DB2-BD59-A6C34878D82A}">
                    <a16:rowId xmlns:a16="http://schemas.microsoft.com/office/drawing/2014/main" val="243691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A2B70-4C07-4DB4-9DB6-33A6E4B497CB}"/>
              </a:ext>
            </a:extLst>
          </p:cNvPr>
          <p:cNvSpPr txBox="1"/>
          <p:nvPr/>
        </p:nvSpPr>
        <p:spPr>
          <a:xfrm>
            <a:off x="1173285" y="1272651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Pengenalan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Atribut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HTML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45341-1F97-428A-BC69-4025302D02F9}"/>
              </a:ext>
            </a:extLst>
          </p:cNvPr>
          <p:cNvSpPr txBox="1"/>
          <p:nvPr/>
        </p:nvSpPr>
        <p:spPr>
          <a:xfrm>
            <a:off x="1173285" y="1918982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berfungsi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memberikan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informasi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tambahan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sebuah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. 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dituliskan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400" b="1" dirty="0">
                <a:highlight>
                  <a:srgbClr val="FFFF00"/>
                </a:highlight>
                <a:latin typeface="Product Sans" panose="020B0403030502040203" pitchFamily="34" charset="0"/>
              </a:rPr>
              <a:t>tag </a:t>
            </a:r>
            <a:r>
              <a:rPr lang="en-US" sz="1400" b="1" dirty="0" err="1">
                <a:highlight>
                  <a:srgbClr val="FFFF00"/>
                </a:highlight>
                <a:latin typeface="Product Sans" panose="020B0403030502040203" pitchFamily="34" charset="0"/>
              </a:rPr>
              <a:t>pembuka</a:t>
            </a:r>
            <a:r>
              <a:rPr lang="en-US" sz="1400" b="1" dirty="0">
                <a:highlight>
                  <a:srgbClr val="FFFF00"/>
                </a:highlight>
                <a:latin typeface="Product Sans" panose="020B0403030502040203" pitchFamily="34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Product Sans" panose="020B0403030502040203" pitchFamily="34" charset="0"/>
              </a:rPr>
              <a:t>sebuah</a:t>
            </a:r>
            <a:r>
              <a:rPr lang="en-US" sz="1400" b="1" dirty="0">
                <a:highlight>
                  <a:srgbClr val="FFFF00"/>
                </a:highlight>
                <a:latin typeface="Product Sans" panose="020B0403030502040203" pitchFamily="34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Product Sans" panose="020B0403030502040203" pitchFamily="34" charset="0"/>
              </a:rPr>
              <a:t>elemen</a:t>
            </a:r>
            <a:r>
              <a:rPr lang="en-US" sz="1400" b="1" dirty="0">
                <a:highlight>
                  <a:srgbClr val="FFFF00"/>
                </a:highlight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setelah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nama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elemennya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tersebut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ditulis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220DAB3-5ED9-45AC-B5EE-077643B52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04A98-1263-4120-ADE5-2CF1325F57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4616" y="3768853"/>
            <a:ext cx="6642768" cy="1528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5F3454-3E9C-4FD6-AD82-129233D18A50}"/>
              </a:ext>
            </a:extLst>
          </p:cNvPr>
          <p:cNvCxnSpPr/>
          <p:nvPr/>
        </p:nvCxnSpPr>
        <p:spPr>
          <a:xfrm flipV="1">
            <a:off x="3783435" y="3324039"/>
            <a:ext cx="1568741" cy="116926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4B477D-593B-46CF-9829-112A1FCE7ECC}"/>
              </a:ext>
            </a:extLst>
          </p:cNvPr>
          <p:cNvSpPr txBox="1"/>
          <p:nvPr/>
        </p:nvSpPr>
        <p:spPr>
          <a:xfrm>
            <a:off x="5387872" y="3154762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atribut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lang</a:t>
            </a:r>
            <a:endParaRPr lang="en-ID" sz="1600" i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A2B70-4C07-4DB4-9DB6-33A6E4B497CB}"/>
              </a:ext>
            </a:extLst>
          </p:cNvPr>
          <p:cNvSpPr txBox="1"/>
          <p:nvPr/>
        </p:nvSpPr>
        <p:spPr>
          <a:xfrm>
            <a:off x="1173285" y="1272651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Penulisan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Atribut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HTML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45341-1F97-428A-BC69-4025302D02F9}"/>
              </a:ext>
            </a:extLst>
          </p:cNvPr>
          <p:cNvSpPr txBox="1"/>
          <p:nvPr/>
        </p:nvSpPr>
        <p:spPr>
          <a:xfrm>
            <a:off x="1173285" y="1918982"/>
            <a:ext cx="9187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mengimplementasikan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sebuah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dibutuhkan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setidaknya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nama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atribut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serta</a:t>
            </a:r>
            <a:r>
              <a:rPr lang="en-ID" sz="1400" dirty="0"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nilainya</a:t>
            </a:r>
            <a:r>
              <a:rPr lang="en-ID" sz="1400" dirty="0"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dalam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bentuk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string </a:t>
            </a:r>
          </a:p>
          <a:p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(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dituliskan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dalam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tanda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kutip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)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220DAB3-5ED9-45AC-B5EE-077643B52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618C534-B932-4E44-88A3-7EDE57CE40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66" y="3186934"/>
            <a:ext cx="4977867" cy="198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58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728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Open Sans</vt:lpstr>
      <vt:lpstr>Poppins</vt:lpstr>
      <vt:lpstr>Product Sans</vt:lpstr>
      <vt:lpstr>Office Theme</vt:lpstr>
      <vt:lpstr>Week I : Web &amp; CSS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45</cp:revision>
  <dcterms:created xsi:type="dcterms:W3CDTF">2021-06-14T13:49:06Z</dcterms:created>
  <dcterms:modified xsi:type="dcterms:W3CDTF">2021-07-24T15:23:15Z</dcterms:modified>
</cp:coreProperties>
</file>