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84" r:id="rId7"/>
    <p:sldId id="285" r:id="rId8"/>
    <p:sldId id="299" r:id="rId9"/>
    <p:sldId id="287" r:id="rId10"/>
    <p:sldId id="288" r:id="rId11"/>
    <p:sldId id="289" r:id="rId12"/>
    <p:sldId id="286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FC8"/>
    <a:srgbClr val="E44D26"/>
    <a:srgbClr val="0661AA"/>
    <a:srgbClr val="0B0B0C"/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main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header.asp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ooter.asp" TargetMode="External"/><Relationship Id="rId11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figcaption.asp" TargetMode="External"/><Relationship Id="rId10" Type="http://schemas.openxmlformats.org/officeDocument/2006/relationships/hyperlink" Target="https://www.w3schools.com/tags/tag_section.asp" TargetMode="External"/><Relationship Id="rId4" Type="http://schemas.openxmlformats.org/officeDocument/2006/relationships/hyperlink" Target="https://www.w3schools.com/tags/tag_figure.asp" TargetMode="External"/><Relationship Id="rId9" Type="http://schemas.openxmlformats.org/officeDocument/2006/relationships/hyperlink" Target="https://www.w3schools.com/tags/tag_nav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II : HTML &amp; CSS Introduction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HTML 2 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1140229" y="980382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Anchor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140229" y="1780601"/>
            <a:ext cx="859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HTML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&lt;a&gt;&lt;/a&gt;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mendefinisikan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hyperlink. Link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merujuk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sedang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terbuka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ataupun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lain (website lain).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7B2B7-0952-49B6-986D-BF9818F82B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41" y="3672971"/>
            <a:ext cx="5703317" cy="22779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1BFEB0-FEB8-4627-B4F2-296D8D619D64}"/>
              </a:ext>
            </a:extLst>
          </p:cNvPr>
          <p:cNvSpPr txBox="1"/>
          <p:nvPr/>
        </p:nvSpPr>
        <p:spPr>
          <a:xfrm>
            <a:off x="1140229" y="2488487"/>
            <a:ext cx="980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href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menetapkan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target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dituju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2885825" y="403722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Atribut</a:t>
            </a:r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 Optional Anchor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797689" y="988497"/>
            <a:ext cx="8596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beberapa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tambahan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atribut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lain yang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kita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terapkan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pada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achor</a:t>
            </a:r>
            <a:endParaRPr lang="en-ID" sz="11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ADCF8B-676E-44A4-AD74-D135DF09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9351"/>
              </p:ext>
            </p:extLst>
          </p:nvPr>
        </p:nvGraphicFramePr>
        <p:xfrm>
          <a:off x="1410747" y="1553321"/>
          <a:ext cx="9370502" cy="490095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3107">
                  <a:extLst>
                    <a:ext uri="{9D8B030D-6E8A-4147-A177-3AD203B41FA5}">
                      <a16:colId xmlns:a16="http://schemas.microsoft.com/office/drawing/2014/main" val="219924107"/>
                    </a:ext>
                  </a:extLst>
                </a:gridCol>
                <a:gridCol w="3123107">
                  <a:extLst>
                    <a:ext uri="{9D8B030D-6E8A-4147-A177-3AD203B41FA5}">
                      <a16:colId xmlns:a16="http://schemas.microsoft.com/office/drawing/2014/main" val="334910637"/>
                    </a:ext>
                  </a:extLst>
                </a:gridCol>
                <a:gridCol w="3124288">
                  <a:extLst>
                    <a:ext uri="{9D8B030D-6E8A-4147-A177-3AD203B41FA5}">
                      <a16:colId xmlns:a16="http://schemas.microsoft.com/office/drawing/2014/main" val="2495559510"/>
                    </a:ext>
                  </a:extLst>
                </a:gridCol>
              </a:tblGrid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 err="1">
                          <a:effectLst/>
                        </a:rPr>
                        <a:t>Atribut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Nilai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 err="1">
                          <a:effectLst/>
                        </a:rPr>
                        <a:t>Deskripsi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 anchor="ctr"/>
                </a:tc>
                <a:extLst>
                  <a:ext uri="{0D108BD9-81ED-4DB2-BD59-A6C34878D82A}">
                    <a16:rowId xmlns:a16="http://schemas.microsoft.com/office/drawing/2014/main" val="1775047666"/>
                  </a:ext>
                </a:extLst>
              </a:tr>
              <a:tr h="6692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download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filename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Menginstruksikan</a:t>
                      </a:r>
                      <a:r>
                        <a:rPr lang="en-US" sz="1200" spc="5" dirty="0">
                          <a:effectLst/>
                        </a:rPr>
                        <a:t> browser </a:t>
                      </a:r>
                      <a:r>
                        <a:rPr lang="en-US" sz="1200" spc="5" dirty="0" err="1">
                          <a:effectLst/>
                        </a:rPr>
                        <a:t>untuk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mengunduh</a:t>
                      </a:r>
                      <a:r>
                        <a:rPr lang="en-US" sz="1200" spc="5" dirty="0">
                          <a:effectLst/>
                        </a:rPr>
                        <a:t> pada URL yang </a:t>
                      </a:r>
                      <a:r>
                        <a:rPr lang="en-US" sz="1200" spc="5" dirty="0" err="1">
                          <a:effectLst/>
                        </a:rPr>
                        <a:t>ditetapkan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daripada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mengarahkannya</a:t>
                      </a:r>
                      <a:r>
                        <a:rPr lang="en-US" sz="1200" spc="5" dirty="0">
                          <a:effectLst/>
                        </a:rPr>
                        <a:t>.  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3910052023"/>
                  </a:ext>
                </a:extLst>
              </a:tr>
              <a:tr h="2839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hreflang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language_code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>
                          <a:effectLst/>
                        </a:rPr>
                        <a:t>Menetapkan bahasa dari dokumen target.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1687715847"/>
                  </a:ext>
                </a:extLst>
              </a:tr>
              <a:tr h="790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referrerpolicy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no-referrer,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no-referrer-when-downgrade,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origin,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origin-when-cross-origin,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unsafe-</a:t>
                      </a:r>
                      <a:r>
                        <a:rPr lang="en-ID" sz="1200" spc="5" dirty="0" err="1">
                          <a:effectLst/>
                        </a:rPr>
                        <a:t>url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Poppins" panose="00000500000000000000" pitchFamily="50" charset="0"/>
                        <a:ea typeface="Poppins" panose="00000500000000000000" pitchFamily="50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>
                          <a:effectLst/>
                        </a:rPr>
                        <a:t>Menetapkan referensi untuk dikirim pada target.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2216116650"/>
                  </a:ext>
                </a:extLst>
              </a:tr>
              <a:tr h="10966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>
                          <a:effectLst/>
                        </a:rPr>
                        <a:t>rel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alternate,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author,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bookmark,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external</a:t>
                      </a: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Menetapkan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hubungan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antara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halaman</a:t>
                      </a:r>
                      <a:r>
                        <a:rPr lang="en-US" sz="1200" spc="5" dirty="0">
                          <a:effectLst/>
                        </a:rPr>
                        <a:t> yang </a:t>
                      </a:r>
                      <a:r>
                        <a:rPr lang="en-US" sz="1200" spc="5" dirty="0" err="1">
                          <a:effectLst/>
                        </a:rPr>
                        <a:t>ditampilkan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dengan</a:t>
                      </a:r>
                      <a:r>
                        <a:rPr lang="en-US" sz="1200" spc="5" dirty="0">
                          <a:effectLst/>
                        </a:rPr>
                        <a:t> target.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942389608"/>
                  </a:ext>
                </a:extLst>
              </a:tr>
              <a:tr h="6117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>
                          <a:effectLst/>
                        </a:rPr>
                        <a:t>target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_blank,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_parent,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_self,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 dirty="0">
                          <a:effectLst/>
                        </a:rPr>
                        <a:t>_top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Poppins" panose="00000500000000000000" pitchFamily="50" charset="0"/>
                        <a:ea typeface="Poppins" panose="00000500000000000000" pitchFamily="50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Menetapkan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lokasi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ketika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membuka</a:t>
                      </a:r>
                      <a:r>
                        <a:rPr lang="en-US" sz="1200" spc="5" dirty="0">
                          <a:effectLst/>
                        </a:rPr>
                        <a:t> target </a:t>
                      </a:r>
                      <a:r>
                        <a:rPr lang="en-US" sz="1200" spc="5" dirty="0" err="1">
                          <a:effectLst/>
                        </a:rPr>
                        <a:t>contohnya</a:t>
                      </a:r>
                      <a:r>
                        <a:rPr lang="en-US" sz="1200" spc="5" dirty="0">
                          <a:effectLst/>
                        </a:rPr>
                        <a:t> pada </a:t>
                      </a:r>
                      <a:r>
                        <a:rPr lang="en-US" sz="1200" spc="5" dirty="0" err="1">
                          <a:effectLst/>
                        </a:rPr>
                        <a:t>sebuah</a:t>
                      </a:r>
                      <a:r>
                        <a:rPr lang="en-US" sz="1200" spc="5" dirty="0">
                          <a:effectLst/>
                        </a:rPr>
                        <a:t> tab, window </a:t>
                      </a:r>
                      <a:r>
                        <a:rPr lang="en-US" sz="1200" spc="5" dirty="0" err="1">
                          <a:effectLst/>
                        </a:rPr>
                        <a:t>atau</a:t>
                      </a:r>
                      <a:r>
                        <a:rPr lang="en-US" sz="1200" spc="5" dirty="0">
                          <a:effectLst/>
                        </a:rPr>
                        <a:t> pada tab </a:t>
                      </a:r>
                      <a:r>
                        <a:rPr lang="en-US" sz="1200" spc="5" dirty="0" err="1">
                          <a:effectLst/>
                        </a:rPr>
                        <a:t>itu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sendiri</a:t>
                      </a:r>
                      <a:r>
                        <a:rPr lang="en-US" sz="1200" spc="5" dirty="0">
                          <a:effectLst/>
                        </a:rPr>
                        <a:t>.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3535044219"/>
                  </a:ext>
                </a:extLst>
              </a:tr>
              <a:tr h="3026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>
                          <a:effectLst/>
                        </a:rPr>
                        <a:t>media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200" spc="5">
                          <a:effectLst/>
                        </a:rPr>
                        <a:t>media_type</a:t>
                      </a:r>
                      <a:endParaRPr lang="en-ID" sz="1200">
                        <a:solidFill>
                          <a:srgbClr val="171717"/>
                        </a:solidFill>
                        <a:effectLst/>
                        <a:latin typeface="Poppins" panose="00000500000000000000" pitchFamily="50" charset="0"/>
                        <a:ea typeface="Poppins" panose="00000500000000000000" pitchFamily="50" charset="0"/>
                      </a:endParaRPr>
                    </a:p>
                  </a:txBody>
                  <a:tcPr marL="36652" marR="36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pc="5" dirty="0" err="1">
                          <a:effectLst/>
                        </a:rPr>
                        <a:t>Menetapkan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5" dirty="0" err="1">
                          <a:effectLst/>
                        </a:rPr>
                        <a:t>tipe</a:t>
                      </a:r>
                      <a:r>
                        <a:rPr lang="en-US" sz="1200" spc="5" dirty="0">
                          <a:effectLst/>
                        </a:rPr>
                        <a:t> media yang </a:t>
                      </a:r>
                      <a:r>
                        <a:rPr lang="en-US" sz="1200" spc="5" dirty="0" err="1">
                          <a:effectLst/>
                        </a:rPr>
                        <a:t>digunakan</a:t>
                      </a:r>
                      <a:r>
                        <a:rPr lang="en-US" sz="1200" spc="5" dirty="0">
                          <a:effectLst/>
                        </a:rPr>
                        <a:t> pada target.</a:t>
                      </a:r>
                      <a:endParaRPr lang="en-ID" sz="12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36652" marR="36652" marT="0" marB="0"/>
                </a:tc>
                <a:extLst>
                  <a:ext uri="{0D108BD9-81ED-4DB2-BD59-A6C34878D82A}">
                    <a16:rowId xmlns:a16="http://schemas.microsoft.com/office/drawing/2014/main" val="273162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387300" y="3429000"/>
            <a:ext cx="7417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anchor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memberikan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navigasi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!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2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1140229" y="1391442"/>
            <a:ext cx="5085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Emphasized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140229" y="2191661"/>
            <a:ext cx="859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HTML </a:t>
            </a:r>
            <a:r>
              <a:rPr lang="sv-SE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&lt;em&gt;&lt;/em&gt; </a:t>
            </a:r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 menunjukkan stress emphasis atau dapat dikatakan konten/kata yang perlu mendapatkan penekanan atau perhatian khusus.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5ACE1-045E-4263-AB50-022A5C4546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66" y="3892182"/>
            <a:ext cx="5933867" cy="141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91973-ACE6-4F8F-8D75-3DE8FF35B3C6}"/>
              </a:ext>
            </a:extLst>
          </p:cNvPr>
          <p:cNvSpPr txBox="1"/>
          <p:nvPr/>
        </p:nvSpPr>
        <p:spPr>
          <a:xfrm>
            <a:off x="1140229" y="2914169"/>
            <a:ext cx="859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Standarnya pada browser sebuah kata yang ditekankan akan ditampilkan dalam gaya miring pada teks nya.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1140229" y="139144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Important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140229" y="2191661"/>
            <a:ext cx="859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HTML </a:t>
            </a:r>
            <a:r>
              <a:rPr lang="sv-SE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&lt;strong&gt;&lt;/strong&gt; </a:t>
            </a:r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 digunakan untuk menunjukkan teks yang menyatakan begitu penting (strong importance), kesungguhan atau benar-benar (seriousness).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91973-ACE6-4F8F-8D75-3DE8FF35B3C6}"/>
              </a:ext>
            </a:extLst>
          </p:cNvPr>
          <p:cNvSpPr txBox="1"/>
          <p:nvPr/>
        </p:nvSpPr>
        <p:spPr>
          <a:xfrm>
            <a:off x="1140229" y="2888315"/>
            <a:ext cx="8596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Standarnya pada browser sebuah teks yang diberi markup &lt;strong&gt; akan ditampilkan secara tebal. 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3D1A5-B7AD-4827-8CFC-4B99464BED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46" y="3791613"/>
            <a:ext cx="6791508" cy="1317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30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1140229" y="1021964"/>
            <a:ext cx="3895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Semantic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140229" y="2225218"/>
            <a:ext cx="47740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Sebutan untuk tag-tag HTML yang memiliki ‘arti‘ atau ‘makna’</a:t>
            </a:r>
          </a:p>
          <a:p>
            <a:endParaRPr lang="sv-SE" sz="14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&lt;p&gt;&lt;/p&gt;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misalnya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paragraf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tag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&lt;h1&gt;&lt;/h1&gt;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judul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/header, dan tag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&lt;li&gt;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list/daftar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hadirnya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HTML5,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pengelompokan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&lt;div&gt;&lt;/div&gt; 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disebut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generic element. Kita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mengelompokkan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header website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&lt;div&gt;,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membuat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navigation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&lt;div&gt; 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juga,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artikel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yang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9" name="Picture 8" descr="HTML5 Semantic Tags | Viking Code School">
            <a:extLst>
              <a:ext uri="{FF2B5EF4-FFF2-40B4-BE49-F238E27FC236}">
                <a16:creationId xmlns:a16="http://schemas.microsoft.com/office/drawing/2014/main" id="{25875351-A056-4B91-982E-5C59A7E5695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6" r="49776"/>
          <a:stretch/>
        </p:blipFill>
        <p:spPr bwMode="auto">
          <a:xfrm>
            <a:off x="7156155" y="1729850"/>
            <a:ext cx="3106723" cy="409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81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35881-7927-49E5-96B6-5AD3B67CF35F}"/>
              </a:ext>
            </a:extLst>
          </p:cNvPr>
          <p:cNvSpPr txBox="1"/>
          <p:nvPr/>
        </p:nvSpPr>
        <p:spPr>
          <a:xfrm>
            <a:off x="1140229" y="753517"/>
            <a:ext cx="3895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Semantic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BBCA-3C0D-4976-A816-A1500E56AAF1}"/>
              </a:ext>
            </a:extLst>
          </p:cNvPr>
          <p:cNvSpPr txBox="1"/>
          <p:nvPr/>
        </p:nvSpPr>
        <p:spPr>
          <a:xfrm>
            <a:off x="1140229" y="1494316"/>
            <a:ext cx="9505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HTML5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memperkenalkan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tag-tag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ditujukan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mengatasi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Daripada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mengelompokkan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arti dan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nama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peran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1D51633-57C5-4E28-BDAB-94573673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7" name="Picture 6" descr="HTML5 Semantic Tags | Viking Code School">
            <a:extLst>
              <a:ext uri="{FF2B5EF4-FFF2-40B4-BE49-F238E27FC236}">
                <a16:creationId xmlns:a16="http://schemas.microsoft.com/office/drawing/2014/main" id="{CCC071E4-B83F-4C5E-93E2-5348ED1086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50" y="2521390"/>
            <a:ext cx="4904099" cy="3678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6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56D865-E5F6-4150-9EF3-CFA63A92447C}"/>
              </a:ext>
            </a:extLst>
          </p:cNvPr>
          <p:cNvSpPr txBox="1"/>
          <p:nvPr/>
        </p:nvSpPr>
        <p:spPr>
          <a:xfrm>
            <a:off x="3356306" y="1175629"/>
            <a:ext cx="5479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List of Semantic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857AC-1740-4CD0-AAFA-C7F0711B9918}"/>
              </a:ext>
            </a:extLst>
          </p:cNvPr>
          <p:cNvSpPr txBox="1"/>
          <p:nvPr/>
        </p:nvSpPr>
        <p:spPr>
          <a:xfrm>
            <a:off x="1986442" y="1883515"/>
            <a:ext cx="8219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semantic element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sering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oleh </a:t>
            </a:r>
            <a:r>
              <a:rPr lang="en-US" sz="14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developer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mengembangkan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websitenya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 </a:t>
            </a:r>
            <a:endParaRPr lang="en-ID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C52EF-FBCA-4D58-B0D6-4340658F2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34347"/>
              </p:ext>
            </p:extLst>
          </p:nvPr>
        </p:nvGraphicFramePr>
        <p:xfrm>
          <a:off x="2592135" y="2899063"/>
          <a:ext cx="7007729" cy="286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1259">
                  <a:extLst>
                    <a:ext uri="{9D8B030D-6E8A-4147-A177-3AD203B41FA5}">
                      <a16:colId xmlns:a16="http://schemas.microsoft.com/office/drawing/2014/main" val="772415151"/>
                    </a:ext>
                  </a:extLst>
                </a:gridCol>
                <a:gridCol w="4566470">
                  <a:extLst>
                    <a:ext uri="{9D8B030D-6E8A-4147-A177-3AD203B41FA5}">
                      <a16:colId xmlns:a16="http://schemas.microsoft.com/office/drawing/2014/main" val="69114848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Tag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Deskripsi</a:t>
                      </a:r>
                      <a:endParaRPr lang="en-ID" sz="14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94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&lt;article&gt;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Defines independent, self-contained content</a:t>
                      </a:r>
                      <a:endParaRPr lang="en-ID" sz="14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5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&lt;aside&gt;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Defines content aside from the page content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21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&lt;figure&gt;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Specifies self-contained content, like illustrations, diagrams, photos, code listings, etc.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figcaption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Defines a caption for a &lt;figure&gt; element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39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&lt;footer&gt;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Defines a footer for a document or section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44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&lt;header&gt;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Specifies a header for a document or section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07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&lt;main&gt;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Specifies the main content of a document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24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&lt;nav&gt;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Defines navigation links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141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&lt;section&gt;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Defines a section in a document</a:t>
                      </a:r>
                      <a:endParaRPr lang="en-ID" sz="14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28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u="sng" dirty="0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&lt;time&gt;</a:t>
                      </a:r>
                      <a:endParaRPr lang="en-ID" sz="1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Defines a date/time</a:t>
                      </a:r>
                      <a:endParaRPr lang="en-ID" sz="14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891846"/>
                  </a:ext>
                </a:extLst>
              </a:tr>
            </a:tbl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6862A56-E710-40D2-80C3-288411E996B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EFCFA-BB5C-4E8E-A888-8052D141E79E}"/>
              </a:ext>
            </a:extLst>
          </p:cNvPr>
          <p:cNvSpPr txBox="1"/>
          <p:nvPr/>
        </p:nvSpPr>
        <p:spPr>
          <a:xfrm>
            <a:off x="1140229" y="829379"/>
            <a:ext cx="3969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Header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ECC4F-5D70-4E5A-8E27-66BA4E896967}"/>
              </a:ext>
            </a:extLst>
          </p:cNvPr>
          <p:cNvSpPr txBox="1"/>
          <p:nvPr/>
        </p:nvSpPr>
        <p:spPr>
          <a:xfrm>
            <a:off x="1140228" y="1673413"/>
            <a:ext cx="8439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&lt;header&gt;&lt;/header&gt;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berfungsi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header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bagi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seluruh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</a:t>
            </a:r>
          </a:p>
          <a:p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&lt;header&gt;&lt;/header&gt;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diletakkan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bagian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paling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 Bagian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berisi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logo,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website, dan menu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navigasi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terdiri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deretan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tautan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/ link.</a:t>
            </a:r>
            <a:endParaRPr lang="en-ID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C7FE2-79D1-49D8-B2D6-763FA79C77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569" y="3192040"/>
            <a:ext cx="6024862" cy="25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0AF788-72C1-4060-9594-6D2105F76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EFCFA-BB5C-4E8E-A888-8052D141E79E}"/>
              </a:ext>
            </a:extLst>
          </p:cNvPr>
          <p:cNvSpPr txBox="1"/>
          <p:nvPr/>
        </p:nvSpPr>
        <p:spPr>
          <a:xfrm>
            <a:off x="1140229" y="829379"/>
            <a:ext cx="3817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Footer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ECC4F-5D70-4E5A-8E27-66BA4E896967}"/>
              </a:ext>
            </a:extLst>
          </p:cNvPr>
          <p:cNvSpPr txBox="1"/>
          <p:nvPr/>
        </p:nvSpPr>
        <p:spPr>
          <a:xfrm>
            <a:off x="1140228" y="1673413"/>
            <a:ext cx="8439999" cy="13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footer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biasanya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diletakkan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bagian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paling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HTML.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footer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berisi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informasi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tentang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perusahaan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kontak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copyright dan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pembuat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web.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Penempatan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tag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&lt;footer&gt;&lt;/footer&gt;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berlawanan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tag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&lt;header&gt;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karena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diletakkan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bagian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paling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sedangkan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tag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&lt;header&gt;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berada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paling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</a:t>
            </a:r>
            <a:endParaRPr lang="en-ID" sz="14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0AF788-72C1-4060-9594-6D2105F76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82C61-0C7E-4331-AFE0-45B52F24B5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19" y="3429000"/>
            <a:ext cx="4057161" cy="262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748549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24099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4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 2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629699"/>
            <a:ext cx="761154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Elemen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Gambar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Block &amp; Inline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Anchor, Emphasized &amp; Important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Semantic HTML (Header, Footer, Nav, Main)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EFCFA-BB5C-4E8E-A888-8052D141E79E}"/>
              </a:ext>
            </a:extLst>
          </p:cNvPr>
          <p:cNvSpPr txBox="1"/>
          <p:nvPr/>
        </p:nvSpPr>
        <p:spPr>
          <a:xfrm>
            <a:off x="1140229" y="1399830"/>
            <a:ext cx="317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Nav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ECC4F-5D70-4E5A-8E27-66BA4E896967}"/>
              </a:ext>
            </a:extLst>
          </p:cNvPr>
          <p:cNvSpPr txBox="1"/>
          <p:nvPr/>
        </p:nvSpPr>
        <p:spPr>
          <a:xfrm>
            <a:off x="1140228" y="2243864"/>
            <a:ext cx="8439999" cy="82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&lt;nav&gt;&lt;/nav&gt;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merepresentasikan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link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navigasi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(navigational link). Link-link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merujuk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lain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itu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sendiri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dikelompokkan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digabungkan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 di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element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&lt;nav&gt;. </a:t>
            </a:r>
            <a:endParaRPr lang="en-ID" sz="1100" dirty="0">
              <a:effectLst/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0AF788-72C1-4060-9594-6D2105F76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68DB8-9CB3-45B6-A1E4-3DB10055D2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22" y="3432419"/>
            <a:ext cx="4731356" cy="2025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07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EFCFA-BB5C-4E8E-A888-8052D141E79E}"/>
              </a:ext>
            </a:extLst>
          </p:cNvPr>
          <p:cNvSpPr txBox="1"/>
          <p:nvPr/>
        </p:nvSpPr>
        <p:spPr>
          <a:xfrm>
            <a:off x="1702291" y="1735390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Main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ECC4F-5D70-4E5A-8E27-66BA4E896967}"/>
              </a:ext>
            </a:extLst>
          </p:cNvPr>
          <p:cNvSpPr txBox="1"/>
          <p:nvPr/>
        </p:nvSpPr>
        <p:spPr>
          <a:xfrm>
            <a:off x="1702291" y="2621369"/>
            <a:ext cx="3649886" cy="255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&lt;main&gt;&lt;/main&gt;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merepresentasikan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utama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tepatnya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&lt;body&gt;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element). </a:t>
            </a:r>
          </a:p>
          <a:p>
            <a:pPr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element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&lt;main&gt;&lt;/main&gt;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terdiri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banyak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section,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ataupun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artikel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apapun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main,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selama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termasuk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utama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dimiliki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oleh website. </a:t>
            </a:r>
            <a:endParaRPr lang="en-ID" sz="1000" dirty="0">
              <a:solidFill>
                <a:schemeClr val="bg1"/>
              </a:solidFill>
              <a:effectLst/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0AF788-72C1-4060-9594-6D2105F76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A1781-104E-4D43-B8C3-20F0D8D46A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55" y="1434961"/>
            <a:ext cx="4048772" cy="425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52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403336" y="3429000"/>
            <a:ext cx="7385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semantic </a:t>
            </a:r>
            <a:r>
              <a:rPr lang="en-US" sz="1600" i="1" dirty="0">
                <a:highlight>
                  <a:srgbClr val="FFFF00"/>
                </a:highlight>
                <a:latin typeface="Product Sans" panose="020B0403030502040203" pitchFamily="34" charset="0"/>
              </a:rPr>
              <a:t>element (header, footer, nav, main)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!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00D9C-FCD9-4FBE-AE86-384D1DD1916B}"/>
              </a:ext>
            </a:extLst>
          </p:cNvPr>
          <p:cNvSpPr txBox="1"/>
          <p:nvPr/>
        </p:nvSpPr>
        <p:spPr>
          <a:xfrm>
            <a:off x="2276685" y="1818807"/>
            <a:ext cx="7638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Mengenal</a:t>
            </a:r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Penerapan</a:t>
            </a:r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Atribut</a:t>
            </a:r>
            <a:endParaRPr lang="en-ID" sz="44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970684-E3CC-47E0-BC06-87B592EC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F29CD-709E-472E-9073-0FEDE4745062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E1112-D777-4C6C-B4C4-01041ED0B1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80" y="3380368"/>
            <a:ext cx="6690839" cy="1591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DF441-7C4A-40E1-B571-A4E2752B29D6}"/>
              </a:ext>
            </a:extLst>
          </p:cNvPr>
          <p:cNvSpPr txBox="1"/>
          <p:nvPr/>
        </p:nvSpPr>
        <p:spPr>
          <a:xfrm>
            <a:off x="2478662" y="2498780"/>
            <a:ext cx="7234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berfungsi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memberikan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informasi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tambahan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sebuah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67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00D9C-FCD9-4FBE-AE86-384D1DD1916B}"/>
              </a:ext>
            </a:extLst>
          </p:cNvPr>
          <p:cNvSpPr txBox="1"/>
          <p:nvPr/>
        </p:nvSpPr>
        <p:spPr>
          <a:xfrm>
            <a:off x="3498974" y="1457822"/>
            <a:ext cx="5194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Jenis-Jenis</a:t>
            </a:r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44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Atribut</a:t>
            </a:r>
            <a:endParaRPr lang="en-ID" sz="44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970684-E3CC-47E0-BC06-87B592EC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F29CD-709E-472E-9073-0FEDE4745062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F441-7C4A-40E1-B571-A4E2752B29D6}"/>
              </a:ext>
            </a:extLst>
          </p:cNvPr>
          <p:cNvSpPr txBox="1"/>
          <p:nvPr/>
        </p:nvSpPr>
        <p:spPr>
          <a:xfrm>
            <a:off x="1680647" y="2158090"/>
            <a:ext cx="946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Berdasarkan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jenis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implementasinya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dibagi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menjadi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2,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yaitu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Global Attribute dan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digunakan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tertentu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CE94-0AB0-4E19-B43F-5B51268F5E3F}"/>
              </a:ext>
            </a:extLst>
          </p:cNvPr>
          <p:cNvSpPr txBox="1"/>
          <p:nvPr/>
        </p:nvSpPr>
        <p:spPr>
          <a:xfrm>
            <a:off x="3535307" y="338749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Global Attribute</a:t>
            </a:r>
            <a:endParaRPr lang="en-ID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46466-B839-4D84-B9F1-C018A5B7E58D}"/>
              </a:ext>
            </a:extLst>
          </p:cNvPr>
          <p:cNvSpPr txBox="1"/>
          <p:nvPr/>
        </p:nvSpPr>
        <p:spPr>
          <a:xfrm>
            <a:off x="6579654" y="338749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Tertentu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 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Khusus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)</a:t>
            </a:r>
            <a:endParaRPr lang="en-ID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6A1FA-9739-436E-A4FF-6387414A4FF7}"/>
              </a:ext>
            </a:extLst>
          </p:cNvPr>
          <p:cNvSpPr txBox="1"/>
          <p:nvPr/>
        </p:nvSpPr>
        <p:spPr>
          <a:xfrm>
            <a:off x="1904332" y="3848567"/>
            <a:ext cx="3558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Attribute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yag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digunakan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secara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global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seluruh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Artinya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menerapkan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elemen-elemen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tuliskan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menambah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informasi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padanya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D76C9-F6C9-4D89-ADF3-91CCEDD1D72F}"/>
              </a:ext>
            </a:extLst>
          </p:cNvPr>
          <p:cNvSpPr txBox="1"/>
          <p:nvPr/>
        </p:nvSpPr>
        <p:spPr>
          <a:xfrm>
            <a:off x="6579653" y="3846587"/>
            <a:ext cx="3982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Berbeda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dengan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Global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hanya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diimplementasikan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elemen-elemen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tertentu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saja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Penerapa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tidak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sesuai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dapat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menimbulkan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Product Sans" panose="020B0403030502040203" pitchFamily="34" charset="0"/>
              </a:rPr>
              <a:t> error.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3B4601-F62E-452D-B58B-6698A6531162}"/>
              </a:ext>
            </a:extLst>
          </p:cNvPr>
          <p:cNvCxnSpPr/>
          <p:nvPr/>
        </p:nvCxnSpPr>
        <p:spPr>
          <a:xfrm>
            <a:off x="5989739" y="3070371"/>
            <a:ext cx="0" cy="22901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4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00D9C-FCD9-4FBE-AE86-384D1DD1916B}"/>
              </a:ext>
            </a:extLst>
          </p:cNvPr>
          <p:cNvSpPr txBox="1"/>
          <p:nvPr/>
        </p:nvSpPr>
        <p:spPr>
          <a:xfrm>
            <a:off x="2905400" y="1445473"/>
            <a:ext cx="616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44D26"/>
                </a:solidFill>
                <a:latin typeface="Product Sans" panose="020B0403030502040203" pitchFamily="34" charset="0"/>
              </a:rPr>
              <a:t>Heading &amp; List Element</a:t>
            </a:r>
            <a:endParaRPr lang="en-ID" sz="44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970684-E3CC-47E0-BC06-87B592EC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F29CD-709E-472E-9073-0FEDE4745062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F441-7C4A-40E1-B571-A4E2752B29D6}"/>
              </a:ext>
            </a:extLst>
          </p:cNvPr>
          <p:cNvSpPr txBox="1"/>
          <p:nvPr/>
        </p:nvSpPr>
        <p:spPr>
          <a:xfrm>
            <a:off x="3431668" y="2176302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mengenal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beberapa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element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baru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B55D4D-2653-4C59-9C37-C5160BDBFE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00" y="2945742"/>
            <a:ext cx="2427185" cy="328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37416A-2B3E-416A-AEE0-DF8A8C4A12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7" y="3638827"/>
            <a:ext cx="3118119" cy="17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42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E2F0-BF01-42B4-89DD-00E3F109E5FA}"/>
              </a:ext>
            </a:extLst>
          </p:cNvPr>
          <p:cNvSpPr txBox="1"/>
          <p:nvPr/>
        </p:nvSpPr>
        <p:spPr>
          <a:xfrm>
            <a:off x="998420" y="1364928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Gambar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716F9C3-355C-4220-AE40-D35CBFB46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2F8EC1-6509-45C8-8E6A-DEBAEC1C8109}"/>
              </a:ext>
            </a:extLst>
          </p:cNvPr>
          <p:cNvSpPr txBox="1"/>
          <p:nvPr/>
        </p:nvSpPr>
        <p:spPr>
          <a:xfrm>
            <a:off x="998420" y="2011259"/>
            <a:ext cx="9645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Pada HTML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menampilkan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tag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img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&gt;.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Berbeda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lain,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img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&gt;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menuliskan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apapun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karena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hanya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tag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pembuka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saja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AFB89-23C7-4776-90B0-3BDFB6FA4D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89" y="3301941"/>
            <a:ext cx="8661821" cy="1244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24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E2F0-BF01-42B4-89DD-00E3F109E5FA}"/>
              </a:ext>
            </a:extLst>
          </p:cNvPr>
          <p:cNvSpPr txBox="1"/>
          <p:nvPr/>
        </p:nvSpPr>
        <p:spPr>
          <a:xfrm>
            <a:off x="998420" y="1364928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Mengatur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Ukuran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Gambar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716F9C3-355C-4220-AE40-D35CBFB46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2F8EC1-6509-45C8-8E6A-DEBAEC1C8109}"/>
              </a:ext>
            </a:extLst>
          </p:cNvPr>
          <p:cNvSpPr txBox="1"/>
          <p:nvPr/>
        </p:nvSpPr>
        <p:spPr>
          <a:xfrm>
            <a:off x="998420" y="2011259"/>
            <a:ext cx="964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menentukan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lebar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width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dan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menentukan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tinggi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tentu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height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9E007-C3E5-4F66-B602-884278D6A9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48" y="3349418"/>
            <a:ext cx="6342903" cy="141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03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3862055" y="3429000"/>
            <a:ext cx="4467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menambahkan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gambar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!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sym typeface="Wingdings" panose="05000000000000000000" pitchFamily="2" charset="2"/>
              </a:rPr>
              <a:t>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4051209" y="762322"/>
            <a:ext cx="4089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D7FC8"/>
                </a:solidFill>
                <a:latin typeface="Product Sans" panose="020B0403030502040203" pitchFamily="34" charset="0"/>
              </a:rPr>
              <a:t>Block VS Inline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643F2-9AC6-4786-8964-0282DD1FC0D9}"/>
              </a:ext>
            </a:extLst>
          </p:cNvPr>
          <p:cNvSpPr txBox="1"/>
          <p:nvPr/>
        </p:nvSpPr>
        <p:spPr>
          <a:xfrm>
            <a:off x="3048698" y="14511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D7FC8"/>
                </a:solidFill>
                <a:highlight>
                  <a:srgbClr val="C0C0C0"/>
                </a:highlight>
                <a:latin typeface="Product Sans" panose="020B0403030502040203" pitchFamily="34" charset="0"/>
              </a:rPr>
              <a:t>Element</a:t>
            </a:r>
            <a:endParaRPr lang="en-ID" b="1" dirty="0">
              <a:solidFill>
                <a:srgbClr val="0D7FC8"/>
              </a:solidFill>
              <a:highlight>
                <a:srgbClr val="C0C0C0"/>
              </a:highlight>
              <a:latin typeface="Product Sans" panose="020B0403030502040203" pitchFamily="34" charset="0"/>
            </a:endParaRPr>
          </a:p>
        </p:txBody>
      </p:sp>
      <p:pic>
        <p:nvPicPr>
          <p:cNvPr id="9" name="Picture 8" descr="Differences between html inline and blocks elements. - DEV Community">
            <a:extLst>
              <a:ext uri="{FF2B5EF4-FFF2-40B4-BE49-F238E27FC236}">
                <a16:creationId xmlns:a16="http://schemas.microsoft.com/office/drawing/2014/main" id="{769EE0D5-C401-432B-A9DD-FCAAE6E036E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"/>
          <a:stretch/>
        </p:blipFill>
        <p:spPr bwMode="auto">
          <a:xfrm>
            <a:off x="2960052" y="2105211"/>
            <a:ext cx="6271896" cy="25207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DF7C9-A2B5-4964-9833-150CDB0CB20A}"/>
              </a:ext>
            </a:extLst>
          </p:cNvPr>
          <p:cNvSpPr txBox="1"/>
          <p:nvPr/>
        </p:nvSpPr>
        <p:spPr>
          <a:xfrm>
            <a:off x="823655" y="5211538"/>
            <a:ext cx="427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sifat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Block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selalu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membuat</a:t>
            </a:r>
            <a:r>
              <a:rPr lang="en-US" sz="1400" b="1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baris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baru</a:t>
            </a:r>
            <a:r>
              <a:rPr lang="en-US" sz="1400" b="1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ketika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menampilkannya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EF1BD-1DF3-44F6-8BBF-51A72A972336}"/>
              </a:ext>
            </a:extLst>
          </p:cNvPr>
          <p:cNvSpPr txBox="1"/>
          <p:nvPr/>
        </p:nvSpPr>
        <p:spPr>
          <a:xfrm>
            <a:off x="7489836" y="5200454"/>
            <a:ext cx="408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sifat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Inline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tidak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menambahkan</a:t>
            </a:r>
            <a:r>
              <a:rPr lang="en-ID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 baris </a:t>
            </a:r>
            <a:r>
              <a:rPr lang="en-ID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baru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ketika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dibuat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8F4B000-F985-44ED-8E9F-1DAD02F5FD2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1853968" y="3365585"/>
            <a:ext cx="1106085" cy="14748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D862D4E-07CA-4EEE-8D49-72BC894B02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231948" y="3365585"/>
            <a:ext cx="1106085" cy="14748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B6AE97-7799-4133-9D8B-597B1C6C70D2}"/>
              </a:ext>
            </a:extLst>
          </p:cNvPr>
          <p:cNvSpPr txBox="1"/>
          <p:nvPr/>
        </p:nvSpPr>
        <p:spPr>
          <a:xfrm>
            <a:off x="823655" y="5883593"/>
            <a:ext cx="427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Contoh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 element : &lt;h1&gt;, &lt;p&gt;, &lt;li&gt;</a:t>
            </a:r>
            <a:endParaRPr lang="en-ID" sz="16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61E17-42DD-44A7-9F89-B0DB82AB8877}"/>
              </a:ext>
            </a:extLst>
          </p:cNvPr>
          <p:cNvSpPr txBox="1"/>
          <p:nvPr/>
        </p:nvSpPr>
        <p:spPr>
          <a:xfrm>
            <a:off x="7397556" y="5883593"/>
            <a:ext cx="427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Contoh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 element : &lt;a&gt;, &lt;</a:t>
            </a:r>
            <a:r>
              <a:rPr lang="en-US" sz="1600" i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em</a:t>
            </a:r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&gt;, &lt;strong&gt;</a:t>
            </a:r>
            <a:endParaRPr lang="en-ID" sz="16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1065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Open Sans</vt:lpstr>
      <vt:lpstr>Poppins</vt:lpstr>
      <vt:lpstr>Product Sans</vt:lpstr>
      <vt:lpstr>Office Theme</vt:lpstr>
      <vt:lpstr>Week II : HTML &amp; CSS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55</cp:revision>
  <dcterms:created xsi:type="dcterms:W3CDTF">2021-06-14T13:49:06Z</dcterms:created>
  <dcterms:modified xsi:type="dcterms:W3CDTF">2021-07-31T02:47:47Z</dcterms:modified>
</cp:coreProperties>
</file>