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301" r:id="rId12"/>
    <p:sldId id="302" r:id="rId13"/>
    <p:sldId id="303" r:id="rId14"/>
    <p:sldId id="300" r:id="rId15"/>
    <p:sldId id="304" r:id="rId16"/>
    <p:sldId id="305" r:id="rId17"/>
    <p:sldId id="306" r:id="rId18"/>
    <p:sldId id="30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1970B2F9-1771-4106-B346-1909A8488D64}">
          <p14:sldIdLst>
            <p14:sldId id="256"/>
            <p14:sldId id="257"/>
          </p14:sldIdLst>
        </p14:section>
        <p14:section name="Review Materi" id="{8546CA54-AC8B-436D-A9B1-1F6552CB9C8B}">
          <p14:sldIdLst>
            <p14:sldId id="263"/>
            <p14:sldId id="262"/>
            <p14:sldId id="264"/>
            <p14:sldId id="265"/>
            <p14:sldId id="266"/>
          </p14:sldIdLst>
        </p14:section>
        <p14:section name="New Materi" id="{1139E148-08C2-4EE8-9722-3426F446420F}">
          <p14:sldIdLst>
            <p14:sldId id="267"/>
            <p14:sldId id="268"/>
            <p14:sldId id="269"/>
            <p14:sldId id="301"/>
            <p14:sldId id="302"/>
            <p14:sldId id="303"/>
            <p14:sldId id="300"/>
            <p14:sldId id="304"/>
            <p14:sldId id="305"/>
            <p14:sldId id="306"/>
            <p14:sldId id="307"/>
          </p14:sldIdLst>
        </p14:section>
        <p14:section name="Closing" id="{E5F43A24-9378-4986-9B03-66F7BBC4403C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FC8"/>
    <a:srgbClr val="E44D26"/>
    <a:srgbClr val="0661AA"/>
    <a:srgbClr val="0B0B0C"/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II : HTML &amp; CSS Introduction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Pendalaman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HTML 3 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473549" y="837381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Section Element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473550" y="1558210"/>
            <a:ext cx="9683808" cy="156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mengelompokkan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dokumen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menjadi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bagian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berdasarkan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tema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pokok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pikiran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masing-masing.</a:t>
            </a:r>
          </a:p>
          <a:p>
            <a:pPr algn="just">
              <a:lnSpc>
                <a:spcPct val="115000"/>
              </a:lnSpc>
            </a:pPr>
            <a:endParaRPr lang="en-US" sz="1400" dirty="0"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&lt;section&gt;&lt;/section&gt;,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sebaiknya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ditulis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pula element heading,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yaitu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&lt;h1&gt;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sampai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&lt;h6&gt; 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ditulis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secara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langsung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didalam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&lt;section&gt;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anak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pertama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menunjukkan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judul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tematik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bagian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tersebut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69C20-6BE8-496C-8969-30E02A6541B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85" y="3380223"/>
            <a:ext cx="6949230" cy="2779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3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0" y="20013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Generic Element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254096" y="2761215"/>
            <a:ext cx="9683808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Generic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merupakan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memiliki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arti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semantik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dimanfaatkan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melakukan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kustomisasi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pada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elemen-elemen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pada website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kita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9D53D-F2C3-458F-A3BF-060708659A70}"/>
              </a:ext>
            </a:extLst>
          </p:cNvPr>
          <p:cNvSpPr/>
          <p:nvPr/>
        </p:nvSpPr>
        <p:spPr>
          <a:xfrm>
            <a:off x="3487023" y="4303208"/>
            <a:ext cx="2315361" cy="74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&lt;div&gt;&lt;/div&gt;</a:t>
            </a:r>
            <a:endParaRPr lang="en-ID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975D2D-A3C9-45F8-93FC-AA8C982F3064}"/>
              </a:ext>
            </a:extLst>
          </p:cNvPr>
          <p:cNvSpPr/>
          <p:nvPr/>
        </p:nvSpPr>
        <p:spPr>
          <a:xfrm>
            <a:off x="6515569" y="4303208"/>
            <a:ext cx="2315361" cy="746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&lt;span&gt;&lt;/span&gt;</a:t>
            </a:r>
            <a:endParaRPr lang="en-ID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125CB1-EE1B-4CFA-9D0A-1AB871E2A9AE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4644704" y="3332012"/>
            <a:ext cx="1451296" cy="97119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466963-862E-43CC-BF0D-D01E5DEE57C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3332012"/>
            <a:ext cx="1577250" cy="97119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2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399564" y="1080206"/>
            <a:ext cx="397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Div</a:t>
            </a:r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 Element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399564" y="1788092"/>
            <a:ext cx="9683808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lebih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sering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mengelompokkan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sehingga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memudahkan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styling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atribut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class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id.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174B61-9EEE-4993-9E8B-DD5B5B52E9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45" y="2604555"/>
            <a:ext cx="3705510" cy="3482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31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399564" y="1013094"/>
            <a:ext cx="397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Span Element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399564" y="1720980"/>
            <a:ext cx="9683808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span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memberikan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manfaat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sama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seperti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&lt;div&gt;,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bedanya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sebagai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phrase elements dan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terdapat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line breaks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ketika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menggunakannya</a:t>
            </a:r>
            <a:endParaRPr lang="en-ID" sz="1400" dirty="0">
              <a:effectLst/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731A9-E541-452F-BA2B-2C84FF7A0E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36" y="2603959"/>
            <a:ext cx="4665328" cy="3405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423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235021" y="3429000"/>
            <a:ext cx="7721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i="1" dirty="0">
                <a:highlight>
                  <a:srgbClr val="FFFF00"/>
                </a:highlight>
                <a:latin typeface="Product Sans" panose="020B0403030502040203" pitchFamily="34" charset="0"/>
              </a:rPr>
              <a:t>semantic element (article, aside, section, dan div)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!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399564" y="1138929"/>
            <a:ext cx="3970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Table Element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399564" y="1955872"/>
            <a:ext cx="9683808" cy="1314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HTML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&lt;table&gt;&lt;/table&gt; 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element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merepresentasikan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data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lebih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satu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dimensi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tabel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(table).</a:t>
            </a:r>
          </a:p>
          <a:p>
            <a:pPr>
              <a:lnSpc>
                <a:spcPct val="115000"/>
              </a:lnSpc>
            </a:pP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  <a:ea typeface="Open Sans" panose="020B0606030504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Table di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HTML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dibentuk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baris (row),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tepatnya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&lt;tr&gt; 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merupakan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kepanjangan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table row. Adapun element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pendukung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lain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membentuk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table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adalah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th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&gt; (table header) 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dan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&lt;td&gt; (table data). </a:t>
            </a:r>
          </a:p>
        </p:txBody>
      </p:sp>
      <p:pic>
        <p:nvPicPr>
          <p:cNvPr id="6" name="Picture 5" descr="HTML/Tutorials/Einstieg/Preistabelle – SELFHTML-Wiki">
            <a:extLst>
              <a:ext uri="{FF2B5EF4-FFF2-40B4-BE49-F238E27FC236}">
                <a16:creationId xmlns:a16="http://schemas.microsoft.com/office/drawing/2014/main" id="{28761576-89F3-446B-BA7D-0E1FF70903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9" y="3610729"/>
            <a:ext cx="5333802" cy="220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79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1545461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3162373" y="2467265"/>
            <a:ext cx="5867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table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dibawah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dan table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yuk!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68EC2D-9EE9-4222-8F52-FC2EFAA6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3482928"/>
            <a:ext cx="7115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0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399564" y="1138929"/>
            <a:ext cx="6444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Special Characters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399564" y="1955872"/>
            <a:ext cx="9683808" cy="1314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Terdapat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beberapa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karakter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termasuk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standar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kelompok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ASCII characters, di mana ASCII characters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menyediakan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karakter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seperti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huruf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nomor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dan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beberapa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simbol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dasar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</a:t>
            </a:r>
          </a:p>
          <a:p>
            <a:pPr>
              <a:lnSpc>
                <a:spcPct val="115000"/>
              </a:lnSpc>
            </a:pPr>
            <a:endParaRPr lang="en-ID" sz="1400" dirty="0">
              <a:solidFill>
                <a:schemeClr val="bg1"/>
              </a:solidFill>
              <a:highlight>
                <a:srgbClr val="FFFF00"/>
              </a:highlight>
              <a:latin typeface="Product Sans" panose="020B0403030502040203" pitchFamily="34" charset="0"/>
              <a:ea typeface="Open Sans" panose="020B0606030504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Terdapat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dua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cara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melakukannya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yakni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menetapkan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nilai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numerik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(numeric entity)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menggunakan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nama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singkatan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sudah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ditetapkan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masing-masing </a:t>
            </a:r>
            <a:r>
              <a:rPr lang="en-ID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karakternya</a:t>
            </a:r>
            <a:r>
              <a:rPr lang="en-ID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ID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(named entity)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B5AD07-E4B9-4C87-84D1-2E8875F3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07642"/>
              </p:ext>
            </p:extLst>
          </p:nvPr>
        </p:nvGraphicFramePr>
        <p:xfrm>
          <a:off x="3061918" y="3588051"/>
          <a:ext cx="6068163" cy="264966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516467">
                  <a:extLst>
                    <a:ext uri="{9D8B030D-6E8A-4147-A177-3AD203B41FA5}">
                      <a16:colId xmlns:a16="http://schemas.microsoft.com/office/drawing/2014/main" val="2891344758"/>
                    </a:ext>
                  </a:extLst>
                </a:gridCol>
                <a:gridCol w="1517232">
                  <a:extLst>
                    <a:ext uri="{9D8B030D-6E8A-4147-A177-3AD203B41FA5}">
                      <a16:colId xmlns:a16="http://schemas.microsoft.com/office/drawing/2014/main" val="471547492"/>
                    </a:ext>
                  </a:extLst>
                </a:gridCol>
                <a:gridCol w="1517232">
                  <a:extLst>
                    <a:ext uri="{9D8B030D-6E8A-4147-A177-3AD203B41FA5}">
                      <a16:colId xmlns:a16="http://schemas.microsoft.com/office/drawing/2014/main" val="3551787078"/>
                    </a:ext>
                  </a:extLst>
                </a:gridCol>
                <a:gridCol w="1517232">
                  <a:extLst>
                    <a:ext uri="{9D8B030D-6E8A-4147-A177-3AD203B41FA5}">
                      <a16:colId xmlns:a16="http://schemas.microsoft.com/office/drawing/2014/main" val="570552709"/>
                    </a:ext>
                  </a:extLst>
                </a:gridCol>
              </a:tblGrid>
              <a:tr h="509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Karakter Spesial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Named Entity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Numerical Entity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>
                          <a:effectLst/>
                        </a:rPr>
                        <a:t>Deskripsi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295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¢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&amp;cent;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&amp;#162;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nilai uang sen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80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©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&amp;copy;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&amp;#169;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hak cipta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295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°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&amp;deg;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&amp;#176;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derajat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770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®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&amp;reg;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&amp;#174;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terdaftar/merek terdaftar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34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™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&amp;trade;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&amp;#153;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merek dagang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54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¥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&amp;yen;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&amp;#165;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mata uang yen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31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µ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&amp;micro;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&amp;#181;</a:t>
                      </a:r>
                      <a:endParaRPr lang="en-ID" sz="160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mikro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satuan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ukuran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D" sz="1600" dirty="0">
                        <a:solidFill>
                          <a:srgbClr val="171717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77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6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706952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3308252" y="3628756"/>
            <a:ext cx="5575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coba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Product Sans" panose="020B0403030502040203" pitchFamily="34" charset="0"/>
              </a:rPr>
              <a:t>special character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proyek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yuk!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sym typeface="Wingdings" panose="05000000000000000000" pitchFamily="2" charset="2"/>
              </a:rPr>
              <a:t>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748549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2409995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5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 3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629699"/>
            <a:ext cx="7611540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Pendalaman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 2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Semantic HTML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Lanjutan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(Article, Aside, Section)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Generic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Table Element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Special Characters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00D9C-FCD9-4FBE-AE86-384D1DD1916B}"/>
              </a:ext>
            </a:extLst>
          </p:cNvPr>
          <p:cNvSpPr txBox="1"/>
          <p:nvPr/>
        </p:nvSpPr>
        <p:spPr>
          <a:xfrm>
            <a:off x="2141230" y="1852449"/>
            <a:ext cx="790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Mengenal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&amp;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Mengatur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E44D26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 Image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5970684-E3CC-47E0-BC06-87B592EC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F29CD-709E-472E-9073-0FEDE4745062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F441-7C4A-40E1-B571-A4E2752B29D6}"/>
              </a:ext>
            </a:extLst>
          </p:cNvPr>
          <p:cNvSpPr txBox="1"/>
          <p:nvPr/>
        </p:nvSpPr>
        <p:spPr>
          <a:xfrm>
            <a:off x="1517661" y="2498780"/>
            <a:ext cx="9172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menampilkan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sebuah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gambar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bisa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tag 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&lt;</a:t>
            </a:r>
            <a:r>
              <a:rPr lang="en-US" sz="1400" dirty="0" err="1">
                <a:highlight>
                  <a:srgbClr val="FFFF00"/>
                </a:highlight>
                <a:latin typeface="Product Sans" panose="020B0403030502040203" pitchFamily="34" charset="0"/>
              </a:rPr>
              <a:t>img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&gt;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sementara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menentukan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lebar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gambar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</a:p>
          <a:p>
            <a:pPr algn="ctr"/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width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, dan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menentukan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tinggi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tentu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atribut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Product Sans" panose="020B0403030502040203" pitchFamily="34" charset="0"/>
              </a:rPr>
              <a:t>height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 </a:t>
            </a:r>
          </a:p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855DEB-C78A-475F-AF9D-4997D9202A4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35" y="3620557"/>
            <a:ext cx="7234929" cy="1608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7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BAE65-19FF-466C-B988-6BA3C4E4F85C}"/>
              </a:ext>
            </a:extLst>
          </p:cNvPr>
          <p:cNvSpPr txBox="1"/>
          <p:nvPr/>
        </p:nvSpPr>
        <p:spPr>
          <a:xfrm>
            <a:off x="3674508" y="1852449"/>
            <a:ext cx="484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Block &amp; Inline Element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B3C56E-9E0C-46AE-80AA-F3AA79BCB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D58F-7C62-4AAE-941F-1C0776134888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Picture 6" descr="Differences between html inline and blocks elements. - DEV Community">
            <a:extLst>
              <a:ext uri="{FF2B5EF4-FFF2-40B4-BE49-F238E27FC236}">
                <a16:creationId xmlns:a16="http://schemas.microsoft.com/office/drawing/2014/main" id="{C384FC98-A53E-4C68-93F1-97B280D6D2E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"/>
          <a:stretch/>
        </p:blipFill>
        <p:spPr bwMode="auto">
          <a:xfrm>
            <a:off x="2960052" y="2880733"/>
            <a:ext cx="6271896" cy="25207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869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BAE65-19FF-466C-B988-6BA3C4E4F85C}"/>
              </a:ext>
            </a:extLst>
          </p:cNvPr>
          <p:cNvSpPr txBox="1"/>
          <p:nvPr/>
        </p:nvSpPr>
        <p:spPr>
          <a:xfrm>
            <a:off x="4298078" y="1751781"/>
            <a:ext cx="359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Anchor Element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B3C56E-9E0C-46AE-80AA-F3AA79BCB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D58F-7C62-4AAE-941F-1C0776134888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244EA-9F81-4BC7-94F8-006A3625950A}"/>
              </a:ext>
            </a:extLst>
          </p:cNvPr>
          <p:cNvSpPr txBox="1"/>
          <p:nvPr/>
        </p:nvSpPr>
        <p:spPr>
          <a:xfrm>
            <a:off x="1795244" y="2398112"/>
            <a:ext cx="8598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HTML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&lt;a&gt;&lt;/a&gt;</a:t>
            </a:r>
            <a:r>
              <a:rPr lang="en-US" sz="1400" dirty="0"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element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mendefinisikan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hyperlink. Link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merujuk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sedang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terbuka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ataupun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lain (website lain). </a:t>
            </a: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C6FF4-559F-4E03-A7F7-DB08F1352B8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41" y="3270299"/>
            <a:ext cx="5703317" cy="2277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8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BAE65-19FF-466C-B988-6BA3C4E4F85C}"/>
              </a:ext>
            </a:extLst>
          </p:cNvPr>
          <p:cNvSpPr txBox="1"/>
          <p:nvPr/>
        </p:nvSpPr>
        <p:spPr>
          <a:xfrm>
            <a:off x="2480279" y="1751781"/>
            <a:ext cx="723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Emphasized &amp; Important Element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B3C56E-9E0C-46AE-80AA-F3AA79BCB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D58F-7C62-4AAE-941F-1C0776134888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C82D3-29E8-4BB5-AAA5-D05F1F3476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99" y="3613284"/>
            <a:ext cx="3984798" cy="95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09675-259E-49D2-8879-481AC1B19A00}"/>
              </a:ext>
            </a:extLst>
          </p:cNvPr>
          <p:cNvSpPr txBox="1"/>
          <p:nvPr/>
        </p:nvSpPr>
        <p:spPr>
          <a:xfrm>
            <a:off x="2523565" y="313397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Emphasized</a:t>
            </a:r>
            <a:endParaRPr lang="en-ID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F396-B940-4C10-92E7-302EA41335FB}"/>
              </a:ext>
            </a:extLst>
          </p:cNvPr>
          <p:cNvSpPr txBox="1"/>
          <p:nvPr/>
        </p:nvSpPr>
        <p:spPr>
          <a:xfrm>
            <a:off x="1310299" y="4790967"/>
            <a:ext cx="3890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Menunjukkan stress emphasis atau dapat dikatakan konten/kata yang perlu mendapatkan penekanan </a:t>
            </a:r>
            <a:endParaRPr lang="en-ID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EBF205-63FE-4EA2-BF98-F405E2D3BC4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74" y="3613284"/>
            <a:ext cx="4909615" cy="9522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3C7687-5FC2-45F7-A668-CA3017F54357}"/>
              </a:ext>
            </a:extLst>
          </p:cNvPr>
          <p:cNvSpPr txBox="1"/>
          <p:nvPr/>
        </p:nvSpPr>
        <p:spPr>
          <a:xfrm>
            <a:off x="8214643" y="3133973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Important</a:t>
            </a:r>
            <a:endParaRPr lang="en-ID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40476-78EA-4B83-9876-0C9DE2CEDF0B}"/>
              </a:ext>
            </a:extLst>
          </p:cNvPr>
          <p:cNvSpPr txBox="1"/>
          <p:nvPr/>
        </p:nvSpPr>
        <p:spPr>
          <a:xfrm>
            <a:off x="6622747" y="4782307"/>
            <a:ext cx="44440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1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Menunjukkan teks yang menyatakan begitu penting (strong importance), kesungguhan atau benar-benar (seriousness).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3765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79599-6A94-4752-AA2B-0AE0D570BF12}"/>
              </a:ext>
            </a:extLst>
          </p:cNvPr>
          <p:cNvSpPr txBox="1"/>
          <p:nvPr/>
        </p:nvSpPr>
        <p:spPr>
          <a:xfrm>
            <a:off x="4334154" y="1172941"/>
            <a:ext cx="352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44D26"/>
                </a:solidFill>
                <a:latin typeface="Product Sans" panose="020B0403030502040203" pitchFamily="34" charset="0"/>
              </a:rPr>
              <a:t>Semantic HTML</a:t>
            </a:r>
            <a:endParaRPr lang="en-ID" sz="36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E94BC9-A6C0-44E4-8896-D762D63F2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62E94-14BA-491C-A44A-FD6761471113}"/>
              </a:ext>
            </a:extLst>
          </p:cNvPr>
          <p:cNvSpPr txBox="1"/>
          <p:nvPr/>
        </p:nvSpPr>
        <p:spPr>
          <a:xfrm>
            <a:off x="1072147" y="66643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50" charset="0"/>
              </a:rPr>
              <a:t>#REVIEW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Montserrat" panose="00000500000000000000" pitchFamily="50" charset="0"/>
            </a:endParaRPr>
          </a:p>
        </p:txBody>
      </p:sp>
      <p:pic>
        <p:nvPicPr>
          <p:cNvPr id="7" name="Picture 6" descr="HTML5 Semantic Tags | Viking Code School">
            <a:extLst>
              <a:ext uri="{FF2B5EF4-FFF2-40B4-BE49-F238E27FC236}">
                <a16:creationId xmlns:a16="http://schemas.microsoft.com/office/drawing/2014/main" id="{71244B62-CE7D-4383-9F21-EF5004B6AA6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6" r="49776"/>
          <a:stretch/>
        </p:blipFill>
        <p:spPr bwMode="auto">
          <a:xfrm>
            <a:off x="2160165" y="2073799"/>
            <a:ext cx="3106723" cy="409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94DA6C-4C9B-4C84-8488-A2ED4CC66ADE}"/>
              </a:ext>
            </a:extLst>
          </p:cNvPr>
          <p:cNvCxnSpPr/>
          <p:nvPr/>
        </p:nvCxnSpPr>
        <p:spPr>
          <a:xfrm>
            <a:off x="4773336" y="2785145"/>
            <a:ext cx="23405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00F602-6145-448D-9755-56C8A9CE96A7}"/>
              </a:ext>
            </a:extLst>
          </p:cNvPr>
          <p:cNvSpPr txBox="1"/>
          <p:nvPr/>
        </p:nvSpPr>
        <p:spPr>
          <a:xfrm>
            <a:off x="7273163" y="260047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Header</a:t>
            </a:r>
            <a:endParaRPr lang="en-ID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10BAA8-2493-4DC7-BB51-C0F26E76C37B}"/>
              </a:ext>
            </a:extLst>
          </p:cNvPr>
          <p:cNvCxnSpPr/>
          <p:nvPr/>
        </p:nvCxnSpPr>
        <p:spPr>
          <a:xfrm>
            <a:off x="4773336" y="5746458"/>
            <a:ext cx="23405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639ED7-2C35-4117-A2A2-1B5BF1B699F3}"/>
              </a:ext>
            </a:extLst>
          </p:cNvPr>
          <p:cNvSpPr txBox="1"/>
          <p:nvPr/>
        </p:nvSpPr>
        <p:spPr>
          <a:xfrm>
            <a:off x="7234015" y="55617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Footer</a:t>
            </a:r>
            <a:endParaRPr lang="en-ID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6711F-E155-49B2-ABCC-9B51A1773091}"/>
              </a:ext>
            </a:extLst>
          </p:cNvPr>
          <p:cNvSpPr txBox="1"/>
          <p:nvPr/>
        </p:nvSpPr>
        <p:spPr>
          <a:xfrm>
            <a:off x="1364118" y="1038717"/>
            <a:ext cx="34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Article Element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A31464B-3347-4164-B55B-2BC89D96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A06654-45FE-44E5-AB3F-E5397D7DAD66}"/>
              </a:ext>
            </a:extLst>
          </p:cNvPr>
          <p:cNvSpPr txBox="1"/>
          <p:nvPr/>
        </p:nvSpPr>
        <p:spPr>
          <a:xfrm>
            <a:off x="1364118" y="1685048"/>
            <a:ext cx="8932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memberi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mark up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independent content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artinya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itu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US" sz="16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berdiri</a:t>
            </a:r>
            <a:r>
              <a:rPr lang="en-US" sz="16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sendiri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sebagai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utuh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terikat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6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lain (element lain). </a:t>
            </a:r>
            <a:endParaRPr lang="en-ID" sz="16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07280-DA9D-4C39-B7BD-11C6152B74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58" y="2621419"/>
            <a:ext cx="7883515" cy="3057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36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3A65F-E776-43A4-B4C9-F35E970B2827}"/>
              </a:ext>
            </a:extLst>
          </p:cNvPr>
          <p:cNvSpPr txBox="1"/>
          <p:nvPr/>
        </p:nvSpPr>
        <p:spPr>
          <a:xfrm>
            <a:off x="1406438" y="728324"/>
            <a:ext cx="3238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Aside Element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BD4F5A-4BD1-4D04-A223-FE4F2107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36A02B-A0F4-4048-A316-C03E68837AE0}"/>
              </a:ext>
            </a:extLst>
          </p:cNvPr>
          <p:cNvSpPr txBox="1"/>
          <p:nvPr/>
        </p:nvSpPr>
        <p:spPr>
          <a:xfrm>
            <a:off x="1473550" y="1449153"/>
            <a:ext cx="9683808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Element 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&lt;aside&gt;&lt;/aside&gt;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merepresentasikan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bagian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halaman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seksi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) yang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berkaitan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disekitar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element aside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itu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sendiri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endParaRPr lang="en-ID" sz="1400" dirty="0">
              <a:solidFill>
                <a:schemeClr val="bg1"/>
              </a:solidFill>
              <a:effectLst/>
              <a:latin typeface="Product Sans" panose="020B0403030502040203" pitchFamily="34" charset="0"/>
              <a:ea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7FED-514C-4D4D-B917-ACF2805E2980}"/>
              </a:ext>
            </a:extLst>
          </p:cNvPr>
          <p:cNvSpPr txBox="1"/>
          <p:nvPr/>
        </p:nvSpPr>
        <p:spPr>
          <a:xfrm>
            <a:off x="1473549" y="2172315"/>
            <a:ext cx="9625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dikatakan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aside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adalah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bersebelahan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dan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berkaitan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effectLst/>
                <a:highlight>
                  <a:srgbClr val="FFFF00"/>
                </a:highlight>
                <a:latin typeface="Product Sans" panose="020B0403030502040203" pitchFamily="34" charset="0"/>
                <a:ea typeface="Open Sans" panose="020B0606030504020204" pitchFamily="34" charset="0"/>
              </a:rPr>
              <a:t>disekitarnya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tetapi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tersebut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ditulis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maksud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mengesampingkan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(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terpisah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)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utama</a:t>
            </a:r>
            <a:r>
              <a:rPr lang="en-US" sz="1400" dirty="0">
                <a:solidFill>
                  <a:schemeClr val="bg1"/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endParaRPr lang="en-ID" sz="1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A9817-E974-4819-B283-7E02B2C41B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3" y="3016520"/>
            <a:ext cx="3821733" cy="310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6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688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Open Sans</vt:lpstr>
      <vt:lpstr>Poppins</vt:lpstr>
      <vt:lpstr>Product Sans</vt:lpstr>
      <vt:lpstr>Office Theme</vt:lpstr>
      <vt:lpstr>Week II : HTML &amp; CSS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63</cp:revision>
  <dcterms:created xsi:type="dcterms:W3CDTF">2021-06-14T13:49:06Z</dcterms:created>
  <dcterms:modified xsi:type="dcterms:W3CDTF">2021-08-07T03:38:53Z</dcterms:modified>
</cp:coreProperties>
</file>