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HbEOXEbLiESKKeSlJecyTDjy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45A0F7-0F5B-4712-A5BD-CF1121B8AF1B}">
  <a:tblStyle styleId="{1C45A0F7-0F5B-4712-A5BD-CF1121B8AF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0F0F0"/>
          </a:solidFill>
        </a:fill>
      </a:tcStyle>
    </a:band1H>
    <a:band2H>
      <a:tcTxStyle/>
    </a:band2H>
    <a:band1V>
      <a:tcTxStyle/>
      <a:tcStyle>
        <a:fill>
          <a:solidFill>
            <a:srgbClr val="F0F0F0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0B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jp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620678"/>
            <a:ext cx="9144000" cy="412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Week II : HTML &amp; CSS Introduction</a:t>
            </a:r>
            <a:endParaRPr b="1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910979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61AA"/>
              </a:buClr>
              <a:buSzPts val="5400"/>
              <a:buNone/>
            </a:pPr>
            <a:r>
              <a:rPr b="1" lang="en-US" sz="5400">
                <a:solidFill>
                  <a:srgbClr val="0661AA"/>
                </a:solidFill>
                <a:latin typeface="Montserrat"/>
                <a:ea typeface="Montserrat"/>
                <a:cs typeface="Montserrat"/>
                <a:sym typeface="Montserrat"/>
              </a:rPr>
              <a:t>Pengenalan CSS</a:t>
            </a:r>
            <a:endParaRPr b="1" sz="5400">
              <a:solidFill>
                <a:srgbClr val="0661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hape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33862" l="0" r="50140" t="0"/>
          <a:stretch/>
        </p:blipFill>
        <p:spPr>
          <a:xfrm>
            <a:off x="9173767" y="1177475"/>
            <a:ext cx="3019234" cy="45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524000" y="5468928"/>
            <a:ext cx="2249334" cy="42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Edo Novanto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661AA"/>
                </a:solidFill>
                <a:latin typeface="Arial"/>
                <a:ea typeface="Arial"/>
                <a:cs typeface="Arial"/>
                <a:sym typeface="Arial"/>
              </a:rPr>
              <a:t>Fullstacks Engineer &amp; AXAR Mentor</a:t>
            </a:r>
            <a:endParaRPr sz="1050">
              <a:solidFill>
                <a:srgbClr val="0661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3349999" y="946304"/>
            <a:ext cx="5626222" cy="646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61AA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0661AA"/>
                </a:solidFill>
                <a:latin typeface="Poppins"/>
                <a:ea typeface="Poppins"/>
                <a:cs typeface="Poppins"/>
                <a:sym typeface="Poppins"/>
              </a:rPr>
              <a:t>Pondasi Website (CSS)</a:t>
            </a:r>
            <a:endParaRPr b="1" sz="4000">
              <a:solidFill>
                <a:srgbClr val="0661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3115809" y="1412641"/>
            <a:ext cx="60946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Terdapat 3 (tiga) pondasi penting dalam membuat website.</a:t>
            </a:r>
            <a:endParaRPr i="1"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72" name="Google Shape;172;p10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1951112" y="4899171"/>
            <a:ext cx="18414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2040134" y="5306859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Cascading Style Sheets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4151806" y="3629453"/>
            <a:ext cx="662416" cy="3281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7F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522" y="2642529"/>
            <a:ext cx="2392609" cy="2392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77" name="Google Shape;17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6478" y="2407207"/>
            <a:ext cx="5556856" cy="310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1364118" y="1038717"/>
            <a:ext cx="97589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Alasan Menggunakan CSS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83" name="Google Shape;183;p11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/>
        </p:nvSpPr>
        <p:spPr>
          <a:xfrm>
            <a:off x="1364118" y="1685048"/>
            <a:ext cx="89321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Berikut beberapa alasan lain mengapa kita menggunakan CSS: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1"/>
          <p:cNvCxnSpPr/>
          <p:nvPr/>
        </p:nvCxnSpPr>
        <p:spPr>
          <a:xfrm>
            <a:off x="6179890" y="2642532"/>
            <a:ext cx="0" cy="3263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1"/>
          <p:cNvCxnSpPr/>
          <p:nvPr/>
        </p:nvCxnSpPr>
        <p:spPr>
          <a:xfrm>
            <a:off x="2828488" y="4160939"/>
            <a:ext cx="67028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1"/>
          <p:cNvSpPr txBox="1"/>
          <p:nvPr/>
        </p:nvSpPr>
        <p:spPr>
          <a:xfrm>
            <a:off x="3087602" y="3203455"/>
            <a:ext cx="2833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Mempercepat Proses Desain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6439004" y="3203455"/>
            <a:ext cx="2833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Proses Pemeliharaan Mudah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3087602" y="4779870"/>
            <a:ext cx="2833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Didukung Banyak Browser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6445541" y="4779870"/>
            <a:ext cx="30857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Penerapan Style Lebih Beragam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1364118" y="1038717"/>
            <a:ext cx="67402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Cara Kerja CSS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96" name="Google Shape;196;p12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1364118" y="1685048"/>
            <a:ext cx="89321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Untuk dapat menerapkan CSS, ada beberapa langkah yang perlu kita lakukan, diantaranya: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1660" y="3547319"/>
            <a:ext cx="1352163" cy="420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2"/>
          <p:cNvCxnSpPr/>
          <p:nvPr/>
        </p:nvCxnSpPr>
        <p:spPr>
          <a:xfrm>
            <a:off x="3322039" y="3757655"/>
            <a:ext cx="10905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SS Selectors – Must Be Built" id="200" name="Google Shape;20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0728" y="3237520"/>
            <a:ext cx="2910543" cy="10402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2"/>
          <p:cNvCxnSpPr/>
          <p:nvPr/>
        </p:nvCxnSpPr>
        <p:spPr>
          <a:xfrm>
            <a:off x="7759816" y="3757655"/>
            <a:ext cx="10905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02" name="Google Shape;20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7653" y="3547318"/>
            <a:ext cx="1817908" cy="42067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1347339" y="4557400"/>
            <a:ext cx="21928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 Pembuatan Dokumen CSS</a:t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4999592" y="4557400"/>
            <a:ext cx="21928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2. Menetapkan styling CSS</a:t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8761632" y="4557400"/>
            <a:ext cx="25299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3. Melampirkan CSS pada HTML</a:t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 rot="-5400000">
            <a:off x="-2173699" y="2890392"/>
            <a:ext cx="750539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DEMO DEMO DEMO DEMO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DEMO DEMO DEMO DEMO DEMO</a:t>
            </a:r>
            <a:endParaRPr b="1" sz="32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#DemoTime!</a:t>
            </a:r>
            <a:endParaRPr b="1" sz="60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028786" y="3429000"/>
            <a:ext cx="4134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Mari kita membuat berkas CSS pertama kita!</a:t>
            </a:r>
            <a:endParaRPr sz="16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13" name="Google Shape;213;p13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771" y="4580387"/>
            <a:ext cx="872458" cy="8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1289376" y="1038717"/>
            <a:ext cx="76488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Menetapkan Styling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20" name="Google Shape;220;p14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1364118" y="1685048"/>
            <a:ext cx="99274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Sebuah style sheet dibuat terdiri dari satu atau lebih aturan styling (biasa disebut dengan rules atau rule-sets)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Dalam penggunaan CSS, terdapat dua bagian dalam sebuah rule, pertama adalah </a:t>
            </a:r>
            <a:r>
              <a:rPr b="1"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dan kedua </a:t>
            </a:r>
            <a:r>
              <a:rPr b="1"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4999593" y="4975729"/>
            <a:ext cx="21928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Contoh Penerapan Rule CSS</a:t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4">
            <a:alphaModFix/>
          </a:blip>
          <a:srcRect b="65322" l="0" r="21160" t="1972"/>
          <a:stretch/>
        </p:blipFill>
        <p:spPr>
          <a:xfrm>
            <a:off x="3253789" y="3162376"/>
            <a:ext cx="5684422" cy="172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1364118" y="1038717"/>
            <a:ext cx="4297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29" name="Google Shape;229;p15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1364118" y="1685048"/>
            <a:ext cx="99274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 ini dipanggil melalui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tipe elemennya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dan ini merupakan teknik dasar dari pemanggilan selector.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Properti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(property)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dan nilai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(value)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yang terdapat pada declaration/declaration block akan diterapkan pada seluruh elemen &lt;h1&gt;</a:t>
            </a:r>
            <a:endParaRPr/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4">
            <a:alphaModFix/>
          </a:blip>
          <a:srcRect b="65322" l="0" r="21160" t="1972"/>
          <a:stretch/>
        </p:blipFill>
        <p:spPr>
          <a:xfrm>
            <a:off x="3253789" y="3162376"/>
            <a:ext cx="5684422" cy="172634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5"/>
          <p:cNvSpPr/>
          <p:nvPr/>
        </p:nvSpPr>
        <p:spPr>
          <a:xfrm>
            <a:off x="2978092" y="2877424"/>
            <a:ext cx="1912690" cy="2223082"/>
          </a:xfrm>
          <a:prstGeom prst="rect">
            <a:avLst/>
          </a:prstGeom>
          <a:noFill/>
          <a:ln cap="flat" cmpd="sng" w="57150">
            <a:solidFill>
              <a:srgbClr val="11C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/>
        </p:nvSpPr>
        <p:spPr>
          <a:xfrm>
            <a:off x="1364118" y="1038717"/>
            <a:ext cx="26532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38" name="Google Shape;238;p16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/>
        </p:nvSpPr>
        <p:spPr>
          <a:xfrm>
            <a:off x="1364118" y="1685048"/>
            <a:ext cx="99274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Bagian deklarasi terdiri dari pasangan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properti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dengan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nilainya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Kita bisa menetapkan lebih dari satu deklarasi pada satu rule.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Setiap deklarasinya harus diakhiri dengan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semicolon (;)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sebagai tanda diakhirinya sebuah deklarasi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4">
            <a:alphaModFix/>
          </a:blip>
          <a:srcRect b="0" l="0" r="0" t="35778"/>
          <a:stretch/>
        </p:blipFill>
        <p:spPr>
          <a:xfrm>
            <a:off x="3241235" y="3162376"/>
            <a:ext cx="5709529" cy="268447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/>
          <p:nvPr/>
        </p:nvSpPr>
        <p:spPr>
          <a:xfrm>
            <a:off x="4017409" y="2877423"/>
            <a:ext cx="5042701" cy="3246539"/>
          </a:xfrm>
          <a:prstGeom prst="rect">
            <a:avLst/>
          </a:prstGeom>
          <a:noFill/>
          <a:ln cap="flat" cmpd="sng" w="57150">
            <a:solidFill>
              <a:srgbClr val="FE56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/>
        </p:nvSpPr>
        <p:spPr>
          <a:xfrm>
            <a:off x="-1" y="1768559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Melampirkan CSS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47" name="Google Shape;247;p17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1132267" y="2414890"/>
            <a:ext cx="99274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Terdapat tiga cara untuk menerapkan styling pada elemen HTML: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1364118" y="3401737"/>
            <a:ext cx="2801922" cy="13338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Style Sheet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4695038" y="3401737"/>
            <a:ext cx="2801922" cy="13338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Embedded Style Sheet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8025960" y="3401737"/>
            <a:ext cx="2801922" cy="13338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Inline Style Sheet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 rot="976134">
            <a:off x="3774551" y="3220603"/>
            <a:ext cx="444617" cy="416793"/>
          </a:xfrm>
          <a:prstGeom prst="heart">
            <a:avLst/>
          </a:prstGeom>
          <a:solidFill>
            <a:srgbClr val="FE5685"/>
          </a:solidFill>
          <a:ln cap="flat" cmpd="sng" w="12700">
            <a:solidFill>
              <a:srgbClr val="FE56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/>
        </p:nvSpPr>
        <p:spPr>
          <a:xfrm>
            <a:off x="1316869" y="1399443"/>
            <a:ext cx="773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External Style Sheet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58" name="Google Shape;258;p18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1364118" y="2045774"/>
            <a:ext cx="9927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External Style Sheet merupakan berkas terpisah yang di dalamnya hanya terdapat sebuah rules. Berkas ini harus berekstensi .css, dan berkas ini nantinya dihubungkan pada dokumen HTML.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8792" y="3183816"/>
            <a:ext cx="5163843" cy="188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/>
        </p:nvSpPr>
        <p:spPr>
          <a:xfrm>
            <a:off x="1345395" y="1399443"/>
            <a:ext cx="73977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Embedded Style Sheet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66" name="Google Shape;266;p19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1364118" y="2045774"/>
            <a:ext cx="9927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Embedded Style Sheet merupakan kumpulan rules yang dituliskan dalam berkas HTML dengan menggunakan elemen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&lt;style&gt;&lt;/style&gt;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Dengan begitu rules yang dituliskan hanya dapat dicakup oleh satu berkas HTML.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134" y="3241227"/>
            <a:ext cx="4439731" cy="244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547456" y="2748549"/>
            <a:ext cx="4658686" cy="8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61AA"/>
              </a:buClr>
              <a:buSzPct val="100000"/>
              <a:buFont typeface="Arial"/>
              <a:buNone/>
            </a:pPr>
            <a:r>
              <a:rPr b="1" lang="en-US" sz="6000">
                <a:solidFill>
                  <a:srgbClr val="0661AA"/>
                </a:solidFill>
                <a:latin typeface="Montserrat"/>
                <a:ea typeface="Montserrat"/>
                <a:cs typeface="Montserrat"/>
                <a:sym typeface="Montserrat"/>
              </a:rPr>
              <a:t>Our Topics!</a:t>
            </a:r>
            <a:endParaRPr b="1" sz="6000">
              <a:solidFill>
                <a:srgbClr val="0661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547449" y="2410000"/>
            <a:ext cx="29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Day 6 : Pengenalan CSS</a:t>
            </a:r>
            <a:endParaRPr b="1" sz="16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015841" y="3629699"/>
            <a:ext cx="7611540" cy="167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Review Pendalaman HTML 3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Alasan Menggunakan CSS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Cara Kerja CSS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Menerapkan Aturan Styling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Melampirkan CSS pada HTML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605095" y="0"/>
            <a:ext cx="185955" cy="6858000"/>
          </a:xfrm>
          <a:prstGeom prst="roundRect">
            <a:avLst>
              <a:gd fmla="val 0" name="adj"/>
            </a:avLst>
          </a:prstGeom>
          <a:solidFill>
            <a:srgbClr val="0D7FC8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7FC8"/>
                </a:solidFill>
                <a:latin typeface="Calibri"/>
                <a:ea typeface="Calibri"/>
                <a:cs typeface="Calibri"/>
                <a:sym typeface="Calibri"/>
              </a:rPr>
              <a:t>`v</a:t>
            </a:r>
            <a:endParaRPr sz="1800">
              <a:solidFill>
                <a:srgbClr val="0D7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96" name="Google Shape;96;p2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46498" y="0"/>
            <a:ext cx="458597" cy="6858000"/>
          </a:xfrm>
          <a:prstGeom prst="roundRect">
            <a:avLst>
              <a:gd fmla="val 0" name="adj"/>
            </a:avLst>
          </a:prstGeom>
          <a:solidFill>
            <a:srgbClr val="0661A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661AA"/>
                </a:solidFill>
                <a:latin typeface="Calibri"/>
                <a:ea typeface="Calibri"/>
                <a:cs typeface="Calibri"/>
                <a:sym typeface="Calibri"/>
              </a:rPr>
              <a:t>`v</a:t>
            </a:r>
            <a:endParaRPr sz="1800">
              <a:solidFill>
                <a:srgbClr val="0661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/>
        </p:nvSpPr>
        <p:spPr>
          <a:xfrm>
            <a:off x="1370319" y="1399443"/>
            <a:ext cx="67214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Inline Style</a:t>
            </a:r>
            <a:endParaRPr b="1" sz="36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74" name="Google Shape;274;p20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 txBox="1"/>
          <p:nvPr/>
        </p:nvSpPr>
        <p:spPr>
          <a:xfrm>
            <a:off x="1364118" y="2045774"/>
            <a:ext cx="99274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Inline Style merupakan styling yang diterapkan pada elemen HTML dengan menggunakan atribut style.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Untuk menambahkan styling properties lainnya (multiple properties), kita tuliskan dengan menggunakan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semicolon (;)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sebagai pemisah antar styling properties-nya.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3226" y="3762636"/>
            <a:ext cx="6951665" cy="141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/>
        </p:nvSpPr>
        <p:spPr>
          <a:xfrm rot="-5400000">
            <a:off x="-2173699" y="2890392"/>
            <a:ext cx="750539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DEMO DEMO DEMO DEMO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DEMO DEMO DEMO DEMO DEMO</a:t>
            </a:r>
            <a:endParaRPr b="1" sz="32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3636833" y="2528129"/>
            <a:ext cx="49183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D7FC8"/>
                </a:solidFill>
                <a:latin typeface="Arial"/>
                <a:ea typeface="Arial"/>
                <a:cs typeface="Arial"/>
                <a:sym typeface="Arial"/>
              </a:rPr>
              <a:t>#DemoTime!</a:t>
            </a:r>
            <a:endParaRPr b="1" sz="6000">
              <a:solidFill>
                <a:srgbClr val="0D7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83" name="Google Shape;283;p21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771" y="4580387"/>
            <a:ext cx="872458" cy="87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1"/>
          <p:cNvSpPr txBox="1"/>
          <p:nvPr/>
        </p:nvSpPr>
        <p:spPr>
          <a:xfrm>
            <a:off x="2645327" y="3429000"/>
            <a:ext cx="69013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Mari kita menerapkan rules pada berkas CSS dan melampirkannya pada berkas HTML pada proyek web portofolio kita!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22"/>
          <p:cNvCxnSpPr/>
          <p:nvPr/>
        </p:nvCxnSpPr>
        <p:spPr>
          <a:xfrm>
            <a:off x="4983060" y="2256639"/>
            <a:ext cx="0" cy="2212641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22"/>
          <p:cNvSpPr txBox="1"/>
          <p:nvPr/>
        </p:nvSpPr>
        <p:spPr>
          <a:xfrm>
            <a:off x="5265489" y="2701041"/>
            <a:ext cx="5561137" cy="861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61AA"/>
              </a:buClr>
              <a:buSzPct val="100000"/>
              <a:buFont typeface="Arial"/>
              <a:buNone/>
            </a:pPr>
            <a:r>
              <a:rPr b="1" lang="en-US" sz="6000">
                <a:solidFill>
                  <a:srgbClr val="0661AA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6000">
              <a:solidFill>
                <a:srgbClr val="0661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2" name="Google Shape;2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760" y="3866958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https://www.axarschool.com/</a:t>
            </a:r>
            <a:endParaRPr sz="14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7221" y="3866958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@axarschool</a:t>
            </a:r>
            <a:endParaRPr sz="14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Shape&#10;&#10;Description automatically generated" id="296" name="Google Shape;2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0644" y="2529143"/>
            <a:ext cx="1496191" cy="168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 txBox="1"/>
          <p:nvPr/>
        </p:nvSpPr>
        <p:spPr>
          <a:xfrm>
            <a:off x="5333074" y="3370312"/>
            <a:ext cx="3492618" cy="349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Apakah ada pertanyaan?</a:t>
            </a:r>
            <a:endParaRPr sz="14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9439223" y="5998128"/>
            <a:ext cx="2249334" cy="42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Edo Novanto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661AA"/>
                </a:solidFill>
                <a:latin typeface="Arial"/>
                <a:ea typeface="Arial"/>
                <a:cs typeface="Arial"/>
                <a:sym typeface="Arial"/>
              </a:rPr>
              <a:t>Fullstacks Engineer &amp; AXAR Mentor</a:t>
            </a:r>
            <a:endParaRPr sz="1050">
              <a:solidFill>
                <a:srgbClr val="0661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2747387" y="1600779"/>
            <a:ext cx="6697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44D26"/>
                </a:solidFill>
                <a:latin typeface="Arial"/>
                <a:ea typeface="Arial"/>
                <a:cs typeface="Arial"/>
                <a:sym typeface="Arial"/>
              </a:rPr>
              <a:t>Article Element</a:t>
            </a:r>
            <a:endParaRPr b="1" sz="3600">
              <a:solidFill>
                <a:srgbClr val="E44D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03" name="Google Shape;103;p3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#REVIEW</a:t>
            </a:r>
            <a:endParaRPr b="1" sz="16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726728" y="2247110"/>
            <a:ext cx="87385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 up sebuah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independent content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artinya element itu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dapat berdiri sendiri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sebagai sebuah konten utuh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2599" y="2901553"/>
            <a:ext cx="7226799" cy="280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2020879" y="1466555"/>
            <a:ext cx="81502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44D26"/>
                </a:solidFill>
                <a:latin typeface="Arial"/>
                <a:ea typeface="Arial"/>
                <a:cs typeface="Arial"/>
                <a:sym typeface="Arial"/>
              </a:rPr>
              <a:t>Aside Element</a:t>
            </a:r>
            <a:endParaRPr b="1" sz="3600">
              <a:solidFill>
                <a:srgbClr val="E44D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12" name="Google Shape;112;p4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#REVIEW</a:t>
            </a:r>
            <a:endParaRPr b="1" sz="16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334543" y="2094968"/>
            <a:ext cx="95229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Merepresentasikan sebuah bagian halaman (seksi) yang berkaitan dengan konten disekitar element aside itu sendiri. 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8339" y="2741299"/>
            <a:ext cx="4035321" cy="328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1569945" y="1466555"/>
            <a:ext cx="9052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44D26"/>
                </a:solidFill>
                <a:latin typeface="Arial"/>
                <a:ea typeface="Arial"/>
                <a:cs typeface="Arial"/>
                <a:sym typeface="Arial"/>
              </a:rPr>
              <a:t>Section Element</a:t>
            </a:r>
            <a:endParaRPr b="1" sz="3600">
              <a:solidFill>
                <a:srgbClr val="E44D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21" name="Google Shape;121;p5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#REVIEW</a:t>
            </a:r>
            <a:endParaRPr b="1" sz="16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84779" y="2044634"/>
            <a:ext cx="110224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Digunakan untuk mengelompokkan konten/dokumen menjadi beberapa bagian berdasarkan tema atau pokok pikiran masing-masing.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0045" y="2814315"/>
            <a:ext cx="7671907" cy="306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0" y="200137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44D26"/>
                </a:solidFill>
                <a:latin typeface="Arial"/>
                <a:ea typeface="Arial"/>
                <a:cs typeface="Arial"/>
                <a:sym typeface="Arial"/>
              </a:rPr>
              <a:t>Generic Element</a:t>
            </a:r>
            <a:endParaRPr b="1" sz="4000">
              <a:solidFill>
                <a:srgbClr val="E44D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30" name="Google Shape;130;p6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1254096" y="2761215"/>
            <a:ext cx="9683808" cy="570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Generic elemen merupakan elemen yang tidak memiliki arti semantik. Elemen ini dapat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dimanfaatkan untuk melakukan kustomisasi pada elemen-elemen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pada website kita.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3487023" y="4303208"/>
            <a:ext cx="2315361" cy="746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&lt;div&gt;&lt;/div&gt;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515569" y="4303208"/>
            <a:ext cx="2315361" cy="746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&lt;span&gt;&lt;/span&gt;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6"/>
          <p:cNvCxnSpPr>
            <a:stCxn id="131" idx="2"/>
            <a:endCxn id="132" idx="0"/>
          </p:cNvCxnSpPr>
          <p:nvPr/>
        </p:nvCxnSpPr>
        <p:spPr>
          <a:xfrm flipH="1">
            <a:off x="4644600" y="3332012"/>
            <a:ext cx="1451400" cy="9711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6"/>
          <p:cNvCxnSpPr>
            <a:stCxn id="131" idx="2"/>
            <a:endCxn id="133" idx="0"/>
          </p:cNvCxnSpPr>
          <p:nvPr/>
        </p:nvCxnSpPr>
        <p:spPr>
          <a:xfrm>
            <a:off x="6096000" y="3332012"/>
            <a:ext cx="1577100" cy="9711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104401" y="1466555"/>
            <a:ext cx="11983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44D26"/>
                </a:solidFill>
                <a:latin typeface="Arial"/>
                <a:ea typeface="Arial"/>
                <a:cs typeface="Arial"/>
                <a:sym typeface="Arial"/>
              </a:rPr>
              <a:t>Table Element</a:t>
            </a:r>
            <a:endParaRPr b="1" sz="3600">
              <a:solidFill>
                <a:srgbClr val="E44D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41" name="Google Shape;141;p7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#REVIEW</a:t>
            </a:r>
            <a:endParaRPr b="1" sz="16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584779" y="2044634"/>
            <a:ext cx="110224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Merepresentasikan data dengan lebih dari satu dimensi dalam bentuk sebuah tabel (table).</a:t>
            </a:r>
            <a:endParaRPr/>
          </a:p>
        </p:txBody>
      </p:sp>
      <p:pic>
        <p:nvPicPr>
          <p:cNvPr descr="HTML/Tutorials/Einstieg/Preistabelle – SELFHTML-Wiki"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7881" y="3031888"/>
            <a:ext cx="5916237" cy="244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705655" y="1466555"/>
            <a:ext cx="10780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44D26"/>
                </a:solidFill>
                <a:latin typeface="Arial"/>
                <a:ea typeface="Arial"/>
                <a:cs typeface="Arial"/>
                <a:sym typeface="Arial"/>
              </a:rPr>
              <a:t>Special Characters</a:t>
            </a:r>
            <a:endParaRPr b="1" sz="3600">
              <a:solidFill>
                <a:srgbClr val="E44D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50" name="Google Shape;150;p8"/>
          <p:cNvPicPr preferRelativeResize="0"/>
          <p:nvPr/>
        </p:nvPicPr>
        <p:blipFill rotWithShape="1">
          <a:blip r:embed="rId3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#REVIEW</a:t>
            </a:r>
            <a:endParaRPr b="1" sz="16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3061918" y="284982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{1C45A0F7-0F5B-4712-A5BD-CF1121B8AF1B}</a:tableStyleId>
              </a:tblPr>
              <a:tblGrid>
                <a:gridCol w="1516475"/>
                <a:gridCol w="1517225"/>
                <a:gridCol w="1517225"/>
                <a:gridCol w="1517225"/>
              </a:tblGrid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Karakter Spesial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Named Entity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Numerical Entity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Deskripsi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¢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&amp;cent;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&amp;#162;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nilai uang sen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©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&amp;copy;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&amp;#169;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hak cipta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°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&amp;deg;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&amp;#176;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derajat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®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&amp;reg;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&amp;#174;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terdaftar/merek terdaftar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™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&amp;trade;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&amp;#153;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merek dagang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¥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&amp;yen;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&amp;#165;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mata uang yen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µ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&amp;micro;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&amp;#181;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mikro(satuan ukuran)</a:t>
                      </a:r>
                      <a:endParaRPr sz="1600" u="none" cap="none" strike="noStrike">
                        <a:solidFill>
                          <a:srgbClr val="17171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/>
        </p:nvSpPr>
        <p:spPr>
          <a:xfrm>
            <a:off x="3904374" y="946304"/>
            <a:ext cx="4517471" cy="646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61AA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0661AA"/>
                </a:solidFill>
                <a:latin typeface="Poppins"/>
                <a:ea typeface="Poppins"/>
                <a:cs typeface="Poppins"/>
                <a:sym typeface="Poppins"/>
              </a:rPr>
              <a:t>Pondasi Website</a:t>
            </a:r>
            <a:endParaRPr b="1" sz="4000">
              <a:solidFill>
                <a:srgbClr val="0661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3115809" y="1412641"/>
            <a:ext cx="60946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Terdapat 3 (tiga) pondasi penting dalam membuat website.</a:t>
            </a:r>
            <a:endParaRPr i="1"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, icon&#10;&#10;Description automatically generated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9187" y="2785487"/>
            <a:ext cx="1803633" cy="180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8613" y="2432806"/>
            <a:ext cx="2508997" cy="2508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18703"/>
          <a:stretch/>
        </p:blipFill>
        <p:spPr>
          <a:xfrm>
            <a:off x="7926897" y="2693172"/>
            <a:ext cx="1653450" cy="189594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2965328" y="4686091"/>
            <a:ext cx="1071349" cy="646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24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5627436" y="4686091"/>
            <a:ext cx="1071349" cy="646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24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8217947" y="4686091"/>
            <a:ext cx="1071349" cy="646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JS</a:t>
            </a:r>
            <a:endParaRPr b="1" sz="24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Logo&#10;&#10;Description automatically generated" id="165" name="Google Shape;165;p9"/>
          <p:cNvPicPr preferRelativeResize="0"/>
          <p:nvPr/>
        </p:nvPicPr>
        <p:blipFill rotWithShape="1">
          <a:blip r:embed="rId6">
            <a:alphaModFix/>
          </a:blip>
          <a:srcRect b="32976" l="40734" r="4839" t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2021-06-14T13:49:06Z</dcterms:created>
  <dc:creator>edonovanto</dc:creator>
</cp:coreProperties>
</file>