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324" r:id="rId4"/>
    <p:sldId id="329" r:id="rId5"/>
    <p:sldId id="334" r:id="rId6"/>
    <p:sldId id="338" r:id="rId7"/>
    <p:sldId id="339" r:id="rId8"/>
    <p:sldId id="340" r:id="rId9"/>
    <p:sldId id="341" r:id="rId10"/>
    <p:sldId id="342" r:id="rId11"/>
    <p:sldId id="343" r:id="rId12"/>
    <p:sldId id="344" r:id="rId13"/>
    <p:sldId id="345"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00" r:id="rId29"/>
    <p:sldId id="261" r:id="rId30"/>
  </p:sldIdLst>
  <p:sldSz cx="12192000" cy="6858000"/>
  <p:notesSz cx="6858000" cy="9144000"/>
  <p:embeddedFontLst>
    <p:embeddedFont>
      <p:font typeface="Calibri" panose="020F0502020204030204" pitchFamily="34" charset="0"/>
      <p:regular r:id="rId31"/>
      <p:bold r:id="rId32"/>
      <p:italic r:id="rId33"/>
      <p:boldItalic r:id="rId34"/>
    </p:embeddedFont>
    <p:embeddedFont>
      <p:font typeface="Calibri Light" panose="020F0302020204030204" pitchFamily="34" charset="0"/>
      <p:regular r:id="rId35"/>
      <p:italic r:id="rId36"/>
    </p:embeddedFont>
    <p:embeddedFont>
      <p:font typeface="Montserrat" panose="00000500000000000000" pitchFamily="50" charset="0"/>
      <p:regular r:id="rId37"/>
      <p:bold r:id="rId38"/>
      <p:italic r:id="rId39"/>
      <p:boldItalic r:id="rId40"/>
    </p:embeddedFont>
    <p:embeddedFont>
      <p:font typeface="Open Sans" panose="020B0606030504020204" pitchFamily="34" charset="0"/>
      <p:regular r:id="rId41"/>
      <p:bold r:id="rId42"/>
      <p:italic r:id="rId43"/>
    </p:embeddedFont>
    <p:embeddedFont>
      <p:font typeface="Poppins" panose="00000500000000000000" pitchFamily="50" charset="0"/>
      <p:regular r:id="rId44"/>
      <p:bold r:id="rId45"/>
      <p:italic r:id="rId46"/>
      <p:boldItalic r:id="rId47"/>
    </p:embeddedFont>
    <p:embeddedFont>
      <p:font typeface="Product Sans" panose="020B0403030502040203" pitchFamily="34" charset="0"/>
      <p:regular r:id="rId48"/>
      <p:bold r:id="rId49"/>
      <p:italic r:id="rId50"/>
      <p:boldItalic r:id="rId51"/>
    </p:embeddedFont>
    <p:embeddedFont>
      <p:font typeface="Segoe UI Symbol" panose="020B0502040204020203" pitchFamily="34" charset="0"/>
      <p:regular r:id="rId5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1970B2F9-1771-4106-B346-1909A8488D64}">
          <p14:sldIdLst>
            <p14:sldId id="256"/>
            <p14:sldId id="257"/>
          </p14:sldIdLst>
        </p14:section>
        <p14:section name="Review Materi" id="{8546CA54-AC8B-436D-A9B1-1F6552CB9C8B}">
          <p14:sldIdLst>
            <p14:sldId id="324"/>
            <p14:sldId id="329"/>
            <p14:sldId id="334"/>
            <p14:sldId id="338"/>
          </p14:sldIdLst>
        </p14:section>
        <p14:section name="New Materi" id="{1139E148-08C2-4EE8-9722-3426F446420F}">
          <p14:sldIdLst>
            <p14:sldId id="339"/>
            <p14:sldId id="340"/>
            <p14:sldId id="341"/>
            <p14:sldId id="342"/>
            <p14:sldId id="343"/>
            <p14:sldId id="344"/>
            <p14:sldId id="345"/>
            <p14:sldId id="347"/>
            <p14:sldId id="348"/>
            <p14:sldId id="349"/>
            <p14:sldId id="350"/>
            <p14:sldId id="351"/>
            <p14:sldId id="352"/>
            <p14:sldId id="353"/>
            <p14:sldId id="354"/>
            <p14:sldId id="355"/>
            <p14:sldId id="356"/>
            <p14:sldId id="357"/>
            <p14:sldId id="358"/>
            <p14:sldId id="359"/>
            <p14:sldId id="360"/>
            <p14:sldId id="300"/>
          </p14:sldIdLst>
        </p14:section>
        <p14:section name="Closing" id="{E5F43A24-9378-4986-9B03-66F7BBC4403C}">
          <p14:sldIdLst>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4D26"/>
    <a:srgbClr val="0D7FC8"/>
    <a:srgbClr val="FE5685"/>
    <a:srgbClr val="11C5C6"/>
    <a:srgbClr val="0B0B0C"/>
    <a:srgbClr val="7DB2FF"/>
    <a:srgbClr val="0661AA"/>
    <a:srgbClr val="CF7500"/>
    <a:srgbClr val="161616"/>
    <a:srgbClr val="F1B6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9" d="100"/>
          <a:sy n="119" d="100"/>
        </p:scale>
        <p:origin x="21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47" Type="http://schemas.openxmlformats.org/officeDocument/2006/relationships/font" Target="fonts/font17.fntdata"/><Relationship Id="rId50" Type="http://schemas.openxmlformats.org/officeDocument/2006/relationships/font" Target="fonts/font20.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font" Target="fonts/font15.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font" Target="fonts/font14.fntdata"/><Relationship Id="rId52" Type="http://schemas.openxmlformats.org/officeDocument/2006/relationships/font" Target="fonts/font2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5.fntdata"/><Relationship Id="rId43" Type="http://schemas.openxmlformats.org/officeDocument/2006/relationships/font" Target="fonts/font13.fntdata"/><Relationship Id="rId48" Type="http://schemas.openxmlformats.org/officeDocument/2006/relationships/font" Target="fonts/font18.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font" Target="fonts/font16.fntdata"/><Relationship Id="rId20" Type="http://schemas.openxmlformats.org/officeDocument/2006/relationships/slide" Target="slides/slide19.xml"/><Relationship Id="rId41" Type="http://schemas.openxmlformats.org/officeDocument/2006/relationships/font" Target="fonts/font11.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49" Type="http://schemas.openxmlformats.org/officeDocument/2006/relationships/font" Target="fonts/font19.fntdata"/></Relationships>
</file>

<file path=ppt/ink/ink1.xml><?xml version="1.0" encoding="utf-8"?>
<inkml:ink xmlns:inkml="http://www.w3.org/2003/InkML">
  <inkml:definitions>
    <inkml:context xml:id="ctx0">
      <inkml:inkSource xml:id="inkSrc0">
        <inkml:traceFormat>
          <inkml:channel name="X" type="integer" max="3280" units="cm"/>
          <inkml:channel name="Y" type="integer" max="1080" units="cm"/>
          <inkml:channel name="T" type="integer" max="2.14748E9" units="dev"/>
        </inkml:traceFormat>
        <inkml:channelProperties>
          <inkml:channelProperty channel="X" name="resolution" value="95.34884" units="1/cm"/>
          <inkml:channelProperty channel="Y" name="resolution" value="55.95855" units="1/cm"/>
          <inkml:channelProperty channel="T" name="resolution" value="1" units="1/dev"/>
        </inkml:channelProperties>
      </inkml:inkSource>
      <inkml:timestamp xml:id="ts0" timeString="2021-09-25T06:29:51.236"/>
    </inkml:context>
    <inkml:brush xml:id="br0">
      <inkml:brushProperty name="width" value="0.05292" units="cm"/>
      <inkml:brushProperty name="height" value="0.05292" units="cm"/>
      <inkml:brushProperty name="color" value="#FF0000"/>
    </inkml:brush>
  </inkml:definitions>
  <inkml:trace contextRef="#ctx0" brushRef="#br0">13347 11157 0,'25'0'94,"125"0"-79,-1 0-15,1 0 16,74 0-16,398 0 31,-223 0-15,-374 0 0</inkml:trace>
  <inkml:trace contextRef="#ctx0" brushRef="#br0" timeOffset="2074.48">22785 11007 0,'25'0'94,"25"0"-78,0 0-16,0 0 15,-1 0-15,1 0 16,75 0-1,-1 0 1,26 0 0,-26 0-1,-99 0-15,25 0 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42912-0930-4DE5-AEA9-F165BE18D1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404BC7F9-18A5-4F22-8CBA-4F5B3096D2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F8C1DE09-62A2-42DC-929C-3FB2A6D4947F}"/>
              </a:ext>
            </a:extLst>
          </p:cNvPr>
          <p:cNvSpPr>
            <a:spLocks noGrp="1"/>
          </p:cNvSpPr>
          <p:nvPr>
            <p:ph type="dt" sz="half" idx="10"/>
          </p:nvPr>
        </p:nvSpPr>
        <p:spPr/>
        <p:txBody>
          <a:bodyPr/>
          <a:lstStyle/>
          <a:p>
            <a:fld id="{80490F45-E173-43D1-86F4-4D643A200202}" type="datetimeFigureOut">
              <a:rPr lang="en-ID" smtClean="0"/>
              <a:t>25/09/2021</a:t>
            </a:fld>
            <a:endParaRPr lang="en-ID"/>
          </a:p>
        </p:txBody>
      </p:sp>
      <p:sp>
        <p:nvSpPr>
          <p:cNvPr id="5" name="Footer Placeholder 4">
            <a:extLst>
              <a:ext uri="{FF2B5EF4-FFF2-40B4-BE49-F238E27FC236}">
                <a16:creationId xmlns:a16="http://schemas.microsoft.com/office/drawing/2014/main" id="{6CAA6EFC-2857-4161-BADF-F8B169C9DAF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C3721CA2-1B07-4E34-A861-11D2F5EA014C}"/>
              </a:ext>
            </a:extLst>
          </p:cNvPr>
          <p:cNvSpPr>
            <a:spLocks noGrp="1"/>
          </p:cNvSpPr>
          <p:nvPr>
            <p:ph type="sldNum" sz="quarter" idx="12"/>
          </p:nvPr>
        </p:nvSpPr>
        <p:spPr/>
        <p:txBody>
          <a:bodyPr/>
          <a:lstStyle/>
          <a:p>
            <a:fld id="{AA01A88E-17EC-4F82-B8A4-859808B8F1EB}" type="slidenum">
              <a:rPr lang="en-ID" smtClean="0"/>
              <a:t>‹#›</a:t>
            </a:fld>
            <a:endParaRPr lang="en-ID"/>
          </a:p>
        </p:txBody>
      </p:sp>
    </p:spTree>
    <p:extLst>
      <p:ext uri="{BB962C8B-B14F-4D97-AF65-F5344CB8AC3E}">
        <p14:creationId xmlns:p14="http://schemas.microsoft.com/office/powerpoint/2010/main" val="2253318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3F911-5571-4DD5-9A8D-90A2B61D564D}"/>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9F9CEA33-03BA-4635-98D2-26E9318E6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55D8E5B-EF96-4066-8F20-440E41282893}"/>
              </a:ext>
            </a:extLst>
          </p:cNvPr>
          <p:cNvSpPr>
            <a:spLocks noGrp="1"/>
          </p:cNvSpPr>
          <p:nvPr>
            <p:ph type="dt" sz="half" idx="10"/>
          </p:nvPr>
        </p:nvSpPr>
        <p:spPr/>
        <p:txBody>
          <a:bodyPr/>
          <a:lstStyle/>
          <a:p>
            <a:fld id="{80490F45-E173-43D1-86F4-4D643A200202}" type="datetimeFigureOut">
              <a:rPr lang="en-ID" smtClean="0"/>
              <a:t>25/09/2021</a:t>
            </a:fld>
            <a:endParaRPr lang="en-ID"/>
          </a:p>
        </p:txBody>
      </p:sp>
      <p:sp>
        <p:nvSpPr>
          <p:cNvPr id="5" name="Footer Placeholder 4">
            <a:extLst>
              <a:ext uri="{FF2B5EF4-FFF2-40B4-BE49-F238E27FC236}">
                <a16:creationId xmlns:a16="http://schemas.microsoft.com/office/drawing/2014/main" id="{FDC355EE-2AB0-452F-A692-7807F26D179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6676A4C-4EDE-4EF1-9E42-A2B3EDE76A7F}"/>
              </a:ext>
            </a:extLst>
          </p:cNvPr>
          <p:cNvSpPr>
            <a:spLocks noGrp="1"/>
          </p:cNvSpPr>
          <p:nvPr>
            <p:ph type="sldNum" sz="quarter" idx="12"/>
          </p:nvPr>
        </p:nvSpPr>
        <p:spPr/>
        <p:txBody>
          <a:bodyPr/>
          <a:lstStyle/>
          <a:p>
            <a:fld id="{AA01A88E-17EC-4F82-B8A4-859808B8F1EB}" type="slidenum">
              <a:rPr lang="en-ID" smtClean="0"/>
              <a:t>‹#›</a:t>
            </a:fld>
            <a:endParaRPr lang="en-ID"/>
          </a:p>
        </p:txBody>
      </p:sp>
    </p:spTree>
    <p:extLst>
      <p:ext uri="{BB962C8B-B14F-4D97-AF65-F5344CB8AC3E}">
        <p14:creationId xmlns:p14="http://schemas.microsoft.com/office/powerpoint/2010/main" val="2798046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9B8A84-1410-41E6-BE6D-C8C018821A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B84F5DA6-C1AE-4550-BDD6-457FFD3285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3E7A56E4-EA57-46A3-A44B-61B8B995CEB4}"/>
              </a:ext>
            </a:extLst>
          </p:cNvPr>
          <p:cNvSpPr>
            <a:spLocks noGrp="1"/>
          </p:cNvSpPr>
          <p:nvPr>
            <p:ph type="dt" sz="half" idx="10"/>
          </p:nvPr>
        </p:nvSpPr>
        <p:spPr/>
        <p:txBody>
          <a:bodyPr/>
          <a:lstStyle/>
          <a:p>
            <a:fld id="{80490F45-E173-43D1-86F4-4D643A200202}" type="datetimeFigureOut">
              <a:rPr lang="en-ID" smtClean="0"/>
              <a:t>25/09/2021</a:t>
            </a:fld>
            <a:endParaRPr lang="en-ID"/>
          </a:p>
        </p:txBody>
      </p:sp>
      <p:sp>
        <p:nvSpPr>
          <p:cNvPr id="5" name="Footer Placeholder 4">
            <a:extLst>
              <a:ext uri="{FF2B5EF4-FFF2-40B4-BE49-F238E27FC236}">
                <a16:creationId xmlns:a16="http://schemas.microsoft.com/office/drawing/2014/main" id="{CDFF585F-CEDE-4CAD-A8E0-4384361709E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D9F78D6-770C-4888-A64D-2665EAAAF2E7}"/>
              </a:ext>
            </a:extLst>
          </p:cNvPr>
          <p:cNvSpPr>
            <a:spLocks noGrp="1"/>
          </p:cNvSpPr>
          <p:nvPr>
            <p:ph type="sldNum" sz="quarter" idx="12"/>
          </p:nvPr>
        </p:nvSpPr>
        <p:spPr/>
        <p:txBody>
          <a:bodyPr/>
          <a:lstStyle/>
          <a:p>
            <a:fld id="{AA01A88E-17EC-4F82-B8A4-859808B8F1EB}" type="slidenum">
              <a:rPr lang="en-ID" smtClean="0"/>
              <a:t>‹#›</a:t>
            </a:fld>
            <a:endParaRPr lang="en-ID"/>
          </a:p>
        </p:txBody>
      </p:sp>
    </p:spTree>
    <p:extLst>
      <p:ext uri="{BB962C8B-B14F-4D97-AF65-F5344CB8AC3E}">
        <p14:creationId xmlns:p14="http://schemas.microsoft.com/office/powerpoint/2010/main" val="4118240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EEB73-B5B6-44F2-B7F8-530C3A7242B9}"/>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338E01A3-6F43-431D-A727-824C5220FA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0786E23-65DE-4945-ABA9-316F1C6F7E9E}"/>
              </a:ext>
            </a:extLst>
          </p:cNvPr>
          <p:cNvSpPr>
            <a:spLocks noGrp="1"/>
          </p:cNvSpPr>
          <p:nvPr>
            <p:ph type="dt" sz="half" idx="10"/>
          </p:nvPr>
        </p:nvSpPr>
        <p:spPr/>
        <p:txBody>
          <a:bodyPr/>
          <a:lstStyle/>
          <a:p>
            <a:fld id="{80490F45-E173-43D1-86F4-4D643A200202}" type="datetimeFigureOut">
              <a:rPr lang="en-ID" smtClean="0"/>
              <a:t>25/09/2021</a:t>
            </a:fld>
            <a:endParaRPr lang="en-ID"/>
          </a:p>
        </p:txBody>
      </p:sp>
      <p:sp>
        <p:nvSpPr>
          <p:cNvPr id="5" name="Footer Placeholder 4">
            <a:extLst>
              <a:ext uri="{FF2B5EF4-FFF2-40B4-BE49-F238E27FC236}">
                <a16:creationId xmlns:a16="http://schemas.microsoft.com/office/drawing/2014/main" id="{9CBE2307-F022-4DC8-A514-A1AAE1CAFCF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C4C26DD-A9AA-48D3-8F81-29A81AB7A28E}"/>
              </a:ext>
            </a:extLst>
          </p:cNvPr>
          <p:cNvSpPr>
            <a:spLocks noGrp="1"/>
          </p:cNvSpPr>
          <p:nvPr>
            <p:ph type="sldNum" sz="quarter" idx="12"/>
          </p:nvPr>
        </p:nvSpPr>
        <p:spPr/>
        <p:txBody>
          <a:bodyPr/>
          <a:lstStyle/>
          <a:p>
            <a:fld id="{AA01A88E-17EC-4F82-B8A4-859808B8F1EB}" type="slidenum">
              <a:rPr lang="en-ID" smtClean="0"/>
              <a:t>‹#›</a:t>
            </a:fld>
            <a:endParaRPr lang="en-ID"/>
          </a:p>
        </p:txBody>
      </p:sp>
    </p:spTree>
    <p:extLst>
      <p:ext uri="{BB962C8B-B14F-4D97-AF65-F5344CB8AC3E}">
        <p14:creationId xmlns:p14="http://schemas.microsoft.com/office/powerpoint/2010/main" val="208296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593F4-DD09-4C2D-AC45-A33245AF53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78102553-EE38-4FEC-9D3A-58E15F4BF3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FB605E-F8C9-4E25-A939-EAFFBE93ECC7}"/>
              </a:ext>
            </a:extLst>
          </p:cNvPr>
          <p:cNvSpPr>
            <a:spLocks noGrp="1"/>
          </p:cNvSpPr>
          <p:nvPr>
            <p:ph type="dt" sz="half" idx="10"/>
          </p:nvPr>
        </p:nvSpPr>
        <p:spPr/>
        <p:txBody>
          <a:bodyPr/>
          <a:lstStyle/>
          <a:p>
            <a:fld id="{80490F45-E173-43D1-86F4-4D643A200202}" type="datetimeFigureOut">
              <a:rPr lang="en-ID" smtClean="0"/>
              <a:t>25/09/2021</a:t>
            </a:fld>
            <a:endParaRPr lang="en-ID"/>
          </a:p>
        </p:txBody>
      </p:sp>
      <p:sp>
        <p:nvSpPr>
          <p:cNvPr id="5" name="Footer Placeholder 4">
            <a:extLst>
              <a:ext uri="{FF2B5EF4-FFF2-40B4-BE49-F238E27FC236}">
                <a16:creationId xmlns:a16="http://schemas.microsoft.com/office/drawing/2014/main" id="{EA092121-DBF7-490E-B3C0-056BCD5ED82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0633A9D8-CF21-4373-8C80-16EA9303DC32}"/>
              </a:ext>
            </a:extLst>
          </p:cNvPr>
          <p:cNvSpPr>
            <a:spLocks noGrp="1"/>
          </p:cNvSpPr>
          <p:nvPr>
            <p:ph type="sldNum" sz="quarter" idx="12"/>
          </p:nvPr>
        </p:nvSpPr>
        <p:spPr/>
        <p:txBody>
          <a:bodyPr/>
          <a:lstStyle/>
          <a:p>
            <a:fld id="{AA01A88E-17EC-4F82-B8A4-859808B8F1EB}" type="slidenum">
              <a:rPr lang="en-ID" smtClean="0"/>
              <a:t>‹#›</a:t>
            </a:fld>
            <a:endParaRPr lang="en-ID"/>
          </a:p>
        </p:txBody>
      </p:sp>
    </p:spTree>
    <p:extLst>
      <p:ext uri="{BB962C8B-B14F-4D97-AF65-F5344CB8AC3E}">
        <p14:creationId xmlns:p14="http://schemas.microsoft.com/office/powerpoint/2010/main" val="93174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BBA8F-153B-49D3-9E04-6802D60DA33B}"/>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F52948D6-B1AC-4430-9391-9095F7CCC1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58D2C985-AD0C-4F50-B803-E8FF17B8E4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E9E36011-A47B-4287-8932-BD6A42BCCA8D}"/>
              </a:ext>
            </a:extLst>
          </p:cNvPr>
          <p:cNvSpPr>
            <a:spLocks noGrp="1"/>
          </p:cNvSpPr>
          <p:nvPr>
            <p:ph type="dt" sz="half" idx="10"/>
          </p:nvPr>
        </p:nvSpPr>
        <p:spPr/>
        <p:txBody>
          <a:bodyPr/>
          <a:lstStyle/>
          <a:p>
            <a:fld id="{80490F45-E173-43D1-86F4-4D643A200202}" type="datetimeFigureOut">
              <a:rPr lang="en-ID" smtClean="0"/>
              <a:t>25/09/2021</a:t>
            </a:fld>
            <a:endParaRPr lang="en-ID"/>
          </a:p>
        </p:txBody>
      </p:sp>
      <p:sp>
        <p:nvSpPr>
          <p:cNvPr id="6" name="Footer Placeholder 5">
            <a:extLst>
              <a:ext uri="{FF2B5EF4-FFF2-40B4-BE49-F238E27FC236}">
                <a16:creationId xmlns:a16="http://schemas.microsoft.com/office/drawing/2014/main" id="{533B0334-C508-463B-BA46-DD508A9ACBF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CA043AD3-B85E-423F-B9C4-1E045FF20F17}"/>
              </a:ext>
            </a:extLst>
          </p:cNvPr>
          <p:cNvSpPr>
            <a:spLocks noGrp="1"/>
          </p:cNvSpPr>
          <p:nvPr>
            <p:ph type="sldNum" sz="quarter" idx="12"/>
          </p:nvPr>
        </p:nvSpPr>
        <p:spPr/>
        <p:txBody>
          <a:bodyPr/>
          <a:lstStyle/>
          <a:p>
            <a:fld id="{AA01A88E-17EC-4F82-B8A4-859808B8F1EB}" type="slidenum">
              <a:rPr lang="en-ID" smtClean="0"/>
              <a:t>‹#›</a:t>
            </a:fld>
            <a:endParaRPr lang="en-ID"/>
          </a:p>
        </p:txBody>
      </p:sp>
    </p:spTree>
    <p:extLst>
      <p:ext uri="{BB962C8B-B14F-4D97-AF65-F5344CB8AC3E}">
        <p14:creationId xmlns:p14="http://schemas.microsoft.com/office/powerpoint/2010/main" val="2017746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E5BF8-A033-4E71-8E4C-BA6AD3B268CB}"/>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D424E3CA-DBCD-4652-AB69-9218DB3772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40ED4CE-7118-4269-AA5A-56433FC2077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565CCC1A-43A8-4249-9D1F-1A79368ACA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0C1F3D-42AA-47CC-89D8-66E75C44A5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D8315403-C113-4414-81B1-3823138127D9}"/>
              </a:ext>
            </a:extLst>
          </p:cNvPr>
          <p:cNvSpPr>
            <a:spLocks noGrp="1"/>
          </p:cNvSpPr>
          <p:nvPr>
            <p:ph type="dt" sz="half" idx="10"/>
          </p:nvPr>
        </p:nvSpPr>
        <p:spPr/>
        <p:txBody>
          <a:bodyPr/>
          <a:lstStyle/>
          <a:p>
            <a:fld id="{80490F45-E173-43D1-86F4-4D643A200202}" type="datetimeFigureOut">
              <a:rPr lang="en-ID" smtClean="0"/>
              <a:t>25/09/2021</a:t>
            </a:fld>
            <a:endParaRPr lang="en-ID"/>
          </a:p>
        </p:txBody>
      </p:sp>
      <p:sp>
        <p:nvSpPr>
          <p:cNvPr id="8" name="Footer Placeholder 7">
            <a:extLst>
              <a:ext uri="{FF2B5EF4-FFF2-40B4-BE49-F238E27FC236}">
                <a16:creationId xmlns:a16="http://schemas.microsoft.com/office/drawing/2014/main" id="{8E6FDCEF-4A23-48CD-B2FB-E98F78F37BA6}"/>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2C524948-7312-4092-9B50-DE8F56875820}"/>
              </a:ext>
            </a:extLst>
          </p:cNvPr>
          <p:cNvSpPr>
            <a:spLocks noGrp="1"/>
          </p:cNvSpPr>
          <p:nvPr>
            <p:ph type="sldNum" sz="quarter" idx="12"/>
          </p:nvPr>
        </p:nvSpPr>
        <p:spPr/>
        <p:txBody>
          <a:bodyPr/>
          <a:lstStyle/>
          <a:p>
            <a:fld id="{AA01A88E-17EC-4F82-B8A4-859808B8F1EB}" type="slidenum">
              <a:rPr lang="en-ID" smtClean="0"/>
              <a:t>‹#›</a:t>
            </a:fld>
            <a:endParaRPr lang="en-ID"/>
          </a:p>
        </p:txBody>
      </p:sp>
    </p:spTree>
    <p:extLst>
      <p:ext uri="{BB962C8B-B14F-4D97-AF65-F5344CB8AC3E}">
        <p14:creationId xmlns:p14="http://schemas.microsoft.com/office/powerpoint/2010/main" val="135057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770E5-99F6-45FD-9DD5-DD2955BE7FC4}"/>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BFEC136B-88AC-43D8-A39D-149C205918AB}"/>
              </a:ext>
            </a:extLst>
          </p:cNvPr>
          <p:cNvSpPr>
            <a:spLocks noGrp="1"/>
          </p:cNvSpPr>
          <p:nvPr>
            <p:ph type="dt" sz="half" idx="10"/>
          </p:nvPr>
        </p:nvSpPr>
        <p:spPr/>
        <p:txBody>
          <a:bodyPr/>
          <a:lstStyle/>
          <a:p>
            <a:fld id="{80490F45-E173-43D1-86F4-4D643A200202}" type="datetimeFigureOut">
              <a:rPr lang="en-ID" smtClean="0"/>
              <a:t>25/09/2021</a:t>
            </a:fld>
            <a:endParaRPr lang="en-ID"/>
          </a:p>
        </p:txBody>
      </p:sp>
      <p:sp>
        <p:nvSpPr>
          <p:cNvPr id="4" name="Footer Placeholder 3">
            <a:extLst>
              <a:ext uri="{FF2B5EF4-FFF2-40B4-BE49-F238E27FC236}">
                <a16:creationId xmlns:a16="http://schemas.microsoft.com/office/drawing/2014/main" id="{49C58BCA-E061-4D64-AADD-ABEDAF217DEC}"/>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C9B4166-033B-4231-ADBB-C84FDC130BC4}"/>
              </a:ext>
            </a:extLst>
          </p:cNvPr>
          <p:cNvSpPr>
            <a:spLocks noGrp="1"/>
          </p:cNvSpPr>
          <p:nvPr>
            <p:ph type="sldNum" sz="quarter" idx="12"/>
          </p:nvPr>
        </p:nvSpPr>
        <p:spPr/>
        <p:txBody>
          <a:bodyPr/>
          <a:lstStyle/>
          <a:p>
            <a:fld id="{AA01A88E-17EC-4F82-B8A4-859808B8F1EB}" type="slidenum">
              <a:rPr lang="en-ID" smtClean="0"/>
              <a:t>‹#›</a:t>
            </a:fld>
            <a:endParaRPr lang="en-ID"/>
          </a:p>
        </p:txBody>
      </p:sp>
    </p:spTree>
    <p:extLst>
      <p:ext uri="{BB962C8B-B14F-4D97-AF65-F5344CB8AC3E}">
        <p14:creationId xmlns:p14="http://schemas.microsoft.com/office/powerpoint/2010/main" val="1157769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0BAAD0-79BE-4502-860F-76F6B9AAE463}"/>
              </a:ext>
            </a:extLst>
          </p:cNvPr>
          <p:cNvSpPr>
            <a:spLocks noGrp="1"/>
          </p:cNvSpPr>
          <p:nvPr>
            <p:ph type="dt" sz="half" idx="10"/>
          </p:nvPr>
        </p:nvSpPr>
        <p:spPr/>
        <p:txBody>
          <a:bodyPr/>
          <a:lstStyle/>
          <a:p>
            <a:fld id="{80490F45-E173-43D1-86F4-4D643A200202}" type="datetimeFigureOut">
              <a:rPr lang="en-ID" smtClean="0"/>
              <a:t>25/09/2021</a:t>
            </a:fld>
            <a:endParaRPr lang="en-ID"/>
          </a:p>
        </p:txBody>
      </p:sp>
      <p:sp>
        <p:nvSpPr>
          <p:cNvPr id="3" name="Footer Placeholder 2">
            <a:extLst>
              <a:ext uri="{FF2B5EF4-FFF2-40B4-BE49-F238E27FC236}">
                <a16:creationId xmlns:a16="http://schemas.microsoft.com/office/drawing/2014/main" id="{477E0476-9FAC-42B8-B46C-E2910BB432DD}"/>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10D47631-0B61-4067-BDB5-8C89F0D5FC22}"/>
              </a:ext>
            </a:extLst>
          </p:cNvPr>
          <p:cNvSpPr>
            <a:spLocks noGrp="1"/>
          </p:cNvSpPr>
          <p:nvPr>
            <p:ph type="sldNum" sz="quarter" idx="12"/>
          </p:nvPr>
        </p:nvSpPr>
        <p:spPr/>
        <p:txBody>
          <a:bodyPr/>
          <a:lstStyle/>
          <a:p>
            <a:fld id="{AA01A88E-17EC-4F82-B8A4-859808B8F1EB}" type="slidenum">
              <a:rPr lang="en-ID" smtClean="0"/>
              <a:t>‹#›</a:t>
            </a:fld>
            <a:endParaRPr lang="en-ID"/>
          </a:p>
        </p:txBody>
      </p:sp>
    </p:spTree>
    <p:extLst>
      <p:ext uri="{BB962C8B-B14F-4D97-AF65-F5344CB8AC3E}">
        <p14:creationId xmlns:p14="http://schemas.microsoft.com/office/powerpoint/2010/main" val="1542439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662D4-3CCA-44CB-B702-9E95D2A603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380353BF-8661-406E-9527-5E9277D6F6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6290E9DF-F91E-4778-A394-690181C92A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AC9FA6-1B53-4653-847E-03A23434A139}"/>
              </a:ext>
            </a:extLst>
          </p:cNvPr>
          <p:cNvSpPr>
            <a:spLocks noGrp="1"/>
          </p:cNvSpPr>
          <p:nvPr>
            <p:ph type="dt" sz="half" idx="10"/>
          </p:nvPr>
        </p:nvSpPr>
        <p:spPr/>
        <p:txBody>
          <a:bodyPr/>
          <a:lstStyle/>
          <a:p>
            <a:fld id="{80490F45-E173-43D1-86F4-4D643A200202}" type="datetimeFigureOut">
              <a:rPr lang="en-ID" smtClean="0"/>
              <a:t>25/09/2021</a:t>
            </a:fld>
            <a:endParaRPr lang="en-ID"/>
          </a:p>
        </p:txBody>
      </p:sp>
      <p:sp>
        <p:nvSpPr>
          <p:cNvPr id="6" name="Footer Placeholder 5">
            <a:extLst>
              <a:ext uri="{FF2B5EF4-FFF2-40B4-BE49-F238E27FC236}">
                <a16:creationId xmlns:a16="http://schemas.microsoft.com/office/drawing/2014/main" id="{6E367B27-5AF4-4D35-B48E-79D92E6EBCC4}"/>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16C83E31-7C2B-4691-AEE0-0A5F5702C977}"/>
              </a:ext>
            </a:extLst>
          </p:cNvPr>
          <p:cNvSpPr>
            <a:spLocks noGrp="1"/>
          </p:cNvSpPr>
          <p:nvPr>
            <p:ph type="sldNum" sz="quarter" idx="12"/>
          </p:nvPr>
        </p:nvSpPr>
        <p:spPr/>
        <p:txBody>
          <a:bodyPr/>
          <a:lstStyle/>
          <a:p>
            <a:fld id="{AA01A88E-17EC-4F82-B8A4-859808B8F1EB}" type="slidenum">
              <a:rPr lang="en-ID" smtClean="0"/>
              <a:t>‹#›</a:t>
            </a:fld>
            <a:endParaRPr lang="en-ID"/>
          </a:p>
        </p:txBody>
      </p:sp>
    </p:spTree>
    <p:extLst>
      <p:ext uri="{BB962C8B-B14F-4D97-AF65-F5344CB8AC3E}">
        <p14:creationId xmlns:p14="http://schemas.microsoft.com/office/powerpoint/2010/main" val="448324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6A0E0-75B5-47DE-A69D-B92E088B92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2A27E5C0-B6DE-4A49-B26A-C69F987D0C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DE8C03E6-0F0A-4844-B1C0-A22BABF176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A180EC-51BE-4EA4-84D0-D9D5466574BD}"/>
              </a:ext>
            </a:extLst>
          </p:cNvPr>
          <p:cNvSpPr>
            <a:spLocks noGrp="1"/>
          </p:cNvSpPr>
          <p:nvPr>
            <p:ph type="dt" sz="half" idx="10"/>
          </p:nvPr>
        </p:nvSpPr>
        <p:spPr/>
        <p:txBody>
          <a:bodyPr/>
          <a:lstStyle/>
          <a:p>
            <a:fld id="{80490F45-E173-43D1-86F4-4D643A200202}" type="datetimeFigureOut">
              <a:rPr lang="en-ID" smtClean="0"/>
              <a:t>25/09/2021</a:t>
            </a:fld>
            <a:endParaRPr lang="en-ID"/>
          </a:p>
        </p:txBody>
      </p:sp>
      <p:sp>
        <p:nvSpPr>
          <p:cNvPr id="6" name="Footer Placeholder 5">
            <a:extLst>
              <a:ext uri="{FF2B5EF4-FFF2-40B4-BE49-F238E27FC236}">
                <a16:creationId xmlns:a16="http://schemas.microsoft.com/office/drawing/2014/main" id="{15F4EE43-188B-41B8-BB73-301CAC85E575}"/>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A2751429-F9BE-4D21-80D5-FADA4E46526B}"/>
              </a:ext>
            </a:extLst>
          </p:cNvPr>
          <p:cNvSpPr>
            <a:spLocks noGrp="1"/>
          </p:cNvSpPr>
          <p:nvPr>
            <p:ph type="sldNum" sz="quarter" idx="12"/>
          </p:nvPr>
        </p:nvSpPr>
        <p:spPr/>
        <p:txBody>
          <a:bodyPr/>
          <a:lstStyle/>
          <a:p>
            <a:fld id="{AA01A88E-17EC-4F82-B8A4-859808B8F1EB}" type="slidenum">
              <a:rPr lang="en-ID" smtClean="0"/>
              <a:t>‹#›</a:t>
            </a:fld>
            <a:endParaRPr lang="en-ID"/>
          </a:p>
        </p:txBody>
      </p:sp>
    </p:spTree>
    <p:extLst>
      <p:ext uri="{BB962C8B-B14F-4D97-AF65-F5344CB8AC3E}">
        <p14:creationId xmlns:p14="http://schemas.microsoft.com/office/powerpoint/2010/main" val="4052923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B0B0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E0B3A1-B26A-4FDD-BCAD-04967D4092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92F5D8AB-6418-4BB2-B0B4-49C2E93ED7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72B4A8F-AE75-4BD9-A2B6-EB8B816112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490F45-E173-43D1-86F4-4D643A200202}" type="datetimeFigureOut">
              <a:rPr lang="en-ID" smtClean="0"/>
              <a:t>25/09/2021</a:t>
            </a:fld>
            <a:endParaRPr lang="en-ID"/>
          </a:p>
        </p:txBody>
      </p:sp>
      <p:sp>
        <p:nvSpPr>
          <p:cNvPr id="5" name="Footer Placeholder 4">
            <a:extLst>
              <a:ext uri="{FF2B5EF4-FFF2-40B4-BE49-F238E27FC236}">
                <a16:creationId xmlns:a16="http://schemas.microsoft.com/office/drawing/2014/main" id="{7429F4AA-0CF5-435E-98B9-89E13BF2C2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64B1FBBD-5F57-4024-8277-8B5432C89B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01A88E-17EC-4F82-B8A4-859808B8F1EB}" type="slidenum">
              <a:rPr lang="en-ID" smtClean="0"/>
              <a:t>‹#›</a:t>
            </a:fld>
            <a:endParaRPr lang="en-ID"/>
          </a:p>
        </p:txBody>
      </p:sp>
    </p:spTree>
    <p:extLst>
      <p:ext uri="{BB962C8B-B14F-4D97-AF65-F5344CB8AC3E}">
        <p14:creationId xmlns:p14="http://schemas.microsoft.com/office/powerpoint/2010/main" val="4204693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customXml" Target="../ink/ink1.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29.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27.svg"/><Relationship Id="rId4"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BB4DA-8129-4F11-8222-4690A78AF566}"/>
              </a:ext>
            </a:extLst>
          </p:cNvPr>
          <p:cNvSpPr>
            <a:spLocks noGrp="1"/>
          </p:cNvSpPr>
          <p:nvPr>
            <p:ph type="ctrTitle"/>
          </p:nvPr>
        </p:nvSpPr>
        <p:spPr>
          <a:xfrm>
            <a:off x="1524000" y="2620678"/>
            <a:ext cx="9144000" cy="412822"/>
          </a:xfrm>
        </p:spPr>
        <p:txBody>
          <a:bodyPr anchor="ctr">
            <a:normAutofit/>
          </a:bodyPr>
          <a:lstStyle/>
          <a:p>
            <a:pPr algn="l"/>
            <a:r>
              <a:rPr lang="en-US" sz="1800" b="1" dirty="0">
                <a:solidFill>
                  <a:schemeClr val="bg1">
                    <a:lumMod val="95000"/>
                  </a:schemeClr>
                </a:solidFill>
                <a:latin typeface="Product Sans" panose="020B0403030502040203" pitchFamily="34" charset="0"/>
                <a:cs typeface="Poppins" panose="00000500000000000000" pitchFamily="50" charset="0"/>
              </a:rPr>
              <a:t>Week III : CSS Drill</a:t>
            </a:r>
            <a:endParaRPr lang="en-ID" sz="1800" b="1" dirty="0">
              <a:solidFill>
                <a:schemeClr val="bg1">
                  <a:lumMod val="95000"/>
                </a:schemeClr>
              </a:solidFill>
              <a:latin typeface="Product Sans" panose="020B0403030502040203" pitchFamily="34" charset="0"/>
              <a:cs typeface="Poppins" panose="00000500000000000000" pitchFamily="50" charset="0"/>
            </a:endParaRPr>
          </a:p>
        </p:txBody>
      </p:sp>
      <p:sp>
        <p:nvSpPr>
          <p:cNvPr id="3" name="Subtitle 2">
            <a:extLst>
              <a:ext uri="{FF2B5EF4-FFF2-40B4-BE49-F238E27FC236}">
                <a16:creationId xmlns:a16="http://schemas.microsoft.com/office/drawing/2014/main" id="{A8BC5C7E-84B5-49B1-B571-8DA414D0E2B1}"/>
              </a:ext>
            </a:extLst>
          </p:cNvPr>
          <p:cNvSpPr>
            <a:spLocks noGrp="1"/>
          </p:cNvSpPr>
          <p:nvPr>
            <p:ph type="subTitle" idx="1"/>
          </p:nvPr>
        </p:nvSpPr>
        <p:spPr>
          <a:xfrm>
            <a:off x="1524000" y="2910979"/>
            <a:ext cx="9144000" cy="969962"/>
          </a:xfrm>
        </p:spPr>
        <p:txBody>
          <a:bodyPr anchor="ctr">
            <a:normAutofit/>
          </a:bodyPr>
          <a:lstStyle/>
          <a:p>
            <a:pPr algn="l"/>
            <a:r>
              <a:rPr lang="en-US" sz="5400" b="1" dirty="0" err="1">
                <a:solidFill>
                  <a:srgbClr val="0661AA"/>
                </a:solidFill>
                <a:latin typeface="Montserrat" panose="00000500000000000000" pitchFamily="50" charset="0"/>
                <a:cs typeface="Poppins" panose="00000500000000000000" pitchFamily="50" charset="0"/>
              </a:rPr>
              <a:t>Pendalaman</a:t>
            </a:r>
            <a:r>
              <a:rPr lang="en-US" sz="5400" b="1" dirty="0">
                <a:solidFill>
                  <a:srgbClr val="0661AA"/>
                </a:solidFill>
                <a:latin typeface="Montserrat" panose="00000500000000000000" pitchFamily="50" charset="0"/>
                <a:cs typeface="Poppins" panose="00000500000000000000" pitchFamily="50" charset="0"/>
              </a:rPr>
              <a:t> CSS 2</a:t>
            </a:r>
            <a:endParaRPr lang="en-ID" sz="5400" b="1" dirty="0">
              <a:solidFill>
                <a:srgbClr val="0661AA"/>
              </a:solidFill>
              <a:latin typeface="Montserrat" panose="00000500000000000000" pitchFamily="50" charset="0"/>
              <a:cs typeface="Poppins" panose="00000500000000000000" pitchFamily="50" charset="0"/>
            </a:endParaRPr>
          </a:p>
        </p:txBody>
      </p:sp>
      <p:pic>
        <p:nvPicPr>
          <p:cNvPr id="11" name="Picture 10" descr="Shape&#10;&#10;Description automatically generated">
            <a:extLst>
              <a:ext uri="{FF2B5EF4-FFF2-40B4-BE49-F238E27FC236}">
                <a16:creationId xmlns:a16="http://schemas.microsoft.com/office/drawing/2014/main" id="{148B1B22-6641-4C36-A01C-D685B65B6389}"/>
              </a:ext>
            </a:extLst>
          </p:cNvPr>
          <p:cNvPicPr>
            <a:picLocks noChangeAspect="1"/>
          </p:cNvPicPr>
          <p:nvPr/>
        </p:nvPicPr>
        <p:blipFill rotWithShape="1">
          <a:blip r:embed="rId2">
            <a:extLst>
              <a:ext uri="{28A0092B-C50C-407E-A947-70E740481C1C}">
                <a14:useLocalDpi xmlns:a14="http://schemas.microsoft.com/office/drawing/2010/main" val="0"/>
              </a:ext>
            </a:extLst>
          </a:blip>
          <a:srcRect r="50140" b="33863"/>
          <a:stretch/>
        </p:blipFill>
        <p:spPr>
          <a:xfrm>
            <a:off x="9173767" y="1177475"/>
            <a:ext cx="3019234" cy="4503050"/>
          </a:xfrm>
          <a:prstGeom prst="rect">
            <a:avLst/>
          </a:prstGeom>
        </p:spPr>
      </p:pic>
      <p:sp>
        <p:nvSpPr>
          <p:cNvPr id="12" name="TextBox 11">
            <a:extLst>
              <a:ext uri="{FF2B5EF4-FFF2-40B4-BE49-F238E27FC236}">
                <a16:creationId xmlns:a16="http://schemas.microsoft.com/office/drawing/2014/main" id="{2F682D96-8543-4416-A655-B916A55B56B4}"/>
              </a:ext>
            </a:extLst>
          </p:cNvPr>
          <p:cNvSpPr txBox="1"/>
          <p:nvPr/>
        </p:nvSpPr>
        <p:spPr>
          <a:xfrm>
            <a:off x="1524000" y="5468928"/>
            <a:ext cx="2249334" cy="423193"/>
          </a:xfrm>
          <a:prstGeom prst="rect">
            <a:avLst/>
          </a:prstGeom>
          <a:noFill/>
        </p:spPr>
        <p:txBody>
          <a:bodyPr wrap="none" rtlCol="0">
            <a:spAutoFit/>
          </a:bodyPr>
          <a:lstStyle/>
          <a:p>
            <a:r>
              <a:rPr lang="en-US" sz="1100" b="1" dirty="0">
                <a:solidFill>
                  <a:schemeClr val="bg1">
                    <a:lumMod val="95000"/>
                  </a:schemeClr>
                </a:solidFill>
                <a:latin typeface="Product Sans" panose="020B0403030502040203" pitchFamily="34" charset="0"/>
                <a:cs typeface="Poppins" panose="00000500000000000000" pitchFamily="50" charset="0"/>
              </a:rPr>
              <a:t>Edo Novanto</a:t>
            </a:r>
          </a:p>
          <a:p>
            <a:r>
              <a:rPr lang="en-US" sz="1050" dirty="0" err="1">
                <a:solidFill>
                  <a:srgbClr val="0661AA"/>
                </a:solidFill>
                <a:latin typeface="Product Sans" panose="020B0403030502040203" pitchFamily="34" charset="0"/>
                <a:cs typeface="Poppins" panose="00000500000000000000" pitchFamily="50" charset="0"/>
              </a:rPr>
              <a:t>Fullstacks</a:t>
            </a:r>
            <a:r>
              <a:rPr lang="en-US" sz="1050" dirty="0">
                <a:solidFill>
                  <a:srgbClr val="0661AA"/>
                </a:solidFill>
                <a:latin typeface="Product Sans" panose="020B0403030502040203" pitchFamily="34" charset="0"/>
                <a:cs typeface="Poppins" panose="00000500000000000000" pitchFamily="50" charset="0"/>
              </a:rPr>
              <a:t> Engineer &amp; </a:t>
            </a:r>
            <a:r>
              <a:rPr lang="en-US" sz="1050" dirty="0" err="1">
                <a:solidFill>
                  <a:srgbClr val="0661AA"/>
                </a:solidFill>
                <a:latin typeface="Product Sans" panose="020B0403030502040203" pitchFamily="34" charset="0"/>
                <a:cs typeface="Poppins" panose="00000500000000000000" pitchFamily="50" charset="0"/>
              </a:rPr>
              <a:t>AXAR</a:t>
            </a:r>
            <a:r>
              <a:rPr lang="en-US" sz="1050" dirty="0">
                <a:solidFill>
                  <a:srgbClr val="0661AA"/>
                </a:solidFill>
                <a:latin typeface="Product Sans" panose="020B0403030502040203" pitchFamily="34" charset="0"/>
                <a:cs typeface="Poppins" panose="00000500000000000000" pitchFamily="50" charset="0"/>
              </a:rPr>
              <a:t> Mentor</a:t>
            </a:r>
            <a:endParaRPr lang="en-ID" sz="1050" dirty="0">
              <a:solidFill>
                <a:srgbClr val="0661AA"/>
              </a:solidFill>
              <a:latin typeface="Product Sans" panose="020B0403030502040203" pitchFamily="34" charset="0"/>
              <a:cs typeface="Poppins" panose="00000500000000000000" pitchFamily="50" charset="0"/>
            </a:endParaRPr>
          </a:p>
        </p:txBody>
      </p:sp>
    </p:spTree>
    <p:extLst>
      <p:ext uri="{BB962C8B-B14F-4D97-AF65-F5344CB8AC3E}">
        <p14:creationId xmlns:p14="http://schemas.microsoft.com/office/powerpoint/2010/main" val="3273808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026DF5-C9AA-4BA1-A013-A99CD7B98039}"/>
              </a:ext>
            </a:extLst>
          </p:cNvPr>
          <p:cNvSpPr txBox="1"/>
          <p:nvPr/>
        </p:nvSpPr>
        <p:spPr>
          <a:xfrm>
            <a:off x="1028609" y="1081806"/>
            <a:ext cx="6115777" cy="707886"/>
          </a:xfrm>
          <a:prstGeom prst="rect">
            <a:avLst/>
          </a:prstGeom>
          <a:noFill/>
        </p:spPr>
        <p:txBody>
          <a:bodyPr wrap="none" rtlCol="0">
            <a:spAutoFit/>
          </a:bodyPr>
          <a:lstStyle/>
          <a:p>
            <a:r>
              <a:rPr lang="en-US" sz="4000" b="1" dirty="0">
                <a:solidFill>
                  <a:srgbClr val="0D7FC8"/>
                </a:solidFill>
                <a:latin typeface="Product Sans" panose="020B0403030502040203" pitchFamily="34" charset="0"/>
              </a:rPr>
              <a:t>Font Family (font-family)</a:t>
            </a:r>
            <a:endParaRPr lang="en-ID" sz="4000" b="1" dirty="0">
              <a:solidFill>
                <a:srgbClr val="0D7FC8"/>
              </a:solidFill>
              <a:latin typeface="Product Sans" panose="020B0403030502040203" pitchFamily="34" charset="0"/>
            </a:endParaRPr>
          </a:p>
        </p:txBody>
      </p:sp>
      <p:pic>
        <p:nvPicPr>
          <p:cNvPr id="5" name="Picture 4" descr="Logo&#10;&#10;Description automatically generated">
            <a:extLst>
              <a:ext uri="{FF2B5EF4-FFF2-40B4-BE49-F238E27FC236}">
                <a16:creationId xmlns:a16="http://schemas.microsoft.com/office/drawing/2014/main" id="{498E5D87-2C42-47F4-986F-6B045DD93C09}"/>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
        <p:nvSpPr>
          <p:cNvPr id="7" name="TextBox 6">
            <a:extLst>
              <a:ext uri="{FF2B5EF4-FFF2-40B4-BE49-F238E27FC236}">
                <a16:creationId xmlns:a16="http://schemas.microsoft.com/office/drawing/2014/main" id="{E4153738-504A-4BD5-8FB8-61D5D961A1EB}"/>
              </a:ext>
            </a:extLst>
          </p:cNvPr>
          <p:cNvSpPr txBox="1"/>
          <p:nvPr/>
        </p:nvSpPr>
        <p:spPr>
          <a:xfrm>
            <a:off x="1028608" y="1866361"/>
            <a:ext cx="10128750" cy="338554"/>
          </a:xfrm>
          <a:prstGeom prst="rect">
            <a:avLst/>
          </a:prstGeom>
          <a:noFill/>
        </p:spPr>
        <p:txBody>
          <a:bodyPr wrap="square">
            <a:spAutoFit/>
          </a:bodyPr>
          <a:lstStyle/>
          <a:p>
            <a:r>
              <a:rPr lang="en-ID" sz="1600">
                <a:solidFill>
                  <a:schemeClr val="bg1"/>
                </a:solidFill>
                <a:effectLst/>
                <a:latin typeface="Product Sans" panose="020B0403030502040203" pitchFamily="34" charset="0"/>
                <a:ea typeface="Open Sans" panose="020B0606030504020204" pitchFamily="34" charset="0"/>
              </a:rPr>
              <a:t>Penerapan rule css ini merubah tampilan font yang kita miliki pada website kita </a:t>
            </a:r>
            <a:endParaRPr lang="en-ID" sz="1600" dirty="0">
              <a:solidFill>
                <a:schemeClr val="bg1"/>
              </a:solidFill>
              <a:effectLst/>
              <a:latin typeface="Product Sans" panose="020B0403030502040203" pitchFamily="34" charset="0"/>
              <a:ea typeface="Open Sans" panose="020B0606030504020204" pitchFamily="34" charset="0"/>
            </a:endParaRPr>
          </a:p>
        </p:txBody>
      </p:sp>
      <p:pic>
        <p:nvPicPr>
          <p:cNvPr id="8" name="Picture 7" descr="Graphical user interface, text, application, email&#10;&#10;Description automatically generated">
            <a:extLst>
              <a:ext uri="{FF2B5EF4-FFF2-40B4-BE49-F238E27FC236}">
                <a16:creationId xmlns:a16="http://schemas.microsoft.com/office/drawing/2014/main" id="{2CC42F88-A3E8-448B-9F32-9D3DCB4A3AA0}"/>
              </a:ext>
            </a:extLst>
          </p:cNvPr>
          <p:cNvPicPr/>
          <p:nvPr/>
        </p:nvPicPr>
        <p:blipFill rotWithShape="1">
          <a:blip r:embed="rId3"/>
          <a:srcRect t="5793" b="42429"/>
          <a:stretch/>
        </p:blipFill>
        <p:spPr>
          <a:xfrm>
            <a:off x="857969" y="3252819"/>
            <a:ext cx="4948984" cy="2088859"/>
          </a:xfrm>
          <a:prstGeom prst="rect">
            <a:avLst/>
          </a:prstGeom>
        </p:spPr>
      </p:pic>
      <p:pic>
        <p:nvPicPr>
          <p:cNvPr id="9" name="Picture 8" descr="Graphical user interface, text&#10;&#10;Description automatically generated">
            <a:extLst>
              <a:ext uri="{FF2B5EF4-FFF2-40B4-BE49-F238E27FC236}">
                <a16:creationId xmlns:a16="http://schemas.microsoft.com/office/drawing/2014/main" id="{067B4A65-EBCF-46A6-A420-664DA1FDEC85}"/>
              </a:ext>
            </a:extLst>
          </p:cNvPr>
          <p:cNvPicPr/>
          <p:nvPr/>
        </p:nvPicPr>
        <p:blipFill rotWithShape="1">
          <a:blip r:embed="rId4"/>
          <a:srcRect t="6777" b="42396"/>
          <a:stretch/>
        </p:blipFill>
        <p:spPr>
          <a:xfrm>
            <a:off x="6033398" y="3252818"/>
            <a:ext cx="5039995" cy="2088859"/>
          </a:xfrm>
          <a:prstGeom prst="rect">
            <a:avLst/>
          </a:prstGeom>
        </p:spPr>
      </p:pic>
      <p:sp>
        <p:nvSpPr>
          <p:cNvPr id="10" name="TextBox 9">
            <a:extLst>
              <a:ext uri="{FF2B5EF4-FFF2-40B4-BE49-F238E27FC236}">
                <a16:creationId xmlns:a16="http://schemas.microsoft.com/office/drawing/2014/main" id="{438C50C3-5FD5-4F6A-9BF1-CE12B4FA579F}"/>
              </a:ext>
            </a:extLst>
          </p:cNvPr>
          <p:cNvSpPr txBox="1"/>
          <p:nvPr/>
        </p:nvSpPr>
        <p:spPr>
          <a:xfrm>
            <a:off x="2780066" y="5425233"/>
            <a:ext cx="965329" cy="338554"/>
          </a:xfrm>
          <a:prstGeom prst="rect">
            <a:avLst/>
          </a:prstGeom>
          <a:noFill/>
        </p:spPr>
        <p:txBody>
          <a:bodyPr wrap="none" rtlCol="0">
            <a:spAutoFit/>
          </a:bodyPr>
          <a:lstStyle/>
          <a:p>
            <a:r>
              <a:rPr lang="en-US" sz="1600" i="1" dirty="0" err="1">
                <a:solidFill>
                  <a:schemeClr val="bg1">
                    <a:lumMod val="75000"/>
                  </a:schemeClr>
                </a:solidFill>
                <a:latin typeface="Product Sans" panose="020B0403030502040203" pitchFamily="34" charset="0"/>
              </a:rPr>
              <a:t>Sebelum</a:t>
            </a:r>
            <a:endParaRPr lang="en-ID" sz="1600" i="1" dirty="0">
              <a:solidFill>
                <a:schemeClr val="bg1">
                  <a:lumMod val="75000"/>
                </a:schemeClr>
              </a:solidFill>
              <a:latin typeface="Product Sans" panose="020B0403030502040203" pitchFamily="34" charset="0"/>
            </a:endParaRPr>
          </a:p>
        </p:txBody>
      </p:sp>
      <p:sp>
        <p:nvSpPr>
          <p:cNvPr id="11" name="TextBox 10">
            <a:extLst>
              <a:ext uri="{FF2B5EF4-FFF2-40B4-BE49-F238E27FC236}">
                <a16:creationId xmlns:a16="http://schemas.microsoft.com/office/drawing/2014/main" id="{8C620471-DFD6-4D2C-A740-B223DF3B941B}"/>
              </a:ext>
            </a:extLst>
          </p:cNvPr>
          <p:cNvSpPr txBox="1"/>
          <p:nvPr/>
        </p:nvSpPr>
        <p:spPr>
          <a:xfrm>
            <a:off x="6847639" y="5437640"/>
            <a:ext cx="3411511" cy="338554"/>
          </a:xfrm>
          <a:prstGeom prst="rect">
            <a:avLst/>
          </a:prstGeom>
          <a:noFill/>
        </p:spPr>
        <p:txBody>
          <a:bodyPr wrap="none" rtlCol="0">
            <a:spAutoFit/>
          </a:bodyPr>
          <a:lstStyle/>
          <a:p>
            <a:r>
              <a:rPr lang="en-US" sz="1600" i="1" dirty="0" err="1">
                <a:solidFill>
                  <a:schemeClr val="bg1">
                    <a:lumMod val="75000"/>
                  </a:schemeClr>
                </a:solidFill>
                <a:latin typeface="Product Sans" panose="020B0403030502040203" pitchFamily="34" charset="0"/>
              </a:rPr>
              <a:t>Sesudah</a:t>
            </a:r>
            <a:r>
              <a:rPr lang="en-US" sz="1600" i="1" dirty="0">
                <a:solidFill>
                  <a:schemeClr val="bg1">
                    <a:lumMod val="75000"/>
                  </a:schemeClr>
                </a:solidFill>
                <a:latin typeface="Product Sans" panose="020B0403030502040203" pitchFamily="34" charset="0"/>
              </a:rPr>
              <a:t> </a:t>
            </a:r>
            <a:r>
              <a:rPr lang="en-US" sz="1600" i="1" dirty="0" err="1">
                <a:solidFill>
                  <a:schemeClr val="bg1">
                    <a:lumMod val="75000"/>
                  </a:schemeClr>
                </a:solidFill>
                <a:latin typeface="Product Sans" panose="020B0403030502040203" pitchFamily="34" charset="0"/>
              </a:rPr>
              <a:t>menetapkan</a:t>
            </a:r>
            <a:r>
              <a:rPr lang="en-US" sz="1600" i="1" dirty="0">
                <a:solidFill>
                  <a:schemeClr val="bg1">
                    <a:lumMod val="75000"/>
                  </a:schemeClr>
                </a:solidFill>
                <a:latin typeface="Product Sans" panose="020B0403030502040203" pitchFamily="34" charset="0"/>
              </a:rPr>
              <a:t> font sans serif</a:t>
            </a:r>
            <a:endParaRPr lang="en-ID" sz="1600" i="1" dirty="0">
              <a:solidFill>
                <a:schemeClr val="bg1">
                  <a:lumMod val="75000"/>
                </a:schemeClr>
              </a:solidFill>
              <a:latin typeface="Product Sans" panose="020B0403030502040203" pitchFamily="34" charset="0"/>
            </a:endParaRPr>
          </a:p>
        </p:txBody>
      </p:sp>
      <p:cxnSp>
        <p:nvCxnSpPr>
          <p:cNvPr id="3" name="Connector: Curved 2">
            <a:extLst>
              <a:ext uri="{FF2B5EF4-FFF2-40B4-BE49-F238E27FC236}">
                <a16:creationId xmlns:a16="http://schemas.microsoft.com/office/drawing/2014/main" id="{CDDB2079-B02B-4FCD-834B-7CFF6FED958A}"/>
              </a:ext>
            </a:extLst>
          </p:cNvPr>
          <p:cNvCxnSpPr>
            <a:stCxn id="8" idx="0"/>
            <a:endCxn id="9" idx="0"/>
          </p:cNvCxnSpPr>
          <p:nvPr/>
        </p:nvCxnSpPr>
        <p:spPr>
          <a:xfrm rot="5400000" flipH="1" flipV="1">
            <a:off x="5942928" y="642352"/>
            <a:ext cx="1" cy="5220935"/>
          </a:xfrm>
          <a:prstGeom prst="curvedConnector3">
            <a:avLst>
              <a:gd name="adj1" fmla="val 22860100000"/>
            </a:avLst>
          </a:prstGeom>
          <a:ln w="28575">
            <a:solidFill>
              <a:srgbClr val="E44D2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65203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026DF5-C9AA-4BA1-A013-A99CD7B98039}"/>
              </a:ext>
            </a:extLst>
          </p:cNvPr>
          <p:cNvSpPr txBox="1"/>
          <p:nvPr/>
        </p:nvSpPr>
        <p:spPr>
          <a:xfrm>
            <a:off x="1028609" y="1013089"/>
            <a:ext cx="5886548" cy="707886"/>
          </a:xfrm>
          <a:prstGeom prst="rect">
            <a:avLst/>
          </a:prstGeom>
          <a:noFill/>
        </p:spPr>
        <p:txBody>
          <a:bodyPr wrap="none" rtlCol="0">
            <a:spAutoFit/>
          </a:bodyPr>
          <a:lstStyle/>
          <a:p>
            <a:r>
              <a:rPr lang="en-US" sz="4000" b="1" dirty="0">
                <a:solidFill>
                  <a:srgbClr val="0D7FC8"/>
                </a:solidFill>
                <a:latin typeface="Product Sans" panose="020B0403030502040203" pitchFamily="34" charset="0"/>
              </a:rPr>
              <a:t>Font Stack (font-family)</a:t>
            </a:r>
            <a:endParaRPr lang="en-ID" sz="4000" b="1" dirty="0">
              <a:solidFill>
                <a:srgbClr val="0D7FC8"/>
              </a:solidFill>
              <a:latin typeface="Product Sans" panose="020B0403030502040203" pitchFamily="34" charset="0"/>
            </a:endParaRPr>
          </a:p>
        </p:txBody>
      </p:sp>
      <p:pic>
        <p:nvPicPr>
          <p:cNvPr id="5" name="Picture 4" descr="Logo&#10;&#10;Description automatically generated">
            <a:extLst>
              <a:ext uri="{FF2B5EF4-FFF2-40B4-BE49-F238E27FC236}">
                <a16:creationId xmlns:a16="http://schemas.microsoft.com/office/drawing/2014/main" id="{498E5D87-2C42-47F4-986F-6B045DD93C09}"/>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
        <p:nvSpPr>
          <p:cNvPr id="7" name="TextBox 6">
            <a:extLst>
              <a:ext uri="{FF2B5EF4-FFF2-40B4-BE49-F238E27FC236}">
                <a16:creationId xmlns:a16="http://schemas.microsoft.com/office/drawing/2014/main" id="{E4153738-504A-4BD5-8FB8-61D5D961A1EB}"/>
              </a:ext>
            </a:extLst>
          </p:cNvPr>
          <p:cNvSpPr txBox="1"/>
          <p:nvPr/>
        </p:nvSpPr>
        <p:spPr>
          <a:xfrm>
            <a:off x="1028608" y="1797644"/>
            <a:ext cx="10128750" cy="584775"/>
          </a:xfrm>
          <a:prstGeom prst="rect">
            <a:avLst/>
          </a:prstGeom>
          <a:noFill/>
        </p:spPr>
        <p:txBody>
          <a:bodyPr wrap="square">
            <a:spAutoFit/>
          </a:bodyPr>
          <a:lstStyle/>
          <a:p>
            <a:r>
              <a:rPr lang="en-ID" sz="1600" dirty="0">
                <a:solidFill>
                  <a:schemeClr val="bg1"/>
                </a:solidFill>
                <a:latin typeface="Product Sans" panose="020B0403030502040203" pitchFamily="34" charset="0"/>
                <a:ea typeface="Open Sans" panose="020B0606030504020204" pitchFamily="34" charset="0"/>
              </a:rPr>
              <a:t>N</a:t>
            </a:r>
            <a:r>
              <a:rPr lang="en-ID" sz="1600" dirty="0">
                <a:solidFill>
                  <a:schemeClr val="bg1"/>
                </a:solidFill>
                <a:effectLst/>
                <a:latin typeface="Product Sans" panose="020B0403030502040203" pitchFamily="34" charset="0"/>
                <a:ea typeface="Open Sans" panose="020B0606030504020204" pitchFamily="34" charset="0"/>
              </a:rPr>
              <a:t>ilai </a:t>
            </a:r>
            <a:r>
              <a:rPr lang="en-ID" sz="1600" dirty="0" err="1">
                <a:solidFill>
                  <a:schemeClr val="bg1"/>
                </a:solidFill>
                <a:effectLst/>
                <a:latin typeface="Product Sans" panose="020B0403030502040203" pitchFamily="34" charset="0"/>
                <a:ea typeface="Open Sans" panose="020B0606030504020204" pitchFamily="34" charset="0"/>
              </a:rPr>
              <a:t>dari</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properti</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ini</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dapat</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lebih</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dari</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satu</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dikenal</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sebagai</a:t>
            </a:r>
            <a:r>
              <a:rPr lang="en-ID" sz="1600" dirty="0">
                <a:solidFill>
                  <a:schemeClr val="bg1"/>
                </a:solidFill>
                <a:effectLst/>
                <a:latin typeface="Product Sans" panose="020B0403030502040203" pitchFamily="34" charset="0"/>
                <a:ea typeface="Open Sans" panose="020B0606030504020204" pitchFamily="34" charset="0"/>
              </a:rPr>
              <a:t> font stack). </a:t>
            </a:r>
            <a:r>
              <a:rPr lang="en-ID" sz="1600" dirty="0" err="1">
                <a:solidFill>
                  <a:schemeClr val="bg1"/>
                </a:solidFill>
                <a:effectLst/>
                <a:latin typeface="Product Sans" panose="020B0403030502040203" pitchFamily="34" charset="0"/>
                <a:ea typeface="Open Sans" panose="020B0606030504020204" pitchFamily="34" charset="0"/>
              </a:rPr>
              <a:t>Tujuannya</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adalah</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sebagai</a:t>
            </a:r>
            <a:r>
              <a:rPr lang="en-ID" sz="1600" dirty="0">
                <a:solidFill>
                  <a:schemeClr val="bg1"/>
                </a:solidFill>
                <a:effectLst/>
                <a:latin typeface="Product Sans" panose="020B0403030502040203" pitchFamily="34" charset="0"/>
                <a:ea typeface="Open Sans" panose="020B0606030504020204" pitchFamily="34" charset="0"/>
              </a:rPr>
              <a:t> fallback </a:t>
            </a:r>
            <a:r>
              <a:rPr lang="en-ID" sz="1600" dirty="0" err="1">
                <a:solidFill>
                  <a:schemeClr val="bg1"/>
                </a:solidFill>
                <a:effectLst/>
                <a:latin typeface="Product Sans" panose="020B0403030502040203" pitchFamily="34" charset="0"/>
                <a:ea typeface="Open Sans" panose="020B0606030504020204" pitchFamily="34" charset="0"/>
              </a:rPr>
              <a:t>jika</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terjadi</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kegagalan</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dalam</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menggunakan</a:t>
            </a:r>
            <a:r>
              <a:rPr lang="en-ID" sz="1600" dirty="0">
                <a:solidFill>
                  <a:schemeClr val="bg1"/>
                </a:solidFill>
                <a:effectLst/>
                <a:latin typeface="Product Sans" panose="020B0403030502040203" pitchFamily="34" charset="0"/>
                <a:ea typeface="Open Sans" panose="020B0606030504020204" pitchFamily="34" charset="0"/>
              </a:rPr>
              <a:t> font yang </a:t>
            </a:r>
            <a:r>
              <a:rPr lang="en-ID" sz="1600" dirty="0" err="1">
                <a:solidFill>
                  <a:schemeClr val="bg1"/>
                </a:solidFill>
                <a:effectLst/>
                <a:latin typeface="Product Sans" panose="020B0403030502040203" pitchFamily="34" charset="0"/>
                <a:ea typeface="Open Sans" panose="020B0606030504020204" pitchFamily="34" charset="0"/>
              </a:rPr>
              <a:t>kita</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gunakan</a:t>
            </a:r>
            <a:endParaRPr lang="en-ID" sz="1600" dirty="0">
              <a:solidFill>
                <a:schemeClr val="bg1"/>
              </a:solidFill>
              <a:effectLst/>
              <a:latin typeface="Product Sans" panose="020B0403030502040203" pitchFamily="34" charset="0"/>
              <a:ea typeface="Open Sans" panose="020B0606030504020204" pitchFamily="34" charset="0"/>
            </a:endParaRPr>
          </a:p>
        </p:txBody>
      </p:sp>
      <p:pic>
        <p:nvPicPr>
          <p:cNvPr id="12" name="Picture 11" descr="Graphical user interface&#10;&#10;Description automatically generated">
            <a:extLst>
              <a:ext uri="{FF2B5EF4-FFF2-40B4-BE49-F238E27FC236}">
                <a16:creationId xmlns:a16="http://schemas.microsoft.com/office/drawing/2014/main" id="{79D40284-7EE0-4E11-84FF-27B8A6A0C8DF}"/>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7985" y="3134983"/>
            <a:ext cx="7729995" cy="2728921"/>
          </a:xfrm>
          <a:prstGeom prst="rect">
            <a:avLst/>
          </a:prstGeom>
          <a:noFill/>
          <a:ln>
            <a:noFill/>
          </a:ln>
        </p:spPr>
      </p:pic>
    </p:spTree>
    <p:extLst>
      <p:ext uri="{BB962C8B-B14F-4D97-AF65-F5344CB8AC3E}">
        <p14:creationId xmlns:p14="http://schemas.microsoft.com/office/powerpoint/2010/main" val="4205423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026DF5-C9AA-4BA1-A013-A99CD7B98039}"/>
              </a:ext>
            </a:extLst>
          </p:cNvPr>
          <p:cNvSpPr txBox="1"/>
          <p:nvPr/>
        </p:nvSpPr>
        <p:spPr>
          <a:xfrm>
            <a:off x="1028609" y="1013089"/>
            <a:ext cx="6827510" cy="707886"/>
          </a:xfrm>
          <a:prstGeom prst="rect">
            <a:avLst/>
          </a:prstGeom>
          <a:noFill/>
        </p:spPr>
        <p:txBody>
          <a:bodyPr wrap="none" rtlCol="0">
            <a:spAutoFit/>
          </a:bodyPr>
          <a:lstStyle/>
          <a:p>
            <a:r>
              <a:rPr lang="en-US" sz="4000" b="1" dirty="0" err="1">
                <a:solidFill>
                  <a:srgbClr val="0D7FC8"/>
                </a:solidFill>
                <a:latin typeface="Product Sans" panose="020B0403030502040203" pitchFamily="34" charset="0"/>
              </a:rPr>
              <a:t>Aturan</a:t>
            </a:r>
            <a:r>
              <a:rPr lang="en-US" sz="4000" b="1" dirty="0">
                <a:solidFill>
                  <a:srgbClr val="0D7FC8"/>
                </a:solidFill>
                <a:latin typeface="Product Sans" panose="020B0403030502040203" pitchFamily="34" charset="0"/>
              </a:rPr>
              <a:t> </a:t>
            </a:r>
            <a:r>
              <a:rPr lang="en-US" sz="4000" b="1" dirty="0" err="1">
                <a:solidFill>
                  <a:srgbClr val="0D7FC8"/>
                </a:solidFill>
                <a:latin typeface="Product Sans" panose="020B0403030502040203" pitchFamily="34" charset="0"/>
              </a:rPr>
              <a:t>Penulisan</a:t>
            </a:r>
            <a:r>
              <a:rPr lang="en-US" sz="4000" b="1" dirty="0">
                <a:solidFill>
                  <a:srgbClr val="0D7FC8"/>
                </a:solidFill>
                <a:latin typeface="Product Sans" panose="020B0403030502040203" pitchFamily="34" charset="0"/>
              </a:rPr>
              <a:t> Font Stack</a:t>
            </a:r>
            <a:endParaRPr lang="en-ID" sz="4000" b="1" dirty="0">
              <a:solidFill>
                <a:srgbClr val="0D7FC8"/>
              </a:solidFill>
              <a:latin typeface="Product Sans" panose="020B0403030502040203" pitchFamily="34" charset="0"/>
            </a:endParaRPr>
          </a:p>
        </p:txBody>
      </p:sp>
      <p:pic>
        <p:nvPicPr>
          <p:cNvPr id="5" name="Picture 4" descr="Logo&#10;&#10;Description automatically generated">
            <a:extLst>
              <a:ext uri="{FF2B5EF4-FFF2-40B4-BE49-F238E27FC236}">
                <a16:creationId xmlns:a16="http://schemas.microsoft.com/office/drawing/2014/main" id="{498E5D87-2C42-47F4-986F-6B045DD93C09}"/>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
        <p:nvSpPr>
          <p:cNvPr id="7" name="TextBox 6">
            <a:extLst>
              <a:ext uri="{FF2B5EF4-FFF2-40B4-BE49-F238E27FC236}">
                <a16:creationId xmlns:a16="http://schemas.microsoft.com/office/drawing/2014/main" id="{E4153738-504A-4BD5-8FB8-61D5D961A1EB}"/>
              </a:ext>
            </a:extLst>
          </p:cNvPr>
          <p:cNvSpPr txBox="1"/>
          <p:nvPr/>
        </p:nvSpPr>
        <p:spPr>
          <a:xfrm>
            <a:off x="1028609" y="1720975"/>
            <a:ext cx="10128750" cy="369332"/>
          </a:xfrm>
          <a:prstGeom prst="rect">
            <a:avLst/>
          </a:prstGeom>
          <a:noFill/>
        </p:spPr>
        <p:txBody>
          <a:bodyPr wrap="square">
            <a:spAutoFit/>
          </a:bodyPr>
          <a:lstStyle/>
          <a:p>
            <a:r>
              <a:rPr lang="en-ID" sz="1600" dirty="0" err="1">
                <a:solidFill>
                  <a:schemeClr val="bg1"/>
                </a:solidFill>
                <a:latin typeface="Product Sans" panose="020B0403030502040203" pitchFamily="34" charset="0"/>
                <a:ea typeface="Open Sans" panose="020B0606030504020204" pitchFamily="34" charset="0"/>
              </a:rPr>
              <a:t>Untuk</a:t>
            </a:r>
            <a:r>
              <a:rPr lang="en-ID" sz="1600" dirty="0">
                <a:solidFill>
                  <a:schemeClr val="bg1"/>
                </a:solidFill>
                <a:latin typeface="Product Sans" panose="020B0403030502040203" pitchFamily="34" charset="0"/>
                <a:ea typeface="Open Sans" panose="020B0606030504020204" pitchFamily="34" charset="0"/>
              </a:rPr>
              <a:t> </a:t>
            </a:r>
            <a:r>
              <a:rPr lang="en-ID" sz="1600" dirty="0" err="1">
                <a:solidFill>
                  <a:schemeClr val="bg1"/>
                </a:solidFill>
                <a:latin typeface="Product Sans" panose="020B0403030502040203" pitchFamily="34" charset="0"/>
                <a:ea typeface="Open Sans" panose="020B0606030504020204" pitchFamily="34" charset="0"/>
              </a:rPr>
              <a:t>menuliskan</a:t>
            </a:r>
            <a:r>
              <a:rPr lang="en-ID" sz="1600" dirty="0">
                <a:solidFill>
                  <a:schemeClr val="bg1"/>
                </a:solidFill>
                <a:latin typeface="Product Sans" panose="020B0403030502040203" pitchFamily="34" charset="0"/>
                <a:ea typeface="Open Sans" panose="020B0606030504020204" pitchFamily="34" charset="0"/>
              </a:rPr>
              <a:t> </a:t>
            </a:r>
            <a:r>
              <a:rPr lang="en-ID" sz="1600" dirty="0" err="1">
                <a:solidFill>
                  <a:schemeClr val="bg1"/>
                </a:solidFill>
                <a:latin typeface="Product Sans" panose="020B0403030502040203" pitchFamily="34" charset="0"/>
                <a:ea typeface="Open Sans" panose="020B0606030504020204" pitchFamily="34" charset="0"/>
              </a:rPr>
              <a:t>lebih</a:t>
            </a:r>
            <a:r>
              <a:rPr lang="en-ID" sz="1600" dirty="0">
                <a:solidFill>
                  <a:schemeClr val="bg1"/>
                </a:solidFill>
                <a:latin typeface="Product Sans" panose="020B0403030502040203" pitchFamily="34" charset="0"/>
                <a:ea typeface="Open Sans" panose="020B0606030504020204" pitchFamily="34" charset="0"/>
              </a:rPr>
              <a:t> </a:t>
            </a:r>
            <a:r>
              <a:rPr lang="en-ID" sz="1600" dirty="0" err="1">
                <a:solidFill>
                  <a:schemeClr val="bg1"/>
                </a:solidFill>
                <a:latin typeface="Product Sans" panose="020B0403030502040203" pitchFamily="34" charset="0"/>
                <a:ea typeface="Open Sans" panose="020B0606030504020204" pitchFamily="34" charset="0"/>
              </a:rPr>
              <a:t>dari</a:t>
            </a:r>
            <a:r>
              <a:rPr lang="en-ID" sz="1600" dirty="0">
                <a:solidFill>
                  <a:schemeClr val="bg1"/>
                </a:solidFill>
                <a:latin typeface="Product Sans" panose="020B0403030502040203" pitchFamily="34" charset="0"/>
                <a:ea typeface="Open Sans" panose="020B0606030504020204" pitchFamily="34" charset="0"/>
              </a:rPr>
              <a:t> </a:t>
            </a:r>
            <a:r>
              <a:rPr lang="en-ID" sz="1600" dirty="0" err="1">
                <a:solidFill>
                  <a:schemeClr val="bg1"/>
                </a:solidFill>
                <a:latin typeface="Product Sans" panose="020B0403030502040203" pitchFamily="34" charset="0"/>
                <a:ea typeface="Open Sans" panose="020B0606030504020204" pitchFamily="34" charset="0"/>
              </a:rPr>
              <a:t>satu</a:t>
            </a:r>
            <a:r>
              <a:rPr lang="en-ID" sz="1600" dirty="0">
                <a:solidFill>
                  <a:schemeClr val="bg1"/>
                </a:solidFill>
                <a:latin typeface="Product Sans" panose="020B0403030502040203" pitchFamily="34" charset="0"/>
                <a:ea typeface="Open Sans" panose="020B0606030504020204" pitchFamily="34" charset="0"/>
              </a:rPr>
              <a:t> </a:t>
            </a:r>
            <a:r>
              <a:rPr lang="en-ID" dirty="0" err="1">
                <a:solidFill>
                  <a:schemeClr val="bg1"/>
                </a:solidFill>
                <a:latin typeface="Product Sans" panose="020B0403030502040203" pitchFamily="34" charset="0"/>
                <a:ea typeface="Open Sans" panose="020B0606030504020204" pitchFamily="34" charset="0"/>
              </a:rPr>
              <a:t>nilai</a:t>
            </a:r>
            <a:r>
              <a:rPr lang="en-ID" sz="1600" dirty="0">
                <a:solidFill>
                  <a:schemeClr val="bg1"/>
                </a:solidFill>
                <a:latin typeface="Product Sans" panose="020B0403030502040203" pitchFamily="34" charset="0"/>
                <a:ea typeface="Open Sans" panose="020B0606030504020204" pitchFamily="34" charset="0"/>
              </a:rPr>
              <a:t> font, </a:t>
            </a:r>
            <a:r>
              <a:rPr lang="en-ID" sz="1600" dirty="0" err="1">
                <a:solidFill>
                  <a:schemeClr val="bg1"/>
                </a:solidFill>
                <a:latin typeface="Product Sans" panose="020B0403030502040203" pitchFamily="34" charset="0"/>
                <a:ea typeface="Open Sans" panose="020B0606030504020204" pitchFamily="34" charset="0"/>
              </a:rPr>
              <a:t>berikut</a:t>
            </a:r>
            <a:r>
              <a:rPr lang="en-ID" sz="1600" dirty="0">
                <a:solidFill>
                  <a:schemeClr val="bg1"/>
                </a:solidFill>
                <a:latin typeface="Product Sans" panose="020B0403030502040203" pitchFamily="34" charset="0"/>
                <a:ea typeface="Open Sans" panose="020B0606030504020204" pitchFamily="34" charset="0"/>
              </a:rPr>
              <a:t> </a:t>
            </a:r>
            <a:r>
              <a:rPr lang="en-ID" sz="1600" dirty="0" err="1">
                <a:solidFill>
                  <a:schemeClr val="bg1"/>
                </a:solidFill>
                <a:latin typeface="Product Sans" panose="020B0403030502040203" pitchFamily="34" charset="0"/>
                <a:ea typeface="Open Sans" panose="020B0606030504020204" pitchFamily="34" charset="0"/>
              </a:rPr>
              <a:t>aturan</a:t>
            </a:r>
            <a:r>
              <a:rPr lang="en-ID" sz="1600" dirty="0">
                <a:solidFill>
                  <a:schemeClr val="bg1"/>
                </a:solidFill>
                <a:latin typeface="Product Sans" panose="020B0403030502040203" pitchFamily="34" charset="0"/>
                <a:ea typeface="Open Sans" panose="020B0606030504020204" pitchFamily="34" charset="0"/>
              </a:rPr>
              <a:t> yang </a:t>
            </a:r>
            <a:r>
              <a:rPr lang="en-ID" sz="1600" dirty="0" err="1">
                <a:solidFill>
                  <a:schemeClr val="bg1"/>
                </a:solidFill>
                <a:latin typeface="Product Sans" panose="020B0403030502040203" pitchFamily="34" charset="0"/>
                <a:ea typeface="Open Sans" panose="020B0606030504020204" pitchFamily="34" charset="0"/>
              </a:rPr>
              <a:t>harus</a:t>
            </a:r>
            <a:r>
              <a:rPr lang="en-ID" sz="1600" dirty="0">
                <a:solidFill>
                  <a:schemeClr val="bg1"/>
                </a:solidFill>
                <a:latin typeface="Product Sans" panose="020B0403030502040203" pitchFamily="34" charset="0"/>
                <a:ea typeface="Open Sans" panose="020B0606030504020204" pitchFamily="34" charset="0"/>
              </a:rPr>
              <a:t> </a:t>
            </a:r>
            <a:r>
              <a:rPr lang="en-ID" sz="1600" dirty="0" err="1">
                <a:solidFill>
                  <a:schemeClr val="bg1"/>
                </a:solidFill>
                <a:latin typeface="Product Sans" panose="020B0403030502040203" pitchFamily="34" charset="0"/>
                <a:ea typeface="Open Sans" panose="020B0606030504020204" pitchFamily="34" charset="0"/>
              </a:rPr>
              <a:t>kita</a:t>
            </a:r>
            <a:r>
              <a:rPr lang="en-ID" sz="1600" dirty="0">
                <a:solidFill>
                  <a:schemeClr val="bg1"/>
                </a:solidFill>
                <a:latin typeface="Product Sans" panose="020B0403030502040203" pitchFamily="34" charset="0"/>
                <a:ea typeface="Open Sans" panose="020B0606030504020204" pitchFamily="34" charset="0"/>
              </a:rPr>
              <a:t> </a:t>
            </a:r>
            <a:r>
              <a:rPr lang="en-ID" sz="1600" dirty="0" err="1">
                <a:solidFill>
                  <a:schemeClr val="bg1"/>
                </a:solidFill>
                <a:latin typeface="Product Sans" panose="020B0403030502040203" pitchFamily="34" charset="0"/>
                <a:ea typeface="Open Sans" panose="020B0606030504020204" pitchFamily="34" charset="0"/>
              </a:rPr>
              <a:t>perhatikan</a:t>
            </a:r>
            <a:r>
              <a:rPr lang="en-ID" sz="1600" dirty="0">
                <a:solidFill>
                  <a:schemeClr val="bg1"/>
                </a:solidFill>
                <a:latin typeface="Product Sans" panose="020B0403030502040203" pitchFamily="34" charset="0"/>
                <a:ea typeface="Open Sans" panose="020B0606030504020204" pitchFamily="34" charset="0"/>
              </a:rPr>
              <a:t>:</a:t>
            </a:r>
            <a:endParaRPr lang="en-ID" sz="1600" dirty="0">
              <a:solidFill>
                <a:schemeClr val="bg1"/>
              </a:solidFill>
              <a:effectLst/>
              <a:latin typeface="Product Sans" panose="020B0403030502040203" pitchFamily="34" charset="0"/>
              <a:ea typeface="Open Sans" panose="020B0606030504020204" pitchFamily="34" charset="0"/>
            </a:endParaRPr>
          </a:p>
        </p:txBody>
      </p:sp>
      <p:sp>
        <p:nvSpPr>
          <p:cNvPr id="8" name="TextBox 7">
            <a:extLst>
              <a:ext uri="{FF2B5EF4-FFF2-40B4-BE49-F238E27FC236}">
                <a16:creationId xmlns:a16="http://schemas.microsoft.com/office/drawing/2014/main" id="{C3410D4C-7527-44D8-B4D8-8E46340F35FB}"/>
              </a:ext>
            </a:extLst>
          </p:cNvPr>
          <p:cNvSpPr txBox="1"/>
          <p:nvPr/>
        </p:nvSpPr>
        <p:spPr>
          <a:xfrm>
            <a:off x="1028609" y="3719391"/>
            <a:ext cx="2532066" cy="1561838"/>
          </a:xfrm>
          <a:prstGeom prst="rect">
            <a:avLst/>
          </a:prstGeom>
          <a:noFill/>
        </p:spPr>
        <p:txBody>
          <a:bodyPr wrap="square">
            <a:spAutoFit/>
          </a:bodyPr>
          <a:lstStyle/>
          <a:p>
            <a:pPr lvl="0" algn="just">
              <a:lnSpc>
                <a:spcPct val="115000"/>
              </a:lnSpc>
            </a:pPr>
            <a:r>
              <a:rPr lang="en-US" sz="1400" dirty="0" err="1">
                <a:solidFill>
                  <a:schemeClr val="bg1"/>
                </a:solidFill>
                <a:effectLst/>
                <a:latin typeface="Product Sans" panose="020B0403030502040203" pitchFamily="34" charset="0"/>
                <a:ea typeface="Open Sans" panose="020B0606030504020204" pitchFamily="34" charset="0"/>
              </a:rPr>
              <a:t>Seluruh</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nilai</a:t>
            </a:r>
            <a:r>
              <a:rPr lang="en-US" sz="1400" dirty="0">
                <a:solidFill>
                  <a:schemeClr val="bg1"/>
                </a:solidFill>
                <a:effectLst/>
                <a:latin typeface="Product Sans" panose="020B0403030502040203" pitchFamily="34" charset="0"/>
                <a:ea typeface="Open Sans" panose="020B0606030504020204" pitchFamily="34" charset="0"/>
              </a:rPr>
              <a:t> font yang </a:t>
            </a:r>
            <a:r>
              <a:rPr lang="en-US" sz="1400" dirty="0" err="1">
                <a:solidFill>
                  <a:schemeClr val="bg1"/>
                </a:solidFill>
                <a:effectLst/>
                <a:latin typeface="Product Sans" panose="020B0403030502040203" pitchFamily="34" charset="0"/>
                <a:ea typeface="Open Sans" panose="020B0606030504020204" pitchFamily="34" charset="0"/>
              </a:rPr>
              <a:t>bukan</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merupakan</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a:effectLst/>
                <a:highlight>
                  <a:srgbClr val="FFFF00"/>
                </a:highlight>
                <a:latin typeface="Product Sans" panose="020B0403030502040203" pitchFamily="34" charset="0"/>
                <a:ea typeface="Open Sans" panose="020B0606030504020204" pitchFamily="34" charset="0"/>
              </a:rPr>
              <a:t>generic font </a:t>
            </a:r>
            <a:r>
              <a:rPr lang="en-US" sz="1400" dirty="0">
                <a:solidFill>
                  <a:schemeClr val="bg1"/>
                </a:solidFill>
                <a:effectLst/>
                <a:latin typeface="Product Sans" panose="020B0403030502040203" pitchFamily="34" charset="0"/>
                <a:ea typeface="Open Sans" panose="020B0606030504020204" pitchFamily="34" charset="0"/>
              </a:rPr>
              <a:t>families, yang mana </a:t>
            </a:r>
            <a:r>
              <a:rPr lang="en-US" sz="1400" dirty="0" err="1">
                <a:solidFill>
                  <a:schemeClr val="bg1"/>
                </a:solidFill>
                <a:effectLst/>
                <a:latin typeface="Product Sans" panose="020B0403030502040203" pitchFamily="34" charset="0"/>
                <a:ea typeface="Open Sans" panose="020B0606030504020204" pitchFamily="34" charset="0"/>
              </a:rPr>
              <a:t>harus</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dituliskan</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secara</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kapital</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Contohnya</a:t>
            </a:r>
            <a:r>
              <a:rPr lang="en-US" sz="1400" dirty="0">
                <a:solidFill>
                  <a:schemeClr val="bg1"/>
                </a:solidFill>
                <a:effectLst/>
                <a:latin typeface="Product Sans" panose="020B0403030502040203" pitchFamily="34" charset="0"/>
                <a:ea typeface="Open Sans" panose="020B0606030504020204" pitchFamily="34" charset="0"/>
              </a:rPr>
              <a:t> “Arial” </a:t>
            </a:r>
            <a:r>
              <a:rPr lang="en-US" sz="1400" dirty="0" err="1">
                <a:solidFill>
                  <a:schemeClr val="bg1"/>
                </a:solidFill>
                <a:effectLst/>
                <a:latin typeface="Product Sans" panose="020B0403030502040203" pitchFamily="34" charset="0"/>
                <a:ea typeface="Open Sans" panose="020B0606030504020204" pitchFamily="34" charset="0"/>
              </a:rPr>
              <a:t>bukan</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dituliskan</a:t>
            </a:r>
            <a:r>
              <a:rPr lang="en-US" sz="1400" dirty="0">
                <a:solidFill>
                  <a:schemeClr val="bg1"/>
                </a:solidFill>
                <a:effectLst/>
                <a:latin typeface="Product Sans" panose="020B0403030502040203" pitchFamily="34" charset="0"/>
                <a:ea typeface="Open Sans" panose="020B0606030504020204" pitchFamily="34" charset="0"/>
              </a:rPr>
              <a:t> “arial”.</a:t>
            </a:r>
          </a:p>
        </p:txBody>
      </p:sp>
      <p:sp>
        <p:nvSpPr>
          <p:cNvPr id="9" name="TextBox 8">
            <a:extLst>
              <a:ext uri="{FF2B5EF4-FFF2-40B4-BE49-F238E27FC236}">
                <a16:creationId xmlns:a16="http://schemas.microsoft.com/office/drawing/2014/main" id="{B9EA54F9-655C-4902-B60B-4BE6D4FA972B}"/>
              </a:ext>
            </a:extLst>
          </p:cNvPr>
          <p:cNvSpPr txBox="1"/>
          <p:nvPr/>
        </p:nvSpPr>
        <p:spPr>
          <a:xfrm>
            <a:off x="1028609" y="3011505"/>
            <a:ext cx="540533" cy="707886"/>
          </a:xfrm>
          <a:prstGeom prst="rect">
            <a:avLst/>
          </a:prstGeom>
          <a:noFill/>
        </p:spPr>
        <p:txBody>
          <a:bodyPr wrap="none" rtlCol="0">
            <a:spAutoFit/>
          </a:bodyPr>
          <a:lstStyle/>
          <a:p>
            <a:r>
              <a:rPr lang="en-US" sz="4000" b="1" dirty="0">
                <a:solidFill>
                  <a:srgbClr val="0D7FC8"/>
                </a:solidFill>
                <a:latin typeface="Product Sans" panose="020B0403030502040203" pitchFamily="34" charset="0"/>
              </a:rPr>
              <a:t>1.</a:t>
            </a:r>
            <a:endParaRPr lang="en-ID" sz="4000" b="1" dirty="0">
              <a:solidFill>
                <a:srgbClr val="0D7FC8"/>
              </a:solidFill>
              <a:latin typeface="Product Sans" panose="020B0403030502040203" pitchFamily="34" charset="0"/>
            </a:endParaRPr>
          </a:p>
        </p:txBody>
      </p:sp>
      <p:sp>
        <p:nvSpPr>
          <p:cNvPr id="10" name="TextBox 9">
            <a:extLst>
              <a:ext uri="{FF2B5EF4-FFF2-40B4-BE49-F238E27FC236}">
                <a16:creationId xmlns:a16="http://schemas.microsoft.com/office/drawing/2014/main" id="{FEC5A7D6-0B7F-41D8-A621-4A11CB31BD25}"/>
              </a:ext>
            </a:extLst>
          </p:cNvPr>
          <p:cNvSpPr txBox="1"/>
          <p:nvPr/>
        </p:nvSpPr>
        <p:spPr>
          <a:xfrm>
            <a:off x="4571356" y="3011505"/>
            <a:ext cx="601447" cy="707886"/>
          </a:xfrm>
          <a:prstGeom prst="rect">
            <a:avLst/>
          </a:prstGeom>
          <a:noFill/>
        </p:spPr>
        <p:txBody>
          <a:bodyPr wrap="none" rtlCol="0">
            <a:spAutoFit/>
          </a:bodyPr>
          <a:lstStyle/>
          <a:p>
            <a:r>
              <a:rPr lang="en-US" sz="4000" b="1" dirty="0">
                <a:solidFill>
                  <a:srgbClr val="0D7FC8"/>
                </a:solidFill>
                <a:latin typeface="Product Sans" panose="020B0403030502040203" pitchFamily="34" charset="0"/>
              </a:rPr>
              <a:t>2.</a:t>
            </a:r>
            <a:endParaRPr lang="en-ID" sz="4000" b="1" dirty="0">
              <a:solidFill>
                <a:srgbClr val="0D7FC8"/>
              </a:solidFill>
              <a:latin typeface="Product Sans" panose="020B0403030502040203" pitchFamily="34" charset="0"/>
            </a:endParaRPr>
          </a:p>
        </p:txBody>
      </p:sp>
      <p:sp>
        <p:nvSpPr>
          <p:cNvPr id="11" name="TextBox 10">
            <a:extLst>
              <a:ext uri="{FF2B5EF4-FFF2-40B4-BE49-F238E27FC236}">
                <a16:creationId xmlns:a16="http://schemas.microsoft.com/office/drawing/2014/main" id="{8F1954C6-6B65-4F94-8B64-03EF200F1F42}"/>
              </a:ext>
            </a:extLst>
          </p:cNvPr>
          <p:cNvSpPr txBox="1"/>
          <p:nvPr/>
        </p:nvSpPr>
        <p:spPr>
          <a:xfrm>
            <a:off x="8114104" y="3011505"/>
            <a:ext cx="609462" cy="707886"/>
          </a:xfrm>
          <a:prstGeom prst="rect">
            <a:avLst/>
          </a:prstGeom>
          <a:noFill/>
        </p:spPr>
        <p:txBody>
          <a:bodyPr wrap="none" rtlCol="0">
            <a:spAutoFit/>
          </a:bodyPr>
          <a:lstStyle/>
          <a:p>
            <a:r>
              <a:rPr lang="en-US" sz="4000" b="1" dirty="0">
                <a:solidFill>
                  <a:srgbClr val="0D7FC8"/>
                </a:solidFill>
                <a:latin typeface="Product Sans" panose="020B0403030502040203" pitchFamily="34" charset="0"/>
              </a:rPr>
              <a:t>3.</a:t>
            </a:r>
            <a:endParaRPr lang="en-ID" sz="4000" b="1" dirty="0">
              <a:solidFill>
                <a:srgbClr val="0D7FC8"/>
              </a:solidFill>
              <a:latin typeface="Product Sans" panose="020B0403030502040203" pitchFamily="34" charset="0"/>
            </a:endParaRPr>
          </a:p>
        </p:txBody>
      </p:sp>
      <p:sp>
        <p:nvSpPr>
          <p:cNvPr id="13" name="TextBox 12">
            <a:extLst>
              <a:ext uri="{FF2B5EF4-FFF2-40B4-BE49-F238E27FC236}">
                <a16:creationId xmlns:a16="http://schemas.microsoft.com/office/drawing/2014/main" id="{EF4EB6D5-6254-44AC-A13E-4545A789CD99}"/>
              </a:ext>
            </a:extLst>
          </p:cNvPr>
          <p:cNvSpPr txBox="1"/>
          <p:nvPr/>
        </p:nvSpPr>
        <p:spPr>
          <a:xfrm>
            <a:off x="4571356" y="3719391"/>
            <a:ext cx="2532066" cy="818557"/>
          </a:xfrm>
          <a:prstGeom prst="rect">
            <a:avLst/>
          </a:prstGeom>
          <a:noFill/>
        </p:spPr>
        <p:txBody>
          <a:bodyPr wrap="square">
            <a:spAutoFit/>
          </a:bodyPr>
          <a:lstStyle/>
          <a:p>
            <a:pPr lvl="0" algn="just">
              <a:lnSpc>
                <a:spcPct val="115000"/>
              </a:lnSpc>
            </a:pPr>
            <a:r>
              <a:rPr lang="en-US" sz="1400" dirty="0" err="1">
                <a:solidFill>
                  <a:schemeClr val="bg1"/>
                </a:solidFill>
                <a:effectLst/>
                <a:latin typeface="Product Sans" panose="020B0403030502040203" pitchFamily="34" charset="0"/>
                <a:ea typeface="Open Sans" panose="020B0606030504020204" pitchFamily="34" charset="0"/>
              </a:rPr>
              <a:t>Gunakan</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tanda</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koma</a:t>
            </a:r>
            <a:r>
              <a:rPr lang="en-US" sz="1400" dirty="0">
                <a:solidFill>
                  <a:schemeClr val="bg1"/>
                </a:solidFill>
                <a:effectLst/>
                <a:latin typeface="Product Sans" panose="020B0403030502040203" pitchFamily="34" charset="0"/>
                <a:ea typeface="Open Sans" panose="020B0606030504020204" pitchFamily="34" charset="0"/>
              </a:rPr>
              <a:t> (,) </a:t>
            </a:r>
            <a:r>
              <a:rPr lang="en-US" sz="1400" dirty="0" err="1">
                <a:solidFill>
                  <a:schemeClr val="bg1"/>
                </a:solidFill>
                <a:effectLst/>
                <a:latin typeface="Product Sans" panose="020B0403030502040203" pitchFamily="34" charset="0"/>
                <a:ea typeface="Open Sans" panose="020B0606030504020204" pitchFamily="34" charset="0"/>
              </a:rPr>
              <a:t>untuk</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memisahkan</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antara</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nilai</a:t>
            </a:r>
            <a:r>
              <a:rPr lang="en-US" sz="1400" dirty="0">
                <a:solidFill>
                  <a:schemeClr val="bg1"/>
                </a:solidFill>
                <a:effectLst/>
                <a:latin typeface="Product Sans" panose="020B0403030502040203" pitchFamily="34" charset="0"/>
                <a:ea typeface="Open Sans" panose="020B0606030504020204" pitchFamily="34" charset="0"/>
              </a:rPr>
              <a:t> font yang </a:t>
            </a:r>
            <a:r>
              <a:rPr lang="en-US" sz="1400" dirty="0" err="1">
                <a:solidFill>
                  <a:schemeClr val="bg1"/>
                </a:solidFill>
                <a:effectLst/>
                <a:latin typeface="Product Sans" panose="020B0403030502040203" pitchFamily="34" charset="0"/>
                <a:ea typeface="Open Sans" panose="020B0606030504020204" pitchFamily="34" charset="0"/>
              </a:rPr>
              <a:t>digunakan</a:t>
            </a:r>
            <a:r>
              <a:rPr lang="en-US" sz="1400" dirty="0">
                <a:solidFill>
                  <a:schemeClr val="bg1"/>
                </a:solidFill>
                <a:effectLst/>
                <a:latin typeface="Product Sans" panose="020B0403030502040203" pitchFamily="34" charset="0"/>
                <a:ea typeface="Open Sans" panose="020B0606030504020204" pitchFamily="34" charset="0"/>
              </a:rPr>
              <a:t>. </a:t>
            </a:r>
          </a:p>
        </p:txBody>
      </p:sp>
      <p:sp>
        <p:nvSpPr>
          <p:cNvPr id="14" name="TextBox 13">
            <a:extLst>
              <a:ext uri="{FF2B5EF4-FFF2-40B4-BE49-F238E27FC236}">
                <a16:creationId xmlns:a16="http://schemas.microsoft.com/office/drawing/2014/main" id="{780F08D1-83E2-4262-84A7-81CCBED69641}"/>
              </a:ext>
            </a:extLst>
          </p:cNvPr>
          <p:cNvSpPr txBox="1"/>
          <p:nvPr/>
        </p:nvSpPr>
        <p:spPr>
          <a:xfrm>
            <a:off x="8114104" y="3719391"/>
            <a:ext cx="2532066" cy="1066318"/>
          </a:xfrm>
          <a:prstGeom prst="rect">
            <a:avLst/>
          </a:prstGeom>
          <a:noFill/>
        </p:spPr>
        <p:txBody>
          <a:bodyPr wrap="square">
            <a:spAutoFit/>
          </a:bodyPr>
          <a:lstStyle/>
          <a:p>
            <a:pPr lvl="0" algn="just">
              <a:lnSpc>
                <a:spcPct val="115000"/>
              </a:lnSpc>
            </a:pPr>
            <a:r>
              <a:rPr lang="en-US" sz="1400">
                <a:solidFill>
                  <a:schemeClr val="bg1"/>
                </a:solidFill>
                <a:effectLst/>
                <a:latin typeface="Product Sans" panose="020B0403030502040203" pitchFamily="34" charset="0"/>
                <a:ea typeface="Open Sans" panose="020B0606030504020204" pitchFamily="34" charset="0"/>
              </a:rPr>
              <a:t>Selalu tanda kutip (“) untuk membungkus nilai font yang memiliki spasi pada namanya (Contohnya “Open Sans”).</a:t>
            </a:r>
            <a:endParaRPr lang="en-US" sz="1400" dirty="0">
              <a:solidFill>
                <a:schemeClr val="bg1"/>
              </a:solidFill>
              <a:effectLst/>
              <a:latin typeface="Product Sans" panose="020B0403030502040203" pitchFamily="34" charset="0"/>
              <a:ea typeface="Open Sans" panose="020B0606030504020204" pitchFamily="34" charset="0"/>
            </a:endParaRPr>
          </a:p>
        </p:txBody>
      </p:sp>
      <p:cxnSp>
        <p:nvCxnSpPr>
          <p:cNvPr id="16" name="Connector: Elbow 15">
            <a:extLst>
              <a:ext uri="{FF2B5EF4-FFF2-40B4-BE49-F238E27FC236}">
                <a16:creationId xmlns:a16="http://schemas.microsoft.com/office/drawing/2014/main" id="{8FEC8436-CA81-48AB-9785-A9AAAEC0BC43}"/>
              </a:ext>
            </a:extLst>
          </p:cNvPr>
          <p:cNvCxnSpPr>
            <a:cxnSpLocks/>
            <a:stCxn id="7" idx="1"/>
            <a:endCxn id="9" idx="0"/>
          </p:cNvCxnSpPr>
          <p:nvPr/>
        </p:nvCxnSpPr>
        <p:spPr>
          <a:xfrm rot="10800000" flipH="1" flipV="1">
            <a:off x="1028608" y="1905641"/>
            <a:ext cx="270267" cy="1105864"/>
          </a:xfrm>
          <a:prstGeom prst="bentConnector4">
            <a:avLst>
              <a:gd name="adj1" fmla="val 2328"/>
              <a:gd name="adj2" fmla="val 58349"/>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Connector: Elbow 16">
            <a:extLst>
              <a:ext uri="{FF2B5EF4-FFF2-40B4-BE49-F238E27FC236}">
                <a16:creationId xmlns:a16="http://schemas.microsoft.com/office/drawing/2014/main" id="{94581CD8-60C3-4F0E-A490-FA8C117AC5F3}"/>
              </a:ext>
            </a:extLst>
          </p:cNvPr>
          <p:cNvCxnSpPr>
            <a:cxnSpLocks/>
            <a:stCxn id="7" idx="1"/>
            <a:endCxn id="10" idx="0"/>
          </p:cNvCxnSpPr>
          <p:nvPr/>
        </p:nvCxnSpPr>
        <p:spPr>
          <a:xfrm rot="10800000" flipH="1" flipV="1">
            <a:off x="1028608" y="1905641"/>
            <a:ext cx="3843471" cy="1105864"/>
          </a:xfrm>
          <a:prstGeom prst="bentConnector4">
            <a:avLst>
              <a:gd name="adj1" fmla="val 163"/>
              <a:gd name="adj2" fmla="val 58349"/>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Connector: Elbow 19">
            <a:extLst>
              <a:ext uri="{FF2B5EF4-FFF2-40B4-BE49-F238E27FC236}">
                <a16:creationId xmlns:a16="http://schemas.microsoft.com/office/drawing/2014/main" id="{C1F9EBBD-C167-4D15-8D66-09DED8C892C5}"/>
              </a:ext>
            </a:extLst>
          </p:cNvPr>
          <p:cNvCxnSpPr>
            <a:cxnSpLocks/>
            <a:stCxn id="7" idx="1"/>
            <a:endCxn id="11" idx="0"/>
          </p:cNvCxnSpPr>
          <p:nvPr/>
        </p:nvCxnSpPr>
        <p:spPr>
          <a:xfrm rot="10800000" flipH="1" flipV="1">
            <a:off x="1028609" y="1905641"/>
            <a:ext cx="7390226" cy="1105864"/>
          </a:xfrm>
          <a:prstGeom prst="bentConnector4">
            <a:avLst>
              <a:gd name="adj1" fmla="val 199"/>
              <a:gd name="adj2" fmla="val 58349"/>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09724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026DF5-C9AA-4BA1-A013-A99CD7B98039}"/>
              </a:ext>
            </a:extLst>
          </p:cNvPr>
          <p:cNvSpPr txBox="1"/>
          <p:nvPr/>
        </p:nvSpPr>
        <p:spPr>
          <a:xfrm>
            <a:off x="1028609" y="643973"/>
            <a:ext cx="3280065" cy="707886"/>
          </a:xfrm>
          <a:prstGeom prst="rect">
            <a:avLst/>
          </a:prstGeom>
          <a:noFill/>
        </p:spPr>
        <p:txBody>
          <a:bodyPr wrap="none" rtlCol="0">
            <a:spAutoFit/>
          </a:bodyPr>
          <a:lstStyle/>
          <a:p>
            <a:r>
              <a:rPr lang="en-US" sz="4000" b="1" dirty="0">
                <a:solidFill>
                  <a:srgbClr val="0D7FC8"/>
                </a:solidFill>
                <a:latin typeface="Product Sans" panose="020B0403030502040203" pitchFamily="34" charset="0"/>
              </a:rPr>
              <a:t>Generic Font</a:t>
            </a:r>
            <a:endParaRPr lang="en-ID" sz="4000" b="1" dirty="0">
              <a:solidFill>
                <a:srgbClr val="0D7FC8"/>
              </a:solidFill>
              <a:latin typeface="Product Sans" panose="020B0403030502040203" pitchFamily="34" charset="0"/>
            </a:endParaRPr>
          </a:p>
        </p:txBody>
      </p:sp>
      <p:pic>
        <p:nvPicPr>
          <p:cNvPr id="5" name="Picture 4" descr="Logo&#10;&#10;Description automatically generated">
            <a:extLst>
              <a:ext uri="{FF2B5EF4-FFF2-40B4-BE49-F238E27FC236}">
                <a16:creationId xmlns:a16="http://schemas.microsoft.com/office/drawing/2014/main" id="{498E5D87-2C42-47F4-986F-6B045DD93C09}"/>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
        <p:nvSpPr>
          <p:cNvPr id="7" name="TextBox 6">
            <a:extLst>
              <a:ext uri="{FF2B5EF4-FFF2-40B4-BE49-F238E27FC236}">
                <a16:creationId xmlns:a16="http://schemas.microsoft.com/office/drawing/2014/main" id="{E4153738-504A-4BD5-8FB8-61D5D961A1EB}"/>
              </a:ext>
            </a:extLst>
          </p:cNvPr>
          <p:cNvSpPr txBox="1"/>
          <p:nvPr/>
        </p:nvSpPr>
        <p:spPr>
          <a:xfrm>
            <a:off x="1028609" y="1351859"/>
            <a:ext cx="10128750" cy="584775"/>
          </a:xfrm>
          <a:prstGeom prst="rect">
            <a:avLst/>
          </a:prstGeom>
          <a:noFill/>
        </p:spPr>
        <p:txBody>
          <a:bodyPr wrap="square">
            <a:spAutoFit/>
          </a:bodyPr>
          <a:lstStyle/>
          <a:p>
            <a:r>
              <a:rPr lang="en-ID" sz="1600" dirty="0">
                <a:solidFill>
                  <a:schemeClr val="bg1"/>
                </a:solidFill>
                <a:effectLst/>
                <a:latin typeface="Product Sans" panose="020B0403030502040203" pitchFamily="34" charset="0"/>
                <a:ea typeface="Open Sans" panose="020B0606030504020204" pitchFamily="34" charset="0"/>
              </a:rPr>
              <a:t>Nilai Generic Font </a:t>
            </a:r>
            <a:r>
              <a:rPr lang="en-ID" sz="1600" dirty="0" err="1">
                <a:solidFill>
                  <a:schemeClr val="bg1"/>
                </a:solidFill>
                <a:effectLst/>
                <a:latin typeface="Product Sans" panose="020B0403030502040203" pitchFamily="34" charset="0"/>
                <a:ea typeface="Open Sans" panose="020B0606030504020204" pitchFamily="34" charset="0"/>
              </a:rPr>
              <a:t>dipastikan</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didukung</a:t>
            </a:r>
            <a:r>
              <a:rPr lang="en-ID" sz="1600" dirty="0">
                <a:solidFill>
                  <a:schemeClr val="bg1"/>
                </a:solidFill>
                <a:effectLst/>
                <a:latin typeface="Product Sans" panose="020B0403030502040203" pitchFamily="34" charset="0"/>
                <a:ea typeface="Open Sans" panose="020B0606030504020204" pitchFamily="34" charset="0"/>
              </a:rPr>
              <a:t> oleh </a:t>
            </a:r>
            <a:r>
              <a:rPr lang="en-ID" sz="1600" dirty="0" err="1">
                <a:solidFill>
                  <a:schemeClr val="bg1"/>
                </a:solidFill>
                <a:effectLst/>
                <a:latin typeface="Product Sans" panose="020B0403030502040203" pitchFamily="34" charset="0"/>
                <a:ea typeface="Open Sans" panose="020B0606030504020204" pitchFamily="34" charset="0"/>
              </a:rPr>
              <a:t>seluruh</a:t>
            </a:r>
            <a:r>
              <a:rPr lang="en-ID" sz="1600" dirty="0">
                <a:solidFill>
                  <a:schemeClr val="bg1"/>
                </a:solidFill>
                <a:effectLst/>
                <a:latin typeface="Product Sans" panose="020B0403030502040203" pitchFamily="34" charset="0"/>
                <a:ea typeface="Open Sans" panose="020B0606030504020204" pitchFamily="34" charset="0"/>
              </a:rPr>
              <a:t> browser </a:t>
            </a:r>
            <a:r>
              <a:rPr lang="en-ID" sz="1600" dirty="0" err="1">
                <a:solidFill>
                  <a:schemeClr val="bg1"/>
                </a:solidFill>
                <a:effectLst/>
                <a:latin typeface="Product Sans" panose="020B0403030502040203" pitchFamily="34" charset="0"/>
                <a:ea typeface="Open Sans" panose="020B0606030504020204" pitchFamily="34" charset="0"/>
              </a:rPr>
              <a:t>saat</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ini</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Berikut</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nilai-nilai</a:t>
            </a:r>
            <a:r>
              <a:rPr lang="en-ID" sz="1600" dirty="0">
                <a:solidFill>
                  <a:schemeClr val="bg1"/>
                </a:solidFill>
                <a:effectLst/>
                <a:latin typeface="Product Sans" panose="020B0403030502040203" pitchFamily="34" charset="0"/>
                <a:ea typeface="Open Sans" panose="020B0606030504020204" pitchFamily="34" charset="0"/>
              </a:rPr>
              <a:t> generic font families yang </a:t>
            </a:r>
            <a:r>
              <a:rPr lang="en-ID" sz="1600" dirty="0" err="1">
                <a:solidFill>
                  <a:schemeClr val="bg1"/>
                </a:solidFill>
                <a:effectLst/>
                <a:latin typeface="Product Sans" panose="020B0403030502040203" pitchFamily="34" charset="0"/>
                <a:ea typeface="Open Sans" panose="020B0606030504020204" pitchFamily="34" charset="0"/>
              </a:rPr>
              <a:t>dapat</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kita</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gunakan</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untuk</a:t>
            </a:r>
            <a:r>
              <a:rPr lang="en-ID" sz="1600" dirty="0">
                <a:solidFill>
                  <a:schemeClr val="bg1"/>
                </a:solidFill>
                <a:effectLst/>
                <a:latin typeface="Product Sans" panose="020B0403030502040203" pitchFamily="34" charset="0"/>
                <a:ea typeface="Open Sans" panose="020B0606030504020204" pitchFamily="34" charset="0"/>
              </a:rPr>
              <a:t> fallback mechanism:</a:t>
            </a:r>
          </a:p>
        </p:txBody>
      </p:sp>
      <p:sp>
        <p:nvSpPr>
          <p:cNvPr id="15" name="TextBox 14">
            <a:extLst>
              <a:ext uri="{FF2B5EF4-FFF2-40B4-BE49-F238E27FC236}">
                <a16:creationId xmlns:a16="http://schemas.microsoft.com/office/drawing/2014/main" id="{6330067D-2C00-49A4-8B67-CA485B2A4210}"/>
              </a:ext>
            </a:extLst>
          </p:cNvPr>
          <p:cNvSpPr txBox="1"/>
          <p:nvPr/>
        </p:nvSpPr>
        <p:spPr>
          <a:xfrm>
            <a:off x="995478" y="2402228"/>
            <a:ext cx="9787167" cy="3934410"/>
          </a:xfrm>
          <a:prstGeom prst="rect">
            <a:avLst/>
          </a:prstGeom>
          <a:noFill/>
        </p:spPr>
        <p:txBody>
          <a:bodyPr wrap="square">
            <a:spAutoFit/>
          </a:bodyPr>
          <a:lstStyle/>
          <a:p>
            <a:pPr marL="342900" lvl="0" indent="-342900" algn="just">
              <a:lnSpc>
                <a:spcPct val="150000"/>
              </a:lnSpc>
              <a:buFont typeface="Wingdings" panose="05000000000000000000" pitchFamily="2" charset="2"/>
              <a:buChar char="§"/>
            </a:pPr>
            <a:r>
              <a:rPr lang="en-US" sz="1400" dirty="0">
                <a:effectLst/>
                <a:highlight>
                  <a:srgbClr val="FFFF00"/>
                </a:highlight>
                <a:latin typeface="Product Sans" panose="020B0403030502040203" pitchFamily="34" charset="0"/>
                <a:ea typeface="Open Sans" panose="020B0606030504020204" pitchFamily="34" charset="0"/>
              </a:rPr>
              <a:t>serif</a:t>
            </a:r>
            <a:r>
              <a:rPr lang="en-US" sz="1400" dirty="0">
                <a:solidFill>
                  <a:schemeClr val="bg1"/>
                </a:solidFill>
                <a:effectLst/>
                <a:latin typeface="Product Sans" panose="020B0403030502040203" pitchFamily="34" charset="0"/>
                <a:ea typeface="Open Sans" panose="020B0606030504020204" pitchFamily="34" charset="0"/>
              </a:rPr>
              <a:t> : </a:t>
            </a:r>
            <a:r>
              <a:rPr lang="en-US" sz="1400" dirty="0" err="1">
                <a:solidFill>
                  <a:schemeClr val="bg1"/>
                </a:solidFill>
                <a:effectLst/>
                <a:latin typeface="Product Sans" panose="020B0403030502040203" pitchFamily="34" charset="0"/>
                <a:ea typeface="Open Sans" panose="020B0606030504020204" pitchFamily="34" charset="0"/>
              </a:rPr>
              <a:t>jenis</a:t>
            </a:r>
            <a:r>
              <a:rPr lang="en-US" sz="1400" dirty="0">
                <a:solidFill>
                  <a:schemeClr val="bg1"/>
                </a:solidFill>
                <a:effectLst/>
                <a:latin typeface="Product Sans" panose="020B0403030502040203" pitchFamily="34" charset="0"/>
                <a:ea typeface="Open Sans" panose="020B0606030504020204" pitchFamily="34" charset="0"/>
              </a:rPr>
              <a:t> font yang </a:t>
            </a:r>
            <a:r>
              <a:rPr lang="en-US" sz="1400" dirty="0" err="1">
                <a:solidFill>
                  <a:schemeClr val="bg1"/>
                </a:solidFill>
                <a:effectLst/>
                <a:latin typeface="Product Sans" panose="020B0403030502040203" pitchFamily="34" charset="0"/>
                <a:ea typeface="Open Sans" panose="020B0606030504020204" pitchFamily="34" charset="0"/>
              </a:rPr>
              <a:t>memiliki</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runcing</a:t>
            </a:r>
            <a:r>
              <a:rPr lang="en-US" sz="1400" dirty="0">
                <a:solidFill>
                  <a:schemeClr val="bg1"/>
                </a:solidFill>
                <a:effectLst/>
                <a:latin typeface="Product Sans" panose="020B0403030502040203" pitchFamily="34" charset="0"/>
                <a:ea typeface="Open Sans" panose="020B0606030504020204" pitchFamily="34" charset="0"/>
              </a:rPr>
              <a:t> pada garis </a:t>
            </a:r>
            <a:r>
              <a:rPr lang="en-US" sz="1400" dirty="0" err="1">
                <a:solidFill>
                  <a:schemeClr val="bg1"/>
                </a:solidFill>
                <a:effectLst/>
                <a:latin typeface="Product Sans" panose="020B0403030502040203" pitchFamily="34" charset="0"/>
                <a:ea typeface="Open Sans" panose="020B0606030504020204" pitchFamily="34" charset="0"/>
              </a:rPr>
              <a:t>akhir</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karakternya</a:t>
            </a:r>
            <a:r>
              <a:rPr lang="en-US" sz="1400" dirty="0">
                <a:solidFill>
                  <a:schemeClr val="bg1"/>
                </a:solidFill>
                <a:effectLst/>
                <a:latin typeface="Product Sans" panose="020B0403030502040203" pitchFamily="34" charset="0"/>
                <a:ea typeface="Open Sans" panose="020B0606030504020204" pitchFamily="34" charset="0"/>
              </a:rPr>
              <a:t>. Times New Roman </a:t>
            </a:r>
            <a:r>
              <a:rPr lang="en-US" sz="1400" dirty="0" err="1">
                <a:solidFill>
                  <a:schemeClr val="bg1"/>
                </a:solidFill>
                <a:effectLst/>
                <a:latin typeface="Product Sans" panose="020B0403030502040203" pitchFamily="34" charset="0"/>
                <a:ea typeface="Open Sans" panose="020B0606030504020204" pitchFamily="34" charset="0"/>
              </a:rPr>
              <a:t>merupakan</a:t>
            </a:r>
            <a:r>
              <a:rPr lang="en-US" sz="1400" dirty="0">
                <a:solidFill>
                  <a:schemeClr val="bg1"/>
                </a:solidFill>
                <a:effectLst/>
                <a:latin typeface="Product Sans" panose="020B0403030502040203" pitchFamily="34" charset="0"/>
                <a:ea typeface="Open Sans" panose="020B0606030504020204" pitchFamily="34" charset="0"/>
              </a:rPr>
              <a:t> salah </a:t>
            </a:r>
            <a:r>
              <a:rPr lang="en-US" sz="1400" dirty="0" err="1">
                <a:solidFill>
                  <a:schemeClr val="bg1"/>
                </a:solidFill>
                <a:effectLst/>
                <a:latin typeface="Product Sans" panose="020B0403030502040203" pitchFamily="34" charset="0"/>
                <a:ea typeface="Open Sans" panose="020B0606030504020204" pitchFamily="34" charset="0"/>
              </a:rPr>
              <a:t>satu</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jenis</a:t>
            </a:r>
            <a:r>
              <a:rPr lang="en-US" sz="1400" dirty="0">
                <a:solidFill>
                  <a:schemeClr val="bg1"/>
                </a:solidFill>
                <a:effectLst/>
                <a:latin typeface="Product Sans" panose="020B0403030502040203" pitchFamily="34" charset="0"/>
                <a:ea typeface="Open Sans" panose="020B0606030504020204" pitchFamily="34" charset="0"/>
              </a:rPr>
              <a:t> serif font.</a:t>
            </a:r>
            <a:endParaRPr lang="en-ID" sz="1400" dirty="0">
              <a:solidFill>
                <a:schemeClr val="bg1"/>
              </a:solidFill>
              <a:effectLst/>
              <a:latin typeface="Product Sans" panose="020B0403030502040203" pitchFamily="34" charset="0"/>
              <a:ea typeface="Open Sans" panose="020B0606030504020204" pitchFamily="34" charset="0"/>
            </a:endParaRPr>
          </a:p>
          <a:p>
            <a:pPr marL="342900" lvl="0" indent="-342900" algn="just">
              <a:lnSpc>
                <a:spcPct val="150000"/>
              </a:lnSpc>
              <a:buFont typeface="Wingdings" panose="05000000000000000000" pitchFamily="2" charset="2"/>
              <a:buChar char="§"/>
            </a:pPr>
            <a:r>
              <a:rPr lang="en-US" sz="1400" dirty="0">
                <a:effectLst/>
                <a:highlight>
                  <a:srgbClr val="FFFF00"/>
                </a:highlight>
                <a:latin typeface="Product Sans" panose="020B0403030502040203" pitchFamily="34" charset="0"/>
                <a:ea typeface="Open Sans" panose="020B0606030504020204" pitchFamily="34" charset="0"/>
              </a:rPr>
              <a:t>sans-serif</a:t>
            </a:r>
            <a:r>
              <a:rPr lang="en-US" sz="1400" dirty="0">
                <a:solidFill>
                  <a:schemeClr val="bg1"/>
                </a:solidFill>
                <a:effectLst/>
                <a:latin typeface="Product Sans" panose="020B0403030502040203" pitchFamily="34" charset="0"/>
                <a:ea typeface="Open Sans" panose="020B0606030504020204" pitchFamily="34" charset="0"/>
              </a:rPr>
              <a:t> : </a:t>
            </a:r>
            <a:r>
              <a:rPr lang="en-US" sz="1400" dirty="0" err="1">
                <a:solidFill>
                  <a:schemeClr val="bg1"/>
                </a:solidFill>
                <a:effectLst/>
                <a:latin typeface="Product Sans" panose="020B0403030502040203" pitchFamily="34" charset="0"/>
                <a:ea typeface="Open Sans" panose="020B0606030504020204" pitchFamily="34" charset="0"/>
              </a:rPr>
              <a:t>jenis</a:t>
            </a:r>
            <a:r>
              <a:rPr lang="en-US" sz="1400" dirty="0">
                <a:solidFill>
                  <a:schemeClr val="bg1"/>
                </a:solidFill>
                <a:effectLst/>
                <a:latin typeface="Product Sans" panose="020B0403030502040203" pitchFamily="34" charset="0"/>
                <a:ea typeface="Open Sans" panose="020B0606030504020204" pitchFamily="34" charset="0"/>
              </a:rPr>
              <a:t> font yang </a:t>
            </a:r>
            <a:r>
              <a:rPr lang="en-US" sz="1400" dirty="0" err="1">
                <a:solidFill>
                  <a:schemeClr val="bg1"/>
                </a:solidFill>
                <a:effectLst/>
                <a:latin typeface="Product Sans" panose="020B0403030502040203" pitchFamily="34" charset="0"/>
                <a:ea typeface="Open Sans" panose="020B0606030504020204" pitchFamily="34" charset="0"/>
              </a:rPr>
              <a:t>tidak</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meruncing</a:t>
            </a:r>
            <a:r>
              <a:rPr lang="en-US" sz="1400" dirty="0">
                <a:solidFill>
                  <a:schemeClr val="bg1"/>
                </a:solidFill>
                <a:effectLst/>
                <a:latin typeface="Product Sans" panose="020B0403030502040203" pitchFamily="34" charset="0"/>
                <a:ea typeface="Open Sans" panose="020B0606030504020204" pitchFamily="34" charset="0"/>
              </a:rPr>
              <a:t> pada garis </a:t>
            </a:r>
            <a:r>
              <a:rPr lang="en-US" sz="1400" dirty="0" err="1">
                <a:solidFill>
                  <a:schemeClr val="bg1"/>
                </a:solidFill>
                <a:effectLst/>
                <a:latin typeface="Product Sans" panose="020B0403030502040203" pitchFamily="34" charset="0"/>
                <a:ea typeface="Open Sans" panose="020B0606030504020204" pitchFamily="34" charset="0"/>
              </a:rPr>
              <a:t>akhir</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karakternya</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Contohnya</a:t>
            </a:r>
            <a:r>
              <a:rPr lang="en-US" sz="1400" dirty="0">
                <a:solidFill>
                  <a:schemeClr val="bg1"/>
                </a:solidFill>
                <a:effectLst/>
                <a:latin typeface="Product Sans" panose="020B0403030502040203" pitchFamily="34" charset="0"/>
                <a:ea typeface="Open Sans" panose="020B0606030504020204" pitchFamily="34" charset="0"/>
              </a:rPr>
              <a:t> “Open Sans”, “</a:t>
            </a:r>
            <a:r>
              <a:rPr lang="en-US" sz="1400" dirty="0" err="1">
                <a:solidFill>
                  <a:schemeClr val="bg1"/>
                </a:solidFill>
                <a:effectLst/>
                <a:latin typeface="Product Sans" panose="020B0403030502040203" pitchFamily="34" charset="0"/>
                <a:ea typeface="Open Sans" panose="020B0606030504020204" pitchFamily="34" charset="0"/>
              </a:rPr>
              <a:t>Fira</a:t>
            </a:r>
            <a:r>
              <a:rPr lang="en-US" sz="1400" dirty="0">
                <a:solidFill>
                  <a:schemeClr val="bg1"/>
                </a:solidFill>
                <a:effectLst/>
                <a:latin typeface="Product Sans" panose="020B0403030502040203" pitchFamily="34" charset="0"/>
                <a:ea typeface="Open Sans" panose="020B0606030504020204" pitchFamily="34" charset="0"/>
              </a:rPr>
              <a:t> Sans” dan </a:t>
            </a:r>
            <a:r>
              <a:rPr lang="en-US" sz="1400" dirty="0" err="1">
                <a:solidFill>
                  <a:schemeClr val="bg1"/>
                </a:solidFill>
                <a:effectLst/>
                <a:latin typeface="Product Sans" panose="020B0403030502040203" pitchFamily="34" charset="0"/>
                <a:ea typeface="Open Sans" panose="020B0606030504020204" pitchFamily="34" charset="0"/>
              </a:rPr>
              <a:t>lainnya</a:t>
            </a:r>
            <a:r>
              <a:rPr lang="en-US" sz="1400" dirty="0">
                <a:solidFill>
                  <a:schemeClr val="bg1"/>
                </a:solidFill>
                <a:effectLst/>
                <a:latin typeface="Product Sans" panose="020B0403030502040203" pitchFamily="34" charset="0"/>
                <a:ea typeface="Open Sans" panose="020B0606030504020204" pitchFamily="34" charset="0"/>
              </a:rPr>
              <a:t>.</a:t>
            </a:r>
            <a:endParaRPr lang="en-ID" sz="1400" dirty="0">
              <a:solidFill>
                <a:schemeClr val="bg1"/>
              </a:solidFill>
              <a:effectLst/>
              <a:latin typeface="Product Sans" panose="020B0403030502040203" pitchFamily="34" charset="0"/>
              <a:ea typeface="Open Sans" panose="020B0606030504020204" pitchFamily="34" charset="0"/>
            </a:endParaRPr>
          </a:p>
          <a:p>
            <a:pPr marL="342900" lvl="0" indent="-342900" algn="just">
              <a:lnSpc>
                <a:spcPct val="150000"/>
              </a:lnSpc>
              <a:buFont typeface="Wingdings" panose="05000000000000000000" pitchFamily="2" charset="2"/>
              <a:buChar char="§"/>
            </a:pPr>
            <a:r>
              <a:rPr lang="en-US" sz="1400" dirty="0">
                <a:effectLst/>
                <a:highlight>
                  <a:srgbClr val="FFFF00"/>
                </a:highlight>
                <a:latin typeface="Product Sans" panose="020B0403030502040203" pitchFamily="34" charset="0"/>
                <a:ea typeface="Open Sans" panose="020B0606030504020204" pitchFamily="34" charset="0"/>
              </a:rPr>
              <a:t>monospace</a:t>
            </a:r>
            <a:r>
              <a:rPr lang="en-US" sz="1400" dirty="0">
                <a:solidFill>
                  <a:schemeClr val="bg1"/>
                </a:solidFill>
                <a:effectLst/>
                <a:latin typeface="Product Sans" panose="020B0403030502040203" pitchFamily="34" charset="0"/>
                <a:ea typeface="Open Sans" panose="020B0606030504020204" pitchFamily="34" charset="0"/>
              </a:rPr>
              <a:t> : </a:t>
            </a:r>
            <a:r>
              <a:rPr lang="en-US" sz="1400" dirty="0" err="1">
                <a:solidFill>
                  <a:schemeClr val="bg1"/>
                </a:solidFill>
                <a:effectLst/>
                <a:latin typeface="Product Sans" panose="020B0403030502040203" pitchFamily="34" charset="0"/>
                <a:ea typeface="Open Sans" panose="020B0606030504020204" pitchFamily="34" charset="0"/>
              </a:rPr>
              <a:t>jenis</a:t>
            </a:r>
            <a:r>
              <a:rPr lang="en-US" sz="1400" dirty="0">
                <a:solidFill>
                  <a:schemeClr val="bg1"/>
                </a:solidFill>
                <a:effectLst/>
                <a:latin typeface="Product Sans" panose="020B0403030502040203" pitchFamily="34" charset="0"/>
                <a:ea typeface="Open Sans" panose="020B0606030504020204" pitchFamily="34" charset="0"/>
              </a:rPr>
              <a:t> font yang </a:t>
            </a:r>
            <a:r>
              <a:rPr lang="en-US" sz="1400" dirty="0" err="1">
                <a:solidFill>
                  <a:schemeClr val="bg1"/>
                </a:solidFill>
                <a:effectLst/>
                <a:latin typeface="Product Sans" panose="020B0403030502040203" pitchFamily="34" charset="0"/>
                <a:ea typeface="Open Sans" panose="020B0606030504020204" pitchFamily="34" charset="0"/>
              </a:rPr>
              <a:t>memiliki</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nilai</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lebar</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tiap</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karakternya</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sama</a:t>
            </a:r>
            <a:r>
              <a:rPr lang="en-US" sz="1400" dirty="0">
                <a:solidFill>
                  <a:schemeClr val="bg1"/>
                </a:solidFill>
                <a:effectLst/>
                <a:latin typeface="Product Sans" panose="020B0403030502040203" pitchFamily="34" charset="0"/>
                <a:ea typeface="Open Sans" panose="020B0606030504020204" pitchFamily="34" charset="0"/>
              </a:rPr>
              <a:t>. Consolas </a:t>
            </a:r>
            <a:r>
              <a:rPr lang="en-US" sz="1400" dirty="0" err="1">
                <a:solidFill>
                  <a:schemeClr val="bg1"/>
                </a:solidFill>
                <a:effectLst/>
                <a:latin typeface="Product Sans" panose="020B0403030502040203" pitchFamily="34" charset="0"/>
                <a:ea typeface="Open Sans" panose="020B0606030504020204" pitchFamily="34" charset="0"/>
              </a:rPr>
              <a:t>merupakan</a:t>
            </a:r>
            <a:r>
              <a:rPr lang="en-US" sz="1400" dirty="0">
                <a:solidFill>
                  <a:schemeClr val="bg1"/>
                </a:solidFill>
                <a:effectLst/>
                <a:latin typeface="Product Sans" panose="020B0403030502040203" pitchFamily="34" charset="0"/>
                <a:ea typeface="Open Sans" panose="020B0606030504020204" pitchFamily="34" charset="0"/>
              </a:rPr>
              <a:t> salah </a:t>
            </a:r>
            <a:r>
              <a:rPr lang="en-US" sz="1400" dirty="0" err="1">
                <a:solidFill>
                  <a:schemeClr val="bg1"/>
                </a:solidFill>
                <a:effectLst/>
                <a:latin typeface="Product Sans" panose="020B0403030502040203" pitchFamily="34" charset="0"/>
                <a:ea typeface="Open Sans" panose="020B0606030504020204" pitchFamily="34" charset="0"/>
              </a:rPr>
              <a:t>satu</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jenisnya</a:t>
            </a:r>
            <a:r>
              <a:rPr lang="en-US" sz="1400" dirty="0">
                <a:solidFill>
                  <a:schemeClr val="bg1"/>
                </a:solidFill>
                <a:effectLst/>
                <a:latin typeface="Product Sans" panose="020B0403030502040203" pitchFamily="34" charset="0"/>
                <a:ea typeface="Open Sans" panose="020B0606030504020204" pitchFamily="34" charset="0"/>
              </a:rPr>
              <a:t>.</a:t>
            </a:r>
            <a:endParaRPr lang="en-ID" sz="1400" dirty="0">
              <a:solidFill>
                <a:schemeClr val="bg1"/>
              </a:solidFill>
              <a:effectLst/>
              <a:latin typeface="Product Sans" panose="020B0403030502040203" pitchFamily="34" charset="0"/>
              <a:ea typeface="Open Sans" panose="020B0606030504020204" pitchFamily="34" charset="0"/>
            </a:endParaRPr>
          </a:p>
          <a:p>
            <a:pPr marL="342900" lvl="0" indent="-342900" algn="just">
              <a:lnSpc>
                <a:spcPct val="150000"/>
              </a:lnSpc>
              <a:buFont typeface="Wingdings" panose="05000000000000000000" pitchFamily="2" charset="2"/>
              <a:buChar char="§"/>
            </a:pPr>
            <a:r>
              <a:rPr lang="en-US" sz="1400" dirty="0">
                <a:effectLst/>
                <a:highlight>
                  <a:srgbClr val="FFFF00"/>
                </a:highlight>
                <a:latin typeface="Product Sans" panose="020B0403030502040203" pitchFamily="34" charset="0"/>
                <a:ea typeface="Open Sans" panose="020B0606030504020204" pitchFamily="34" charset="0"/>
              </a:rPr>
              <a:t>cursive</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jenis</a:t>
            </a:r>
            <a:r>
              <a:rPr lang="en-US" sz="1400" dirty="0">
                <a:solidFill>
                  <a:schemeClr val="bg1"/>
                </a:solidFill>
                <a:effectLst/>
                <a:latin typeface="Product Sans" panose="020B0403030502040203" pitchFamily="34" charset="0"/>
                <a:ea typeface="Open Sans" panose="020B0606030504020204" pitchFamily="34" charset="0"/>
              </a:rPr>
              <a:t> font yang </a:t>
            </a:r>
            <a:r>
              <a:rPr lang="en-US" sz="1400" dirty="0" err="1">
                <a:solidFill>
                  <a:schemeClr val="bg1"/>
                </a:solidFill>
                <a:effectLst/>
                <a:latin typeface="Product Sans" panose="020B0403030502040203" pitchFamily="34" charset="0"/>
                <a:ea typeface="Open Sans" panose="020B0606030504020204" pitchFamily="34" charset="0"/>
              </a:rPr>
              <a:t>tampak</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seperti</a:t>
            </a:r>
            <a:r>
              <a:rPr lang="en-US" sz="1400" dirty="0">
                <a:solidFill>
                  <a:schemeClr val="bg1"/>
                </a:solidFill>
                <a:effectLst/>
                <a:latin typeface="Product Sans" panose="020B0403030502040203" pitchFamily="34" charset="0"/>
                <a:ea typeface="Open Sans" panose="020B0606030504020204" pitchFamily="34" charset="0"/>
              </a:rPr>
              <a:t> handwriting </a:t>
            </a:r>
            <a:r>
              <a:rPr lang="en-US" sz="1400" dirty="0" err="1">
                <a:solidFill>
                  <a:schemeClr val="bg1"/>
                </a:solidFill>
                <a:effectLst/>
                <a:latin typeface="Product Sans" panose="020B0403030502040203" pitchFamily="34" charset="0"/>
                <a:ea typeface="Open Sans" panose="020B0606030504020204" pitchFamily="34" charset="0"/>
              </a:rPr>
              <a:t>atau</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hasil</a:t>
            </a:r>
            <a:r>
              <a:rPr lang="en-US" sz="1400" dirty="0">
                <a:solidFill>
                  <a:schemeClr val="bg1"/>
                </a:solidFill>
                <a:effectLst/>
                <a:latin typeface="Product Sans" panose="020B0403030502040203" pitchFamily="34" charset="0"/>
                <a:ea typeface="Open Sans" panose="020B0606030504020204" pitchFamily="34" charset="0"/>
              </a:rPr>
              <a:t> tulisan </a:t>
            </a:r>
            <a:r>
              <a:rPr lang="en-US" sz="1400" dirty="0" err="1">
                <a:solidFill>
                  <a:schemeClr val="bg1"/>
                </a:solidFill>
                <a:effectLst/>
                <a:latin typeface="Product Sans" panose="020B0403030502040203" pitchFamily="34" charset="0"/>
                <a:ea typeface="Open Sans" panose="020B0606030504020204" pitchFamily="34" charset="0"/>
              </a:rPr>
              <a:t>tangan</a:t>
            </a:r>
            <a:r>
              <a:rPr lang="en-US" sz="1400" dirty="0">
                <a:solidFill>
                  <a:schemeClr val="bg1"/>
                </a:solidFill>
                <a:effectLst/>
                <a:latin typeface="Product Sans" panose="020B0403030502040203" pitchFamily="34" charset="0"/>
                <a:ea typeface="Open Sans" panose="020B0606030504020204" pitchFamily="34" charset="0"/>
              </a:rPr>
              <a:t>.</a:t>
            </a:r>
            <a:endParaRPr lang="en-ID" sz="1400" dirty="0">
              <a:solidFill>
                <a:schemeClr val="bg1"/>
              </a:solidFill>
              <a:effectLst/>
              <a:latin typeface="Product Sans" panose="020B0403030502040203" pitchFamily="34" charset="0"/>
              <a:ea typeface="Open Sans" panose="020B0606030504020204" pitchFamily="34" charset="0"/>
            </a:endParaRPr>
          </a:p>
          <a:p>
            <a:pPr marL="342900" lvl="0" indent="-342900" algn="just">
              <a:lnSpc>
                <a:spcPct val="150000"/>
              </a:lnSpc>
              <a:buFont typeface="Wingdings" panose="05000000000000000000" pitchFamily="2" charset="2"/>
              <a:buChar char="§"/>
            </a:pPr>
            <a:r>
              <a:rPr lang="en-US" sz="1400" dirty="0">
                <a:effectLst/>
                <a:highlight>
                  <a:srgbClr val="FFFF00"/>
                </a:highlight>
                <a:latin typeface="Product Sans" panose="020B0403030502040203" pitchFamily="34" charset="0"/>
                <a:ea typeface="Open Sans" panose="020B0606030504020204" pitchFamily="34" charset="0"/>
              </a:rPr>
              <a:t>fantasy</a:t>
            </a:r>
            <a:r>
              <a:rPr lang="en-US" sz="1400" dirty="0">
                <a:solidFill>
                  <a:schemeClr val="bg1"/>
                </a:solidFill>
                <a:effectLst/>
                <a:latin typeface="Product Sans" panose="020B0403030502040203" pitchFamily="34" charset="0"/>
                <a:ea typeface="Open Sans" panose="020B0606030504020204" pitchFamily="34" charset="0"/>
              </a:rPr>
              <a:t> : </a:t>
            </a:r>
            <a:r>
              <a:rPr lang="en-US" sz="1400" dirty="0" err="1">
                <a:solidFill>
                  <a:schemeClr val="bg1"/>
                </a:solidFill>
                <a:effectLst/>
                <a:latin typeface="Product Sans" panose="020B0403030502040203" pitchFamily="34" charset="0"/>
                <a:ea typeface="Open Sans" panose="020B0606030504020204" pitchFamily="34" charset="0"/>
              </a:rPr>
              <a:t>jenis</a:t>
            </a:r>
            <a:r>
              <a:rPr lang="en-US" sz="1400" dirty="0">
                <a:solidFill>
                  <a:schemeClr val="bg1"/>
                </a:solidFill>
                <a:effectLst/>
                <a:latin typeface="Product Sans" panose="020B0403030502040203" pitchFamily="34" charset="0"/>
                <a:ea typeface="Open Sans" panose="020B0606030504020204" pitchFamily="34" charset="0"/>
              </a:rPr>
              <a:t> font yang </a:t>
            </a:r>
            <a:r>
              <a:rPr lang="en-US" sz="1400" dirty="0" err="1">
                <a:solidFill>
                  <a:schemeClr val="bg1"/>
                </a:solidFill>
                <a:effectLst/>
                <a:latin typeface="Product Sans" panose="020B0403030502040203" pitchFamily="34" charset="0"/>
                <a:ea typeface="Open Sans" panose="020B0606030504020204" pitchFamily="34" charset="0"/>
              </a:rPr>
              <a:t>merepresentasikan</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karakteristik</a:t>
            </a:r>
            <a:r>
              <a:rPr lang="en-US" sz="1400" dirty="0">
                <a:solidFill>
                  <a:schemeClr val="bg1"/>
                </a:solidFill>
                <a:effectLst/>
                <a:latin typeface="Product Sans" panose="020B0403030502040203" pitchFamily="34" charset="0"/>
                <a:ea typeface="Open Sans" panose="020B0606030504020204" pitchFamily="34" charset="0"/>
              </a:rPr>
              <a:t> yang </a:t>
            </a:r>
            <a:r>
              <a:rPr lang="en-US" sz="1400" dirty="0" err="1">
                <a:solidFill>
                  <a:schemeClr val="bg1"/>
                </a:solidFill>
                <a:effectLst/>
                <a:latin typeface="Product Sans" panose="020B0403030502040203" pitchFamily="34" charset="0"/>
                <a:ea typeface="Open Sans" panose="020B0606030504020204" pitchFamily="34" charset="0"/>
              </a:rPr>
              <a:t>menyenangkan</a:t>
            </a:r>
            <a:r>
              <a:rPr lang="en-US" sz="1400" dirty="0">
                <a:solidFill>
                  <a:schemeClr val="bg1"/>
                </a:solidFill>
                <a:effectLst/>
                <a:latin typeface="Product Sans" panose="020B0403030502040203" pitchFamily="34" charset="0"/>
                <a:ea typeface="Open Sans" panose="020B0606030504020204" pitchFamily="34" charset="0"/>
              </a:rPr>
              <a:t>.</a:t>
            </a:r>
            <a:endParaRPr lang="en-ID" sz="1400" dirty="0">
              <a:solidFill>
                <a:schemeClr val="bg1"/>
              </a:solidFill>
              <a:effectLst/>
              <a:latin typeface="Product Sans" panose="020B0403030502040203" pitchFamily="34" charset="0"/>
              <a:ea typeface="Open Sans" panose="020B0606030504020204" pitchFamily="34" charset="0"/>
            </a:endParaRPr>
          </a:p>
          <a:p>
            <a:pPr marL="342900" lvl="0" indent="-342900" algn="just">
              <a:lnSpc>
                <a:spcPct val="150000"/>
              </a:lnSpc>
              <a:buFont typeface="Wingdings" panose="05000000000000000000" pitchFamily="2" charset="2"/>
              <a:buChar char="§"/>
            </a:pPr>
            <a:r>
              <a:rPr lang="en-US" sz="1400" dirty="0">
                <a:effectLst/>
                <a:highlight>
                  <a:srgbClr val="FFFF00"/>
                </a:highlight>
                <a:latin typeface="Product Sans" panose="020B0403030502040203" pitchFamily="34" charset="0"/>
                <a:ea typeface="Open Sans" panose="020B0606030504020204" pitchFamily="34" charset="0"/>
              </a:rPr>
              <a:t>system-</a:t>
            </a:r>
            <a:r>
              <a:rPr lang="en-US" sz="1400" dirty="0" err="1">
                <a:effectLst/>
                <a:highlight>
                  <a:srgbClr val="FFFF00"/>
                </a:highlight>
                <a:latin typeface="Product Sans" panose="020B0403030502040203" pitchFamily="34" charset="0"/>
                <a:ea typeface="Open Sans" panose="020B0606030504020204" pitchFamily="34" charset="0"/>
              </a:rPr>
              <a:t>ui</a:t>
            </a:r>
            <a:r>
              <a:rPr lang="en-US" sz="1400" dirty="0">
                <a:effectLst/>
                <a:highlight>
                  <a:srgbClr val="FFFF00"/>
                </a:highlight>
                <a:latin typeface="Product Sans" panose="020B0403030502040203" pitchFamily="34" charset="0"/>
                <a:ea typeface="Open Sans" panose="020B0606030504020204" pitchFamily="34" charset="0"/>
              </a:rPr>
              <a:t> </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jika</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menerapkan</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nilai</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ini</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maka</a:t>
            </a:r>
            <a:r>
              <a:rPr lang="en-US" sz="1400" dirty="0">
                <a:solidFill>
                  <a:schemeClr val="bg1"/>
                </a:solidFill>
                <a:effectLst/>
                <a:latin typeface="Product Sans" panose="020B0403030502040203" pitchFamily="34" charset="0"/>
                <a:ea typeface="Open Sans" panose="020B0606030504020204" pitchFamily="34" charset="0"/>
              </a:rPr>
              <a:t> font yang </a:t>
            </a:r>
            <a:r>
              <a:rPr lang="en-US" sz="1400" dirty="0" err="1">
                <a:solidFill>
                  <a:schemeClr val="bg1"/>
                </a:solidFill>
                <a:effectLst/>
                <a:latin typeface="Product Sans" panose="020B0403030502040203" pitchFamily="34" charset="0"/>
                <a:ea typeface="Open Sans" panose="020B0606030504020204" pitchFamily="34" charset="0"/>
              </a:rPr>
              <a:t>diterapkan</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akan</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sama</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seperti</a:t>
            </a:r>
            <a:r>
              <a:rPr lang="en-US" sz="1400" dirty="0">
                <a:solidFill>
                  <a:schemeClr val="bg1"/>
                </a:solidFill>
                <a:effectLst/>
                <a:latin typeface="Product Sans" panose="020B0403030502040203" pitchFamily="34" charset="0"/>
                <a:ea typeface="Open Sans" panose="020B0606030504020204" pitchFamily="34" charset="0"/>
              </a:rPr>
              <a:t> font yang </a:t>
            </a:r>
            <a:r>
              <a:rPr lang="en-US" sz="1400" dirty="0" err="1">
                <a:solidFill>
                  <a:schemeClr val="bg1"/>
                </a:solidFill>
                <a:effectLst/>
                <a:latin typeface="Product Sans" panose="020B0403030502040203" pitchFamily="34" charset="0"/>
                <a:ea typeface="Open Sans" panose="020B0606030504020204" pitchFamily="34" charset="0"/>
              </a:rPr>
              <a:t>digunakan</a:t>
            </a:r>
            <a:r>
              <a:rPr lang="en-US" sz="1400" dirty="0">
                <a:solidFill>
                  <a:schemeClr val="bg1"/>
                </a:solidFill>
                <a:effectLst/>
                <a:latin typeface="Product Sans" panose="020B0403030502040203" pitchFamily="34" charset="0"/>
                <a:ea typeface="Open Sans" panose="020B0606030504020204" pitchFamily="34" charset="0"/>
              </a:rPr>
              <a:t> pada </a:t>
            </a:r>
            <a:r>
              <a:rPr lang="en-US" sz="1400" dirty="0" err="1">
                <a:solidFill>
                  <a:schemeClr val="bg1"/>
                </a:solidFill>
                <a:effectLst/>
                <a:latin typeface="Product Sans" panose="020B0403030502040203" pitchFamily="34" charset="0"/>
                <a:ea typeface="Open Sans" panose="020B0606030504020204" pitchFamily="34" charset="0"/>
              </a:rPr>
              <a:t>sistem</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operasi</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kita</a:t>
            </a:r>
            <a:r>
              <a:rPr lang="en-US" sz="1400" dirty="0">
                <a:solidFill>
                  <a:schemeClr val="bg1"/>
                </a:solidFill>
                <a:effectLst/>
                <a:latin typeface="Product Sans" panose="020B0403030502040203" pitchFamily="34" charset="0"/>
                <a:ea typeface="Open Sans" panose="020B0606030504020204" pitchFamily="34" charset="0"/>
              </a:rPr>
              <a:t>.</a:t>
            </a:r>
            <a:endParaRPr lang="en-ID" sz="1400" dirty="0">
              <a:solidFill>
                <a:schemeClr val="bg1"/>
              </a:solidFill>
              <a:effectLst/>
              <a:latin typeface="Product Sans" panose="020B0403030502040203" pitchFamily="34" charset="0"/>
              <a:ea typeface="Open Sans" panose="020B0606030504020204" pitchFamily="34" charset="0"/>
            </a:endParaRPr>
          </a:p>
          <a:p>
            <a:pPr marL="342900" lvl="0" indent="-342900" algn="just">
              <a:lnSpc>
                <a:spcPct val="150000"/>
              </a:lnSpc>
              <a:buFont typeface="Wingdings" panose="05000000000000000000" pitchFamily="2" charset="2"/>
              <a:buChar char="§"/>
            </a:pPr>
            <a:r>
              <a:rPr lang="en-US" sz="1400" dirty="0">
                <a:effectLst/>
                <a:highlight>
                  <a:srgbClr val="FFFF00"/>
                </a:highlight>
                <a:latin typeface="Product Sans" panose="020B0403030502040203" pitchFamily="34" charset="0"/>
                <a:ea typeface="Open Sans" panose="020B0606030504020204" pitchFamily="34" charset="0"/>
              </a:rPr>
              <a:t>math</a:t>
            </a:r>
            <a:r>
              <a:rPr lang="en-US" sz="1400" dirty="0">
                <a:solidFill>
                  <a:schemeClr val="bg1"/>
                </a:solidFill>
                <a:effectLst/>
                <a:latin typeface="Product Sans" panose="020B0403030502040203" pitchFamily="34" charset="0"/>
                <a:ea typeface="Open Sans" panose="020B0606030504020204" pitchFamily="34" charset="0"/>
              </a:rPr>
              <a:t> : </a:t>
            </a:r>
            <a:r>
              <a:rPr lang="en-US" sz="1400" dirty="0" err="1">
                <a:solidFill>
                  <a:schemeClr val="bg1"/>
                </a:solidFill>
                <a:effectLst/>
                <a:latin typeface="Product Sans" panose="020B0403030502040203" pitchFamily="34" charset="0"/>
                <a:ea typeface="Open Sans" panose="020B0606030504020204" pitchFamily="34" charset="0"/>
              </a:rPr>
              <a:t>jenis</a:t>
            </a:r>
            <a:r>
              <a:rPr lang="en-US" sz="1400" dirty="0">
                <a:solidFill>
                  <a:schemeClr val="bg1"/>
                </a:solidFill>
                <a:effectLst/>
                <a:latin typeface="Product Sans" panose="020B0403030502040203" pitchFamily="34" charset="0"/>
                <a:ea typeface="Open Sans" panose="020B0606030504020204" pitchFamily="34" charset="0"/>
              </a:rPr>
              <a:t> font yang </a:t>
            </a:r>
            <a:r>
              <a:rPr lang="en-US" sz="1400" dirty="0" err="1">
                <a:solidFill>
                  <a:schemeClr val="bg1"/>
                </a:solidFill>
                <a:effectLst/>
                <a:latin typeface="Product Sans" panose="020B0403030502040203" pitchFamily="34" charset="0"/>
                <a:ea typeface="Open Sans" panose="020B0606030504020204" pitchFamily="34" charset="0"/>
              </a:rPr>
              <a:t>digunakan</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untuk</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penulisan</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rumus-rumus</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matematika</a:t>
            </a:r>
            <a:r>
              <a:rPr lang="en-US" sz="1400" dirty="0">
                <a:solidFill>
                  <a:schemeClr val="bg1"/>
                </a:solidFill>
                <a:effectLst/>
                <a:latin typeface="Product Sans" panose="020B0403030502040203" pitchFamily="34" charset="0"/>
                <a:ea typeface="Open Sans" panose="020B0606030504020204" pitchFamily="34" charset="0"/>
              </a:rPr>
              <a:t>.</a:t>
            </a:r>
            <a:endParaRPr lang="en-ID" sz="1400" dirty="0">
              <a:solidFill>
                <a:schemeClr val="bg1"/>
              </a:solidFill>
              <a:effectLst/>
              <a:latin typeface="Product Sans" panose="020B0403030502040203" pitchFamily="34" charset="0"/>
              <a:ea typeface="Open Sans" panose="020B0606030504020204" pitchFamily="34" charset="0"/>
            </a:endParaRPr>
          </a:p>
          <a:p>
            <a:pPr marL="342900" lvl="0" indent="-342900" algn="just">
              <a:lnSpc>
                <a:spcPct val="150000"/>
              </a:lnSpc>
              <a:buFont typeface="Wingdings" panose="05000000000000000000" pitchFamily="2" charset="2"/>
              <a:buChar char="§"/>
            </a:pPr>
            <a:r>
              <a:rPr lang="en-US" sz="1400" dirty="0">
                <a:effectLst/>
                <a:highlight>
                  <a:srgbClr val="FFFF00"/>
                </a:highlight>
                <a:latin typeface="Product Sans" panose="020B0403030502040203" pitchFamily="34" charset="0"/>
                <a:ea typeface="Open Sans" panose="020B0606030504020204" pitchFamily="34" charset="0"/>
              </a:rPr>
              <a:t>emoji</a:t>
            </a:r>
            <a:r>
              <a:rPr lang="en-US" sz="1400" dirty="0">
                <a:solidFill>
                  <a:schemeClr val="bg1"/>
                </a:solidFill>
                <a:effectLst/>
                <a:latin typeface="Product Sans" panose="020B0403030502040203" pitchFamily="34" charset="0"/>
                <a:ea typeface="Open Sans" panose="020B0606030504020204" pitchFamily="34" charset="0"/>
              </a:rPr>
              <a:t> : </a:t>
            </a:r>
            <a:r>
              <a:rPr lang="en-US" sz="1400" dirty="0" err="1">
                <a:solidFill>
                  <a:schemeClr val="bg1"/>
                </a:solidFill>
                <a:effectLst/>
                <a:latin typeface="Product Sans" panose="020B0403030502040203" pitchFamily="34" charset="0"/>
                <a:ea typeface="Open Sans" panose="020B0606030504020204" pitchFamily="34" charset="0"/>
              </a:rPr>
              <a:t>jenis</a:t>
            </a:r>
            <a:r>
              <a:rPr lang="en-US" sz="1400" dirty="0">
                <a:solidFill>
                  <a:schemeClr val="bg1"/>
                </a:solidFill>
                <a:effectLst/>
                <a:latin typeface="Product Sans" panose="020B0403030502040203" pitchFamily="34" charset="0"/>
                <a:ea typeface="Open Sans" panose="020B0606030504020204" pitchFamily="34" charset="0"/>
              </a:rPr>
              <a:t> font yang </a:t>
            </a:r>
            <a:r>
              <a:rPr lang="en-US" sz="1400" dirty="0" err="1">
                <a:solidFill>
                  <a:schemeClr val="bg1"/>
                </a:solidFill>
                <a:effectLst/>
                <a:latin typeface="Product Sans" panose="020B0403030502040203" pitchFamily="34" charset="0"/>
                <a:ea typeface="Open Sans" panose="020B0606030504020204" pitchFamily="34" charset="0"/>
              </a:rPr>
              <a:t>digunakan</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untuk</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menampilkan</a:t>
            </a:r>
            <a:r>
              <a:rPr lang="en-US" sz="1400" dirty="0">
                <a:solidFill>
                  <a:schemeClr val="bg1"/>
                </a:solidFill>
                <a:effectLst/>
                <a:latin typeface="Product Sans" panose="020B0403030502040203" pitchFamily="34" charset="0"/>
                <a:ea typeface="Open Sans" panose="020B0606030504020204" pitchFamily="34" charset="0"/>
              </a:rPr>
              <a:t> emoji.</a:t>
            </a:r>
            <a:endParaRPr lang="en-ID" sz="1400" dirty="0">
              <a:solidFill>
                <a:schemeClr val="bg1"/>
              </a:solidFill>
              <a:effectLst/>
              <a:latin typeface="Product Sans" panose="020B0403030502040203" pitchFamily="34" charset="0"/>
              <a:ea typeface="Open Sans" panose="020B0606030504020204" pitchFamily="34" charset="0"/>
            </a:endParaRPr>
          </a:p>
          <a:p>
            <a:pPr marL="342900" lvl="0" indent="-342900" algn="just">
              <a:lnSpc>
                <a:spcPct val="150000"/>
              </a:lnSpc>
              <a:buFont typeface="Wingdings" panose="05000000000000000000" pitchFamily="2" charset="2"/>
              <a:buChar char="§"/>
            </a:pPr>
            <a:r>
              <a:rPr lang="en-US" sz="1400" dirty="0" err="1">
                <a:effectLst/>
                <a:highlight>
                  <a:srgbClr val="FFFF00"/>
                </a:highlight>
                <a:latin typeface="Product Sans" panose="020B0403030502040203" pitchFamily="34" charset="0"/>
                <a:ea typeface="Open Sans" panose="020B0606030504020204" pitchFamily="34" charset="0"/>
              </a:rPr>
              <a:t>fangsong</a:t>
            </a:r>
            <a:r>
              <a:rPr lang="en-US" sz="1400" dirty="0">
                <a:solidFill>
                  <a:schemeClr val="bg1"/>
                </a:solidFill>
                <a:effectLst/>
                <a:latin typeface="Product Sans" panose="020B0403030502040203" pitchFamily="34" charset="0"/>
                <a:ea typeface="Open Sans" panose="020B0606030504020204" pitchFamily="34" charset="0"/>
              </a:rPr>
              <a:t> : </a:t>
            </a:r>
            <a:r>
              <a:rPr lang="en-US" sz="1400" dirty="0" err="1">
                <a:solidFill>
                  <a:schemeClr val="bg1"/>
                </a:solidFill>
                <a:effectLst/>
                <a:latin typeface="Product Sans" panose="020B0403030502040203" pitchFamily="34" charset="0"/>
                <a:ea typeface="Open Sans" panose="020B0606030504020204" pitchFamily="34" charset="0"/>
              </a:rPr>
              <a:t>jenis</a:t>
            </a:r>
            <a:r>
              <a:rPr lang="en-US" sz="1400" dirty="0">
                <a:solidFill>
                  <a:schemeClr val="bg1"/>
                </a:solidFill>
                <a:effectLst/>
                <a:latin typeface="Product Sans" panose="020B0403030502040203" pitchFamily="34" charset="0"/>
                <a:ea typeface="Open Sans" panose="020B0606030504020204" pitchFamily="34" charset="0"/>
              </a:rPr>
              <a:t> font yang </a:t>
            </a:r>
            <a:r>
              <a:rPr lang="en-US" sz="1400" dirty="0" err="1">
                <a:solidFill>
                  <a:schemeClr val="bg1"/>
                </a:solidFill>
                <a:effectLst/>
                <a:latin typeface="Product Sans" panose="020B0403030502040203" pitchFamily="34" charset="0"/>
                <a:ea typeface="Open Sans" panose="020B0606030504020204" pitchFamily="34" charset="0"/>
              </a:rPr>
              <a:t>menampilkan</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gaya</a:t>
            </a:r>
            <a:r>
              <a:rPr lang="en-US" sz="1400" dirty="0">
                <a:solidFill>
                  <a:schemeClr val="bg1"/>
                </a:solidFill>
                <a:effectLst/>
                <a:latin typeface="Product Sans" panose="020B0403030502040203" pitchFamily="34" charset="0"/>
                <a:ea typeface="Open Sans" panose="020B0606030504020204" pitchFamily="34" charset="0"/>
              </a:rPr>
              <a:t> </a:t>
            </a:r>
            <a:r>
              <a:rPr lang="en-US" sz="1400" dirty="0" err="1">
                <a:solidFill>
                  <a:schemeClr val="bg1"/>
                </a:solidFill>
                <a:effectLst/>
                <a:latin typeface="Product Sans" panose="020B0403030502040203" pitchFamily="34" charset="0"/>
                <a:ea typeface="Open Sans" panose="020B0606030504020204" pitchFamily="34" charset="0"/>
              </a:rPr>
              <a:t>penulisan</a:t>
            </a:r>
            <a:r>
              <a:rPr lang="en-US" sz="1400" dirty="0">
                <a:solidFill>
                  <a:schemeClr val="bg1"/>
                </a:solidFill>
                <a:effectLst/>
                <a:latin typeface="Product Sans" panose="020B0403030502040203" pitchFamily="34" charset="0"/>
                <a:ea typeface="Open Sans" panose="020B0606030504020204" pitchFamily="34" charset="0"/>
              </a:rPr>
              <a:t> Chinese.</a:t>
            </a:r>
            <a:endParaRPr lang="en-ID" sz="1400" dirty="0">
              <a:solidFill>
                <a:schemeClr val="bg1"/>
              </a:solidFill>
              <a:effectLst/>
              <a:latin typeface="Product Sans" panose="020B0403030502040203" pitchFamily="34" charset="0"/>
              <a:ea typeface="Open Sans" panose="020B0606030504020204" pitchFamily="34" charset="0"/>
            </a:endParaRPr>
          </a:p>
        </p:txBody>
      </p:sp>
      <p:sp>
        <p:nvSpPr>
          <p:cNvPr id="3" name="Rectangle 2">
            <a:extLst>
              <a:ext uri="{FF2B5EF4-FFF2-40B4-BE49-F238E27FC236}">
                <a16:creationId xmlns:a16="http://schemas.microsoft.com/office/drawing/2014/main" id="{F67E7913-DCF5-4F2C-AC5C-4B6E1244E43B}"/>
              </a:ext>
            </a:extLst>
          </p:cNvPr>
          <p:cNvSpPr/>
          <p:nvPr/>
        </p:nvSpPr>
        <p:spPr>
          <a:xfrm>
            <a:off x="1202416" y="2281806"/>
            <a:ext cx="9787167" cy="4202884"/>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268813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026DF5-C9AA-4BA1-A013-A99CD7B98039}"/>
              </a:ext>
            </a:extLst>
          </p:cNvPr>
          <p:cNvSpPr txBox="1"/>
          <p:nvPr/>
        </p:nvSpPr>
        <p:spPr>
          <a:xfrm>
            <a:off x="1028609" y="1013089"/>
            <a:ext cx="4960012" cy="707886"/>
          </a:xfrm>
          <a:prstGeom prst="rect">
            <a:avLst/>
          </a:prstGeom>
          <a:noFill/>
        </p:spPr>
        <p:txBody>
          <a:bodyPr wrap="none" rtlCol="0">
            <a:spAutoFit/>
          </a:bodyPr>
          <a:lstStyle/>
          <a:p>
            <a:r>
              <a:rPr lang="en-US" sz="4000" b="1" dirty="0">
                <a:solidFill>
                  <a:srgbClr val="0D7FC8"/>
                </a:solidFill>
                <a:latin typeface="Product Sans" panose="020B0403030502040203" pitchFamily="34" charset="0"/>
              </a:rPr>
              <a:t>Font Size (font-size)</a:t>
            </a:r>
            <a:endParaRPr lang="en-ID" sz="4000" b="1" dirty="0">
              <a:solidFill>
                <a:srgbClr val="0D7FC8"/>
              </a:solidFill>
              <a:latin typeface="Product Sans" panose="020B0403030502040203" pitchFamily="34" charset="0"/>
            </a:endParaRPr>
          </a:p>
        </p:txBody>
      </p:sp>
      <p:pic>
        <p:nvPicPr>
          <p:cNvPr id="5" name="Picture 4" descr="Logo&#10;&#10;Description automatically generated">
            <a:extLst>
              <a:ext uri="{FF2B5EF4-FFF2-40B4-BE49-F238E27FC236}">
                <a16:creationId xmlns:a16="http://schemas.microsoft.com/office/drawing/2014/main" id="{498E5D87-2C42-47F4-986F-6B045DD93C09}"/>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
        <p:nvSpPr>
          <p:cNvPr id="7" name="TextBox 6">
            <a:extLst>
              <a:ext uri="{FF2B5EF4-FFF2-40B4-BE49-F238E27FC236}">
                <a16:creationId xmlns:a16="http://schemas.microsoft.com/office/drawing/2014/main" id="{E4153738-504A-4BD5-8FB8-61D5D961A1EB}"/>
              </a:ext>
            </a:extLst>
          </p:cNvPr>
          <p:cNvSpPr txBox="1"/>
          <p:nvPr/>
        </p:nvSpPr>
        <p:spPr>
          <a:xfrm>
            <a:off x="1028608" y="1797644"/>
            <a:ext cx="10128750" cy="584775"/>
          </a:xfrm>
          <a:prstGeom prst="rect">
            <a:avLst/>
          </a:prstGeom>
          <a:noFill/>
        </p:spPr>
        <p:txBody>
          <a:bodyPr wrap="square">
            <a:spAutoFit/>
          </a:bodyPr>
          <a:lstStyle/>
          <a:p>
            <a:r>
              <a:rPr lang="nb-NO" sz="1600" dirty="0">
                <a:solidFill>
                  <a:schemeClr val="bg1"/>
                </a:solidFill>
                <a:latin typeface="Product Sans" panose="020B0403030502040203" pitchFamily="34" charset="0"/>
                <a:ea typeface="Open Sans" panose="020B0606030504020204" pitchFamily="34" charset="0"/>
              </a:rPr>
              <a:t>Properti font-size merupakan property CSS yang digunakan </a:t>
            </a:r>
            <a:r>
              <a:rPr lang="nb-NO" sz="1600" dirty="0">
                <a:highlight>
                  <a:srgbClr val="FFFF00"/>
                </a:highlight>
                <a:latin typeface="Product Sans" panose="020B0403030502040203" pitchFamily="34" charset="0"/>
                <a:ea typeface="Open Sans" panose="020B0606030504020204" pitchFamily="34" charset="0"/>
              </a:rPr>
              <a:t>untuk menentukan ukuran font </a:t>
            </a:r>
            <a:r>
              <a:rPr lang="nb-NO" sz="1600" dirty="0">
                <a:solidFill>
                  <a:schemeClr val="bg1"/>
                </a:solidFill>
                <a:latin typeface="Product Sans" panose="020B0403030502040203" pitchFamily="34" charset="0"/>
                <a:ea typeface="Open Sans" panose="020B0606030504020204" pitchFamily="34" charset="0"/>
              </a:rPr>
              <a:t>yang digunakan pada teks. </a:t>
            </a:r>
            <a:endParaRPr lang="en-ID" sz="1600" dirty="0">
              <a:solidFill>
                <a:schemeClr val="bg1"/>
              </a:solidFill>
              <a:effectLst/>
              <a:latin typeface="Product Sans" panose="020B0403030502040203" pitchFamily="34" charset="0"/>
              <a:ea typeface="Open Sans" panose="020B0606030504020204" pitchFamily="34" charset="0"/>
            </a:endParaRPr>
          </a:p>
        </p:txBody>
      </p:sp>
      <p:pic>
        <p:nvPicPr>
          <p:cNvPr id="6" name="Picture 5">
            <a:extLst>
              <a:ext uri="{FF2B5EF4-FFF2-40B4-BE49-F238E27FC236}">
                <a16:creationId xmlns:a16="http://schemas.microsoft.com/office/drawing/2014/main" id="{F5BD4C7A-CABA-4FBB-B320-5FE6ED61C32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1144" y="3429000"/>
            <a:ext cx="4282190" cy="1709773"/>
          </a:xfrm>
          <a:prstGeom prst="rect">
            <a:avLst/>
          </a:prstGeom>
          <a:noFill/>
          <a:ln>
            <a:noFill/>
          </a:ln>
          <a:effectLst>
            <a:glow rad="101600">
              <a:srgbClr val="00B050">
                <a:alpha val="60000"/>
              </a:srgbClr>
            </a:glow>
          </a:effectLst>
        </p:spPr>
      </p:pic>
      <p:pic>
        <p:nvPicPr>
          <p:cNvPr id="8" name="Picture 7">
            <a:extLst>
              <a:ext uri="{FF2B5EF4-FFF2-40B4-BE49-F238E27FC236}">
                <a16:creationId xmlns:a16="http://schemas.microsoft.com/office/drawing/2014/main" id="{4E5D6398-FF90-4DA8-B815-65AAEB297B7E}"/>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71139" y="3429000"/>
            <a:ext cx="4408221" cy="1709773"/>
          </a:xfrm>
          <a:prstGeom prst="rect">
            <a:avLst/>
          </a:prstGeom>
          <a:noFill/>
          <a:ln>
            <a:noFill/>
          </a:ln>
          <a:effectLst>
            <a:glow rad="101600">
              <a:srgbClr val="FF0000">
                <a:alpha val="60000"/>
              </a:srgbClr>
            </a:glow>
          </a:effectLst>
        </p:spPr>
      </p:pic>
      <p:sp>
        <p:nvSpPr>
          <p:cNvPr id="2" name="Cross 1">
            <a:extLst>
              <a:ext uri="{FF2B5EF4-FFF2-40B4-BE49-F238E27FC236}">
                <a16:creationId xmlns:a16="http://schemas.microsoft.com/office/drawing/2014/main" id="{3B062598-BE76-455C-9BD9-EBAACC1AF4C8}"/>
              </a:ext>
            </a:extLst>
          </p:cNvPr>
          <p:cNvSpPr/>
          <p:nvPr/>
        </p:nvSpPr>
        <p:spPr>
          <a:xfrm rot="18612048">
            <a:off x="4899170" y="3173135"/>
            <a:ext cx="511729" cy="511729"/>
          </a:xfrm>
          <a:prstGeom prst="plus">
            <a:avLst>
              <a:gd name="adj" fmla="val 3921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TextBox 8">
            <a:extLst>
              <a:ext uri="{FF2B5EF4-FFF2-40B4-BE49-F238E27FC236}">
                <a16:creationId xmlns:a16="http://schemas.microsoft.com/office/drawing/2014/main" id="{3F75E65B-CFCA-4E56-A581-FCDCEE8365DC}"/>
              </a:ext>
            </a:extLst>
          </p:cNvPr>
          <p:cNvSpPr txBox="1"/>
          <p:nvPr/>
        </p:nvSpPr>
        <p:spPr>
          <a:xfrm>
            <a:off x="9890621" y="3068421"/>
            <a:ext cx="678391" cy="830997"/>
          </a:xfrm>
          <a:prstGeom prst="rect">
            <a:avLst/>
          </a:prstGeom>
          <a:noFill/>
        </p:spPr>
        <p:txBody>
          <a:bodyPr wrap="none" rtlCol="0">
            <a:spAutoFit/>
          </a:bodyPr>
          <a:lstStyle/>
          <a:p>
            <a:r>
              <a:rPr lang="en-ID" sz="4800" dirty="0">
                <a:solidFill>
                  <a:srgbClr val="00B050"/>
                </a:solidFill>
                <a:latin typeface="Segoe UI Symbol" panose="020B0502040204020203" pitchFamily="34" charset="0"/>
                <a:ea typeface="Segoe UI Symbol" panose="020B0502040204020203" pitchFamily="34" charset="0"/>
              </a:rPr>
              <a:t>✔</a:t>
            </a:r>
            <a:endParaRPr lang="en-ID" sz="2800" dirty="0">
              <a:solidFill>
                <a:srgbClr val="00B050"/>
              </a:solidFill>
            </a:endParaRPr>
          </a:p>
        </p:txBody>
      </p:sp>
      <p:sp>
        <p:nvSpPr>
          <p:cNvPr id="13" name="TextBox 12">
            <a:extLst>
              <a:ext uri="{FF2B5EF4-FFF2-40B4-BE49-F238E27FC236}">
                <a16:creationId xmlns:a16="http://schemas.microsoft.com/office/drawing/2014/main" id="{C5A98EA6-AAB3-469C-8F9A-101CDFCBB18C}"/>
              </a:ext>
            </a:extLst>
          </p:cNvPr>
          <p:cNvSpPr txBox="1"/>
          <p:nvPr/>
        </p:nvSpPr>
        <p:spPr>
          <a:xfrm>
            <a:off x="3045682" y="5537134"/>
            <a:ext cx="6094602" cy="307777"/>
          </a:xfrm>
          <a:prstGeom prst="rect">
            <a:avLst/>
          </a:prstGeom>
          <a:noFill/>
        </p:spPr>
        <p:txBody>
          <a:bodyPr wrap="square">
            <a:spAutoFit/>
          </a:bodyPr>
          <a:lstStyle/>
          <a:p>
            <a:pPr algn="ctr"/>
            <a:r>
              <a:rPr lang="en-US" sz="1400" i="1" dirty="0" err="1">
                <a:solidFill>
                  <a:schemeClr val="bg1"/>
                </a:solidFill>
                <a:effectLst/>
                <a:latin typeface="Product Sans" panose="020B0403030502040203" pitchFamily="34" charset="0"/>
                <a:ea typeface="Open Sans" panose="020B0606030504020204" pitchFamily="34" charset="0"/>
              </a:rPr>
              <a:t>Pastikan</a:t>
            </a:r>
            <a:r>
              <a:rPr lang="en-US" sz="1400" i="1" dirty="0">
                <a:solidFill>
                  <a:schemeClr val="bg1"/>
                </a:solidFill>
                <a:effectLst/>
                <a:latin typeface="Product Sans" panose="020B0403030502040203" pitchFamily="34" charset="0"/>
                <a:ea typeface="Open Sans" panose="020B0606030504020204" pitchFamily="34" charset="0"/>
              </a:rPr>
              <a:t> </a:t>
            </a:r>
            <a:r>
              <a:rPr lang="en-US" sz="1400" i="1" dirty="0" err="1">
                <a:solidFill>
                  <a:schemeClr val="bg1"/>
                </a:solidFill>
                <a:effectLst/>
                <a:latin typeface="Product Sans" panose="020B0403030502040203" pitchFamily="34" charset="0"/>
                <a:ea typeface="Open Sans" panose="020B0606030504020204" pitchFamily="34" charset="0"/>
              </a:rPr>
              <a:t>bahwa</a:t>
            </a:r>
            <a:r>
              <a:rPr lang="en-US" sz="1400" i="1" dirty="0">
                <a:solidFill>
                  <a:schemeClr val="bg1"/>
                </a:solidFill>
                <a:effectLst/>
                <a:latin typeface="Product Sans" panose="020B0403030502040203" pitchFamily="34" charset="0"/>
                <a:ea typeface="Open Sans" panose="020B0606030504020204" pitchFamily="34" charset="0"/>
              </a:rPr>
              <a:t> </a:t>
            </a:r>
            <a:r>
              <a:rPr lang="en-US" sz="1400" i="1" dirty="0" err="1">
                <a:solidFill>
                  <a:schemeClr val="bg1"/>
                </a:solidFill>
                <a:effectLst/>
                <a:latin typeface="Product Sans" panose="020B0403030502040203" pitchFamily="34" charset="0"/>
                <a:ea typeface="Open Sans" panose="020B0606030504020204" pitchFamily="34" charset="0"/>
              </a:rPr>
              <a:t>saat</a:t>
            </a:r>
            <a:r>
              <a:rPr lang="en-US" sz="1400" i="1" dirty="0">
                <a:solidFill>
                  <a:schemeClr val="bg1"/>
                </a:solidFill>
                <a:effectLst/>
                <a:latin typeface="Product Sans" panose="020B0403030502040203" pitchFamily="34" charset="0"/>
                <a:ea typeface="Open Sans" panose="020B0606030504020204" pitchFamily="34" charset="0"/>
              </a:rPr>
              <a:t> </a:t>
            </a:r>
            <a:r>
              <a:rPr lang="en-US" sz="1400" i="1" dirty="0" err="1">
                <a:solidFill>
                  <a:schemeClr val="bg1"/>
                </a:solidFill>
                <a:effectLst/>
                <a:latin typeface="Product Sans" panose="020B0403030502040203" pitchFamily="34" charset="0"/>
                <a:ea typeface="Open Sans" panose="020B0606030504020204" pitchFamily="34" charset="0"/>
              </a:rPr>
              <a:t>menuliskan</a:t>
            </a:r>
            <a:r>
              <a:rPr lang="en-US" sz="1400" i="1" dirty="0">
                <a:solidFill>
                  <a:schemeClr val="bg1"/>
                </a:solidFill>
                <a:effectLst/>
                <a:latin typeface="Product Sans" panose="020B0403030502040203" pitchFamily="34" charset="0"/>
                <a:ea typeface="Open Sans" panose="020B0606030504020204" pitchFamily="34" charset="0"/>
              </a:rPr>
              <a:t> </a:t>
            </a:r>
            <a:r>
              <a:rPr lang="en-US" sz="1400" i="1" dirty="0" err="1">
                <a:solidFill>
                  <a:schemeClr val="bg1"/>
                </a:solidFill>
                <a:effectLst/>
                <a:latin typeface="Product Sans" panose="020B0403030502040203" pitchFamily="34" charset="0"/>
                <a:ea typeface="Open Sans" panose="020B0606030504020204" pitchFamily="34" charset="0"/>
              </a:rPr>
              <a:t>nilai</a:t>
            </a:r>
            <a:r>
              <a:rPr lang="en-US" sz="1400" i="1" dirty="0">
                <a:solidFill>
                  <a:schemeClr val="bg1"/>
                </a:solidFill>
                <a:effectLst/>
                <a:latin typeface="Product Sans" panose="020B0403030502040203" pitchFamily="34" charset="0"/>
                <a:ea typeface="Open Sans" panose="020B0606030504020204" pitchFamily="34" charset="0"/>
              </a:rPr>
              <a:t> dan </a:t>
            </a:r>
            <a:r>
              <a:rPr lang="en-US" sz="1400" i="1" dirty="0" err="1">
                <a:solidFill>
                  <a:schemeClr val="bg1"/>
                </a:solidFill>
                <a:effectLst/>
                <a:latin typeface="Product Sans" panose="020B0403030502040203" pitchFamily="34" charset="0"/>
                <a:ea typeface="Open Sans" panose="020B0606030504020204" pitchFamily="34" charset="0"/>
              </a:rPr>
              <a:t>satuannya</a:t>
            </a:r>
            <a:r>
              <a:rPr lang="en-US" sz="1400" i="1" dirty="0">
                <a:solidFill>
                  <a:schemeClr val="bg1"/>
                </a:solidFill>
                <a:effectLst/>
                <a:latin typeface="Product Sans" panose="020B0403030502040203" pitchFamily="34" charset="0"/>
                <a:ea typeface="Open Sans" panose="020B0606030504020204" pitchFamily="34" charset="0"/>
              </a:rPr>
              <a:t>, </a:t>
            </a:r>
            <a:r>
              <a:rPr lang="en-US" sz="1400" i="1" dirty="0" err="1">
                <a:solidFill>
                  <a:schemeClr val="bg1"/>
                </a:solidFill>
                <a:effectLst/>
                <a:latin typeface="Product Sans" panose="020B0403030502040203" pitchFamily="34" charset="0"/>
                <a:ea typeface="Open Sans" panose="020B0606030504020204" pitchFamily="34" charset="0"/>
              </a:rPr>
              <a:t>tidak</a:t>
            </a:r>
            <a:r>
              <a:rPr lang="en-US" sz="1400" i="1" dirty="0">
                <a:solidFill>
                  <a:schemeClr val="bg1"/>
                </a:solidFill>
                <a:effectLst/>
                <a:latin typeface="Product Sans" panose="020B0403030502040203" pitchFamily="34" charset="0"/>
                <a:ea typeface="Open Sans" panose="020B0606030504020204" pitchFamily="34" charset="0"/>
              </a:rPr>
              <a:t> </a:t>
            </a:r>
            <a:r>
              <a:rPr lang="en-US" sz="1400" i="1" dirty="0" err="1">
                <a:solidFill>
                  <a:schemeClr val="bg1"/>
                </a:solidFill>
                <a:effectLst/>
                <a:latin typeface="Product Sans" panose="020B0403030502040203" pitchFamily="34" charset="0"/>
                <a:ea typeface="Open Sans" panose="020B0606030504020204" pitchFamily="34" charset="0"/>
              </a:rPr>
              <a:t>ada</a:t>
            </a:r>
            <a:r>
              <a:rPr lang="en-US" sz="1400" i="1" dirty="0">
                <a:solidFill>
                  <a:schemeClr val="bg1"/>
                </a:solidFill>
                <a:effectLst/>
                <a:latin typeface="Product Sans" panose="020B0403030502040203" pitchFamily="34" charset="0"/>
                <a:ea typeface="Open Sans" panose="020B0606030504020204" pitchFamily="34" charset="0"/>
              </a:rPr>
              <a:t> </a:t>
            </a:r>
            <a:r>
              <a:rPr lang="en-US" sz="1400" i="1" dirty="0" err="1">
                <a:solidFill>
                  <a:schemeClr val="bg1"/>
                </a:solidFill>
                <a:effectLst/>
                <a:latin typeface="Product Sans" panose="020B0403030502040203" pitchFamily="34" charset="0"/>
                <a:ea typeface="Open Sans" panose="020B0606030504020204" pitchFamily="34" charset="0"/>
              </a:rPr>
              <a:t>jarak</a:t>
            </a:r>
            <a:r>
              <a:rPr lang="en-US" sz="1400" i="1" dirty="0">
                <a:solidFill>
                  <a:schemeClr val="bg1"/>
                </a:solidFill>
                <a:effectLst/>
                <a:latin typeface="Product Sans" panose="020B0403030502040203" pitchFamily="34" charset="0"/>
                <a:ea typeface="Open Sans" panose="020B0606030504020204" pitchFamily="34" charset="0"/>
              </a:rPr>
              <a:t> (</a:t>
            </a:r>
            <a:r>
              <a:rPr lang="en-US" sz="1400" i="1" dirty="0" err="1">
                <a:solidFill>
                  <a:schemeClr val="bg1"/>
                </a:solidFill>
                <a:effectLst/>
                <a:latin typeface="Product Sans" panose="020B0403030502040203" pitchFamily="34" charset="0"/>
                <a:ea typeface="Open Sans" panose="020B0606030504020204" pitchFamily="34" charset="0"/>
              </a:rPr>
              <a:t>spasi</a:t>
            </a:r>
            <a:r>
              <a:rPr lang="en-US" sz="1400" i="1" dirty="0">
                <a:solidFill>
                  <a:schemeClr val="bg1"/>
                </a:solidFill>
                <a:effectLst/>
                <a:latin typeface="Product Sans" panose="020B0403030502040203" pitchFamily="34" charset="0"/>
                <a:ea typeface="Open Sans" panose="020B0606030504020204" pitchFamily="34" charset="0"/>
              </a:rPr>
              <a:t>).</a:t>
            </a:r>
            <a:endParaRPr lang="en-ID" sz="1400" i="1" dirty="0">
              <a:solidFill>
                <a:schemeClr val="bg1"/>
              </a:solidFill>
              <a:latin typeface="Product Sans" panose="020B0403030502040203" pitchFamily="34" charset="0"/>
            </a:endParaRPr>
          </a:p>
        </p:txBody>
      </p:sp>
    </p:spTree>
    <p:extLst>
      <p:ext uri="{BB962C8B-B14F-4D97-AF65-F5344CB8AC3E}">
        <p14:creationId xmlns:p14="http://schemas.microsoft.com/office/powerpoint/2010/main" val="2103127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026DF5-C9AA-4BA1-A013-A99CD7B98039}"/>
              </a:ext>
            </a:extLst>
          </p:cNvPr>
          <p:cNvSpPr txBox="1"/>
          <p:nvPr/>
        </p:nvSpPr>
        <p:spPr>
          <a:xfrm>
            <a:off x="1028609" y="308251"/>
            <a:ext cx="6598281" cy="707886"/>
          </a:xfrm>
          <a:prstGeom prst="rect">
            <a:avLst/>
          </a:prstGeom>
          <a:noFill/>
        </p:spPr>
        <p:txBody>
          <a:bodyPr wrap="none" rtlCol="0">
            <a:spAutoFit/>
          </a:bodyPr>
          <a:lstStyle/>
          <a:p>
            <a:r>
              <a:rPr lang="en-US" sz="4000" b="1" dirty="0" err="1">
                <a:solidFill>
                  <a:srgbClr val="0D7FC8"/>
                </a:solidFill>
                <a:latin typeface="Product Sans" panose="020B0403030502040203" pitchFamily="34" charset="0"/>
              </a:rPr>
              <a:t>Satuan</a:t>
            </a:r>
            <a:r>
              <a:rPr lang="en-US" sz="4000" b="1" dirty="0">
                <a:solidFill>
                  <a:srgbClr val="0D7FC8"/>
                </a:solidFill>
                <a:latin typeface="Product Sans" panose="020B0403030502040203" pitchFamily="34" charset="0"/>
              </a:rPr>
              <a:t> Font-Size (Relative)</a:t>
            </a:r>
            <a:endParaRPr lang="en-ID" sz="4000" b="1" dirty="0">
              <a:solidFill>
                <a:srgbClr val="0D7FC8"/>
              </a:solidFill>
              <a:latin typeface="Product Sans" panose="020B0403030502040203" pitchFamily="34" charset="0"/>
            </a:endParaRPr>
          </a:p>
        </p:txBody>
      </p:sp>
      <p:pic>
        <p:nvPicPr>
          <p:cNvPr id="5" name="Picture 4" descr="Logo&#10;&#10;Description automatically generated">
            <a:extLst>
              <a:ext uri="{FF2B5EF4-FFF2-40B4-BE49-F238E27FC236}">
                <a16:creationId xmlns:a16="http://schemas.microsoft.com/office/drawing/2014/main" id="{498E5D87-2C42-47F4-986F-6B045DD93C09}"/>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
        <p:nvSpPr>
          <p:cNvPr id="7" name="TextBox 6">
            <a:extLst>
              <a:ext uri="{FF2B5EF4-FFF2-40B4-BE49-F238E27FC236}">
                <a16:creationId xmlns:a16="http://schemas.microsoft.com/office/drawing/2014/main" id="{E4153738-504A-4BD5-8FB8-61D5D961A1EB}"/>
              </a:ext>
            </a:extLst>
          </p:cNvPr>
          <p:cNvSpPr txBox="1"/>
          <p:nvPr/>
        </p:nvSpPr>
        <p:spPr>
          <a:xfrm>
            <a:off x="1028608" y="1092806"/>
            <a:ext cx="10128750" cy="584775"/>
          </a:xfrm>
          <a:prstGeom prst="rect">
            <a:avLst/>
          </a:prstGeom>
          <a:noFill/>
        </p:spPr>
        <p:txBody>
          <a:bodyPr wrap="square">
            <a:spAutoFit/>
          </a:bodyPr>
          <a:lstStyle/>
          <a:p>
            <a:r>
              <a:rPr lang="nb-NO" sz="1600" dirty="0">
                <a:solidFill>
                  <a:schemeClr val="bg1"/>
                </a:solidFill>
                <a:latin typeface="Product Sans" panose="020B0403030502040203" pitchFamily="34" charset="0"/>
                <a:ea typeface="Open Sans" panose="020B0606030504020204" pitchFamily="34" charset="0"/>
              </a:rPr>
              <a:t>Satuan dalam menetapkan ukuran font terdapat dua jenis. Yang pertama relative, yakni satuan yang nilainya tergantung pada sesuatu hal :</a:t>
            </a:r>
            <a:endParaRPr lang="en-ID" sz="1600" dirty="0">
              <a:solidFill>
                <a:schemeClr val="bg1"/>
              </a:solidFill>
              <a:effectLst/>
              <a:latin typeface="Product Sans" panose="020B0403030502040203" pitchFamily="34" charset="0"/>
              <a:ea typeface="Open Sans" panose="020B0606030504020204" pitchFamily="34" charset="0"/>
            </a:endParaRPr>
          </a:p>
        </p:txBody>
      </p:sp>
      <p:graphicFrame>
        <p:nvGraphicFramePr>
          <p:cNvPr id="3" name="Table 2">
            <a:extLst>
              <a:ext uri="{FF2B5EF4-FFF2-40B4-BE49-F238E27FC236}">
                <a16:creationId xmlns:a16="http://schemas.microsoft.com/office/drawing/2014/main" id="{E24423C6-0890-4A17-9BEE-7005178C8C6D}"/>
              </a:ext>
            </a:extLst>
          </p:cNvPr>
          <p:cNvGraphicFramePr>
            <a:graphicFrameLocks noGrp="1"/>
          </p:cNvGraphicFramePr>
          <p:nvPr>
            <p:extLst>
              <p:ext uri="{D42A27DB-BD31-4B8C-83A1-F6EECF244321}">
                <p14:modId xmlns:p14="http://schemas.microsoft.com/office/powerpoint/2010/main" val="891840388"/>
              </p:ext>
            </p:extLst>
          </p:nvPr>
        </p:nvGraphicFramePr>
        <p:xfrm>
          <a:off x="1157682" y="1916861"/>
          <a:ext cx="9999676" cy="4527807"/>
        </p:xfrm>
        <a:graphic>
          <a:graphicData uri="http://schemas.openxmlformats.org/drawingml/2006/table">
            <a:tbl>
              <a:tblPr firstRow="1" firstCol="1" bandRow="1">
                <a:tableStyleId>{F5AB1C69-6EDB-4FF4-983F-18BD219EF322}</a:tableStyleId>
              </a:tblPr>
              <a:tblGrid>
                <a:gridCol w="3332805">
                  <a:extLst>
                    <a:ext uri="{9D8B030D-6E8A-4147-A177-3AD203B41FA5}">
                      <a16:colId xmlns:a16="http://schemas.microsoft.com/office/drawing/2014/main" val="1793776528"/>
                    </a:ext>
                  </a:extLst>
                </a:gridCol>
                <a:gridCol w="3332805">
                  <a:extLst>
                    <a:ext uri="{9D8B030D-6E8A-4147-A177-3AD203B41FA5}">
                      <a16:colId xmlns:a16="http://schemas.microsoft.com/office/drawing/2014/main" val="4065688172"/>
                    </a:ext>
                  </a:extLst>
                </a:gridCol>
                <a:gridCol w="3334066">
                  <a:extLst>
                    <a:ext uri="{9D8B030D-6E8A-4147-A177-3AD203B41FA5}">
                      <a16:colId xmlns:a16="http://schemas.microsoft.com/office/drawing/2014/main" val="3795106989"/>
                    </a:ext>
                  </a:extLst>
                </a:gridCol>
              </a:tblGrid>
              <a:tr h="142461">
                <a:tc gridSpan="3">
                  <a:txBody>
                    <a:bodyPr/>
                    <a:lstStyle/>
                    <a:p>
                      <a:pPr algn="ctr">
                        <a:lnSpc>
                          <a:spcPct val="115000"/>
                        </a:lnSpc>
                        <a:tabLst>
                          <a:tab pos="2743200" algn="l"/>
                        </a:tabLst>
                      </a:pPr>
                      <a:r>
                        <a:rPr lang="en-US" sz="1400" dirty="0">
                          <a:effectLst/>
                        </a:rPr>
                        <a:t>Relative Unit</a:t>
                      </a:r>
                      <a:endParaRPr lang="en-ID" sz="1400" dirty="0">
                        <a:solidFill>
                          <a:srgbClr val="171717"/>
                        </a:solidFill>
                        <a:effectLst/>
                        <a:latin typeface="Open Sans" panose="020B0606030504020204" pitchFamily="34" charset="0"/>
                        <a:ea typeface="Open Sans" panose="020B0606030504020204" pitchFamily="34" charset="0"/>
                      </a:endParaRPr>
                    </a:p>
                  </a:txBody>
                  <a:tcPr marL="54080" marR="54080" marT="0" marB="0" anchor="ctr"/>
                </a:tc>
                <a:tc hMerge="1">
                  <a:txBody>
                    <a:bodyPr/>
                    <a:lstStyle/>
                    <a:p>
                      <a:endParaRPr lang="en-ID"/>
                    </a:p>
                  </a:txBody>
                  <a:tcPr/>
                </a:tc>
                <a:tc hMerge="1">
                  <a:txBody>
                    <a:bodyPr/>
                    <a:lstStyle/>
                    <a:p>
                      <a:endParaRPr lang="en-ID"/>
                    </a:p>
                  </a:txBody>
                  <a:tcPr/>
                </a:tc>
                <a:extLst>
                  <a:ext uri="{0D108BD9-81ED-4DB2-BD59-A6C34878D82A}">
                    <a16:rowId xmlns:a16="http://schemas.microsoft.com/office/drawing/2014/main" val="3850496990"/>
                  </a:ext>
                </a:extLst>
              </a:tr>
              <a:tr h="142461">
                <a:tc>
                  <a:txBody>
                    <a:bodyPr/>
                    <a:lstStyle/>
                    <a:p>
                      <a:pPr algn="ctr">
                        <a:lnSpc>
                          <a:spcPct val="115000"/>
                        </a:lnSpc>
                      </a:pPr>
                      <a:r>
                        <a:rPr lang="en-US" sz="1400">
                          <a:effectLst/>
                        </a:rPr>
                        <a:t>Satuan</a:t>
                      </a:r>
                      <a:endParaRPr lang="en-ID" sz="1400">
                        <a:solidFill>
                          <a:srgbClr val="171717"/>
                        </a:solidFill>
                        <a:effectLst/>
                        <a:latin typeface="Open Sans" panose="020B0606030504020204" pitchFamily="34" charset="0"/>
                        <a:ea typeface="Open Sans" panose="020B0606030504020204" pitchFamily="34" charset="0"/>
                      </a:endParaRPr>
                    </a:p>
                  </a:txBody>
                  <a:tcPr marL="54080" marR="54080" marT="0" marB="0" anchor="ctr"/>
                </a:tc>
                <a:tc>
                  <a:txBody>
                    <a:bodyPr/>
                    <a:lstStyle/>
                    <a:p>
                      <a:pPr algn="ctr">
                        <a:lnSpc>
                          <a:spcPct val="115000"/>
                        </a:lnSpc>
                      </a:pPr>
                      <a:r>
                        <a:rPr lang="en-US" sz="1400">
                          <a:effectLst/>
                        </a:rPr>
                        <a:t>Relative kepada</a:t>
                      </a:r>
                      <a:endParaRPr lang="en-ID" sz="1400">
                        <a:solidFill>
                          <a:srgbClr val="171717"/>
                        </a:solidFill>
                        <a:effectLst/>
                        <a:latin typeface="Open Sans" panose="020B0606030504020204" pitchFamily="34" charset="0"/>
                        <a:ea typeface="Open Sans" panose="020B0606030504020204" pitchFamily="34" charset="0"/>
                      </a:endParaRPr>
                    </a:p>
                  </a:txBody>
                  <a:tcPr marL="54080" marR="54080" marT="0" marB="0" anchor="ctr"/>
                </a:tc>
                <a:tc>
                  <a:txBody>
                    <a:bodyPr/>
                    <a:lstStyle/>
                    <a:p>
                      <a:pPr algn="ctr">
                        <a:lnSpc>
                          <a:spcPct val="115000"/>
                        </a:lnSpc>
                      </a:pPr>
                      <a:r>
                        <a:rPr lang="en-US" sz="1400">
                          <a:effectLst/>
                        </a:rPr>
                        <a:t>Fungsi</a:t>
                      </a:r>
                      <a:endParaRPr lang="en-ID" sz="1400">
                        <a:solidFill>
                          <a:srgbClr val="171717"/>
                        </a:solidFill>
                        <a:effectLst/>
                        <a:latin typeface="Open Sans" panose="020B0606030504020204" pitchFamily="34" charset="0"/>
                        <a:ea typeface="Open Sans" panose="020B0606030504020204" pitchFamily="34" charset="0"/>
                      </a:endParaRPr>
                    </a:p>
                  </a:txBody>
                  <a:tcPr marL="54080" marR="54080" marT="0" marB="0" anchor="ctr"/>
                </a:tc>
                <a:extLst>
                  <a:ext uri="{0D108BD9-81ED-4DB2-BD59-A6C34878D82A}">
                    <a16:rowId xmlns:a16="http://schemas.microsoft.com/office/drawing/2014/main" val="515625906"/>
                  </a:ext>
                </a:extLst>
              </a:tr>
              <a:tr h="1206635">
                <a:tc>
                  <a:txBody>
                    <a:bodyPr/>
                    <a:lstStyle/>
                    <a:p>
                      <a:pPr algn="ctr">
                        <a:lnSpc>
                          <a:spcPct val="115000"/>
                        </a:lnSpc>
                      </a:pPr>
                      <a:r>
                        <a:rPr lang="en-US" sz="1400" spc="5" dirty="0" err="1">
                          <a:effectLst/>
                        </a:rPr>
                        <a:t>em</a:t>
                      </a:r>
                      <a:endParaRPr lang="en-ID" sz="1400" dirty="0">
                        <a:solidFill>
                          <a:srgbClr val="171717"/>
                        </a:solidFill>
                        <a:effectLst/>
                        <a:latin typeface="Open Sans" panose="020B0606030504020204" pitchFamily="34" charset="0"/>
                        <a:ea typeface="Open Sans" panose="020B0606030504020204" pitchFamily="34" charset="0"/>
                      </a:endParaRPr>
                    </a:p>
                  </a:txBody>
                  <a:tcPr marL="54080" marR="54080" marT="0" marB="0" anchor="ctr"/>
                </a:tc>
                <a:tc>
                  <a:txBody>
                    <a:bodyPr/>
                    <a:lstStyle/>
                    <a:p>
                      <a:pPr algn="ctr">
                        <a:lnSpc>
                          <a:spcPct val="115000"/>
                        </a:lnSpc>
                      </a:pPr>
                      <a:r>
                        <a:rPr lang="en-US" sz="1400" spc="5" dirty="0">
                          <a:effectLst/>
                        </a:rPr>
                        <a:t>Font size</a:t>
                      </a:r>
                      <a:endParaRPr lang="en-ID" sz="1400" dirty="0">
                        <a:solidFill>
                          <a:srgbClr val="171717"/>
                        </a:solidFill>
                        <a:effectLst/>
                        <a:latin typeface="Open Sans" panose="020B0606030504020204" pitchFamily="34" charset="0"/>
                        <a:ea typeface="Open Sans" panose="020B0606030504020204" pitchFamily="34" charset="0"/>
                      </a:endParaRPr>
                    </a:p>
                  </a:txBody>
                  <a:tcPr marL="54080" marR="54080" marT="0" marB="0" anchor="ctr"/>
                </a:tc>
                <a:tc>
                  <a:txBody>
                    <a:bodyPr/>
                    <a:lstStyle/>
                    <a:p>
                      <a:pPr algn="just">
                        <a:lnSpc>
                          <a:spcPct val="115000"/>
                        </a:lnSpc>
                      </a:pPr>
                      <a:r>
                        <a:rPr lang="en-US" sz="1400" spc="5">
                          <a:effectLst/>
                        </a:rPr>
                        <a:t>Satuan relatif terhadap ukuran font yang sedang digunakan pada elemen (contohnya, 2em berarti 2 kali lebih besar dari ukuran font seharusnya).</a:t>
                      </a:r>
                      <a:endParaRPr lang="en-ID" sz="1400">
                        <a:solidFill>
                          <a:srgbClr val="171717"/>
                        </a:solidFill>
                        <a:effectLst/>
                        <a:latin typeface="Open Sans" panose="020B0606030504020204" pitchFamily="34" charset="0"/>
                        <a:ea typeface="Open Sans" panose="020B0606030504020204" pitchFamily="34" charset="0"/>
                      </a:endParaRPr>
                    </a:p>
                  </a:txBody>
                  <a:tcPr marL="54080" marR="54080" marT="0" marB="0" anchor="ctr"/>
                </a:tc>
                <a:extLst>
                  <a:ext uri="{0D108BD9-81ED-4DB2-BD59-A6C34878D82A}">
                    <a16:rowId xmlns:a16="http://schemas.microsoft.com/office/drawing/2014/main" val="2061453063"/>
                  </a:ext>
                </a:extLst>
              </a:tr>
              <a:tr h="750560">
                <a:tc>
                  <a:txBody>
                    <a:bodyPr/>
                    <a:lstStyle/>
                    <a:p>
                      <a:pPr algn="ctr">
                        <a:lnSpc>
                          <a:spcPct val="115000"/>
                        </a:lnSpc>
                      </a:pPr>
                      <a:r>
                        <a:rPr lang="en-US" sz="1400" spc="5">
                          <a:effectLst/>
                        </a:rPr>
                        <a:t>rem</a:t>
                      </a:r>
                      <a:endParaRPr lang="en-ID" sz="1400">
                        <a:solidFill>
                          <a:srgbClr val="171717"/>
                        </a:solidFill>
                        <a:effectLst/>
                        <a:latin typeface="Open Sans" panose="020B0606030504020204" pitchFamily="34" charset="0"/>
                        <a:ea typeface="Open Sans" panose="020B0606030504020204" pitchFamily="34" charset="0"/>
                      </a:endParaRPr>
                    </a:p>
                  </a:txBody>
                  <a:tcPr marL="54080" marR="54080" marT="0" marB="0" anchor="ctr"/>
                </a:tc>
                <a:tc>
                  <a:txBody>
                    <a:bodyPr/>
                    <a:lstStyle/>
                    <a:p>
                      <a:pPr algn="ctr">
                        <a:lnSpc>
                          <a:spcPct val="115000"/>
                        </a:lnSpc>
                      </a:pPr>
                      <a:r>
                        <a:rPr lang="en-US" sz="1400" spc="5" dirty="0">
                          <a:effectLst/>
                        </a:rPr>
                        <a:t>Font size</a:t>
                      </a:r>
                      <a:endParaRPr lang="en-ID" sz="1400" dirty="0">
                        <a:solidFill>
                          <a:srgbClr val="171717"/>
                        </a:solidFill>
                        <a:effectLst/>
                        <a:latin typeface="Open Sans" panose="020B0606030504020204" pitchFamily="34" charset="0"/>
                        <a:ea typeface="Open Sans" panose="020B0606030504020204" pitchFamily="34" charset="0"/>
                      </a:endParaRPr>
                    </a:p>
                  </a:txBody>
                  <a:tcPr marL="54080" marR="54080" marT="0" marB="0" anchor="ctr"/>
                </a:tc>
                <a:tc>
                  <a:txBody>
                    <a:bodyPr/>
                    <a:lstStyle/>
                    <a:p>
                      <a:pPr algn="just">
                        <a:lnSpc>
                          <a:spcPct val="115000"/>
                        </a:lnSpc>
                      </a:pPr>
                      <a:r>
                        <a:rPr lang="en-US" sz="1400" spc="5" dirty="0" err="1">
                          <a:effectLst/>
                        </a:rPr>
                        <a:t>Mirip</a:t>
                      </a:r>
                      <a:r>
                        <a:rPr lang="en-US" sz="1400" spc="5" dirty="0">
                          <a:effectLst/>
                        </a:rPr>
                        <a:t> </a:t>
                      </a:r>
                      <a:r>
                        <a:rPr lang="en-US" sz="1400" spc="5" dirty="0" err="1">
                          <a:effectLst/>
                        </a:rPr>
                        <a:t>seperti</a:t>
                      </a:r>
                      <a:r>
                        <a:rPr lang="en-US" sz="1400" spc="5" dirty="0">
                          <a:effectLst/>
                        </a:rPr>
                        <a:t> </a:t>
                      </a:r>
                      <a:r>
                        <a:rPr lang="en-US" sz="1400" spc="5" dirty="0" err="1">
                          <a:effectLst/>
                        </a:rPr>
                        <a:t>em</a:t>
                      </a:r>
                      <a:r>
                        <a:rPr lang="en-US" sz="1400" spc="5" dirty="0">
                          <a:effectLst/>
                        </a:rPr>
                        <a:t>, </a:t>
                      </a:r>
                      <a:r>
                        <a:rPr lang="en-US" sz="1400" spc="5" dirty="0" err="1">
                          <a:effectLst/>
                        </a:rPr>
                        <a:t>tetapi</a:t>
                      </a:r>
                      <a:r>
                        <a:rPr lang="en-US" sz="1400" spc="5" dirty="0">
                          <a:effectLst/>
                        </a:rPr>
                        <a:t> rem </a:t>
                      </a:r>
                      <a:r>
                        <a:rPr lang="en-US" sz="1400" spc="5" dirty="0" err="1">
                          <a:effectLst/>
                        </a:rPr>
                        <a:t>merupakan</a:t>
                      </a:r>
                      <a:r>
                        <a:rPr lang="en-US" sz="1400" spc="5" dirty="0">
                          <a:effectLst/>
                        </a:rPr>
                        <a:t> </a:t>
                      </a:r>
                      <a:r>
                        <a:rPr lang="en-US" sz="1400" spc="5" dirty="0" err="1">
                          <a:effectLst/>
                        </a:rPr>
                        <a:t>satuan</a:t>
                      </a:r>
                      <a:r>
                        <a:rPr lang="en-US" sz="1400" spc="5" dirty="0">
                          <a:effectLst/>
                        </a:rPr>
                        <a:t> </a:t>
                      </a:r>
                      <a:r>
                        <a:rPr lang="en-US" sz="1400" spc="5" dirty="0" err="1">
                          <a:effectLst/>
                        </a:rPr>
                        <a:t>relatif</a:t>
                      </a:r>
                      <a:r>
                        <a:rPr lang="en-US" sz="1400" spc="5" dirty="0">
                          <a:effectLst/>
                        </a:rPr>
                        <a:t> </a:t>
                      </a:r>
                      <a:r>
                        <a:rPr lang="en-US" sz="1400" spc="5" dirty="0" err="1">
                          <a:effectLst/>
                        </a:rPr>
                        <a:t>terhadap</a:t>
                      </a:r>
                      <a:r>
                        <a:rPr lang="en-US" sz="1400" spc="5" dirty="0">
                          <a:effectLst/>
                        </a:rPr>
                        <a:t> </a:t>
                      </a:r>
                      <a:r>
                        <a:rPr lang="en-US" sz="1400" spc="5" dirty="0" err="1">
                          <a:effectLst/>
                        </a:rPr>
                        <a:t>ukuran</a:t>
                      </a:r>
                      <a:r>
                        <a:rPr lang="en-US" sz="1400" spc="5" dirty="0">
                          <a:effectLst/>
                        </a:rPr>
                        <a:t> font </a:t>
                      </a:r>
                      <a:r>
                        <a:rPr lang="en-US" sz="1400" spc="5" dirty="0" err="1">
                          <a:effectLst/>
                        </a:rPr>
                        <a:t>dari</a:t>
                      </a:r>
                      <a:r>
                        <a:rPr lang="en-US" sz="1400" spc="5" dirty="0">
                          <a:effectLst/>
                        </a:rPr>
                        <a:t> root element.</a:t>
                      </a:r>
                      <a:endParaRPr lang="en-ID" sz="1400" dirty="0">
                        <a:solidFill>
                          <a:srgbClr val="171717"/>
                        </a:solidFill>
                        <a:effectLst/>
                        <a:latin typeface="Open Sans" panose="020B0606030504020204" pitchFamily="34" charset="0"/>
                        <a:ea typeface="Open Sans" panose="020B0606030504020204" pitchFamily="34" charset="0"/>
                      </a:endParaRPr>
                    </a:p>
                  </a:txBody>
                  <a:tcPr marL="54080" marR="54080" marT="0" marB="0" anchor="ctr"/>
                </a:tc>
                <a:extLst>
                  <a:ext uri="{0D108BD9-81ED-4DB2-BD59-A6C34878D82A}">
                    <a16:rowId xmlns:a16="http://schemas.microsoft.com/office/drawing/2014/main" val="4127440452"/>
                  </a:ext>
                </a:extLst>
              </a:tr>
              <a:tr h="1054610">
                <a:tc>
                  <a:txBody>
                    <a:bodyPr/>
                    <a:lstStyle/>
                    <a:p>
                      <a:pPr algn="ctr">
                        <a:lnSpc>
                          <a:spcPct val="115000"/>
                        </a:lnSpc>
                      </a:pPr>
                      <a:r>
                        <a:rPr lang="en-US" sz="1400" spc="5">
                          <a:effectLst/>
                        </a:rPr>
                        <a:t>vw</a:t>
                      </a:r>
                      <a:endParaRPr lang="en-ID" sz="1400">
                        <a:solidFill>
                          <a:srgbClr val="171717"/>
                        </a:solidFill>
                        <a:effectLst/>
                        <a:latin typeface="Open Sans" panose="020B0606030504020204" pitchFamily="34" charset="0"/>
                        <a:ea typeface="Open Sans" panose="020B0606030504020204" pitchFamily="34" charset="0"/>
                      </a:endParaRPr>
                    </a:p>
                  </a:txBody>
                  <a:tcPr marL="54080" marR="54080" marT="0" marB="0" anchor="ctr"/>
                </a:tc>
                <a:tc>
                  <a:txBody>
                    <a:bodyPr/>
                    <a:lstStyle/>
                    <a:p>
                      <a:pPr algn="ctr">
                        <a:lnSpc>
                          <a:spcPct val="115000"/>
                        </a:lnSpc>
                      </a:pPr>
                      <a:r>
                        <a:rPr lang="en-US" sz="1400" spc="5" dirty="0">
                          <a:effectLst/>
                        </a:rPr>
                        <a:t>Viewport width</a:t>
                      </a:r>
                      <a:endParaRPr lang="en-ID" sz="1400" dirty="0">
                        <a:solidFill>
                          <a:srgbClr val="171717"/>
                        </a:solidFill>
                        <a:effectLst/>
                        <a:latin typeface="Open Sans" panose="020B0606030504020204" pitchFamily="34" charset="0"/>
                        <a:ea typeface="Open Sans" panose="020B0606030504020204" pitchFamily="34" charset="0"/>
                      </a:endParaRPr>
                    </a:p>
                  </a:txBody>
                  <a:tcPr marL="54080" marR="54080" marT="0" marB="0" anchor="ctr"/>
                </a:tc>
                <a:tc>
                  <a:txBody>
                    <a:bodyPr/>
                    <a:lstStyle/>
                    <a:p>
                      <a:pPr algn="just">
                        <a:lnSpc>
                          <a:spcPct val="115000"/>
                        </a:lnSpc>
                      </a:pPr>
                      <a:r>
                        <a:rPr lang="en-US" sz="1400" spc="5" dirty="0" err="1">
                          <a:effectLst/>
                        </a:rPr>
                        <a:t>Satuan</a:t>
                      </a:r>
                      <a:r>
                        <a:rPr lang="en-US" sz="1400" spc="5" dirty="0">
                          <a:effectLst/>
                        </a:rPr>
                        <a:t> </a:t>
                      </a:r>
                      <a:r>
                        <a:rPr lang="en-US" sz="1400" spc="5" dirty="0" err="1">
                          <a:effectLst/>
                        </a:rPr>
                        <a:t>relatif</a:t>
                      </a:r>
                      <a:r>
                        <a:rPr lang="en-US" sz="1400" spc="5" dirty="0">
                          <a:effectLst/>
                        </a:rPr>
                        <a:t> </a:t>
                      </a:r>
                      <a:r>
                        <a:rPr lang="en-US" sz="1400" spc="5" dirty="0" err="1">
                          <a:effectLst/>
                        </a:rPr>
                        <a:t>terhadap</a:t>
                      </a:r>
                      <a:r>
                        <a:rPr lang="en-US" sz="1400" spc="5" dirty="0">
                          <a:effectLst/>
                        </a:rPr>
                        <a:t> 1% </a:t>
                      </a:r>
                      <a:r>
                        <a:rPr lang="en-US" sz="1400" spc="5" dirty="0" err="1">
                          <a:effectLst/>
                        </a:rPr>
                        <a:t>lebar</a:t>
                      </a:r>
                      <a:r>
                        <a:rPr lang="en-US" sz="1400" spc="5" dirty="0">
                          <a:effectLst/>
                        </a:rPr>
                        <a:t> viewport. </a:t>
                      </a:r>
                      <a:r>
                        <a:rPr lang="en-US" sz="1400" spc="5" dirty="0" err="1">
                          <a:effectLst/>
                        </a:rPr>
                        <a:t>Contoh</a:t>
                      </a:r>
                      <a:r>
                        <a:rPr lang="en-US" sz="1400" spc="5" dirty="0">
                          <a:effectLst/>
                        </a:rPr>
                        <a:t> 1vw = 1% </a:t>
                      </a:r>
                      <a:r>
                        <a:rPr lang="en-US" sz="1400" spc="5" dirty="0" err="1">
                          <a:effectLst/>
                        </a:rPr>
                        <a:t>dari</a:t>
                      </a:r>
                      <a:r>
                        <a:rPr lang="en-US" sz="1400" spc="5" dirty="0">
                          <a:effectLst/>
                        </a:rPr>
                        <a:t> </a:t>
                      </a:r>
                      <a:r>
                        <a:rPr lang="en-US" sz="1400" spc="5" dirty="0" err="1">
                          <a:effectLst/>
                        </a:rPr>
                        <a:t>lebar</a:t>
                      </a:r>
                      <a:r>
                        <a:rPr lang="en-US" sz="1400" spc="5" dirty="0">
                          <a:effectLst/>
                        </a:rPr>
                        <a:t> viewport. </a:t>
                      </a:r>
                      <a:r>
                        <a:rPr lang="en-US" sz="1400" spc="5" dirty="0" err="1">
                          <a:effectLst/>
                        </a:rPr>
                        <a:t>Satuan</a:t>
                      </a:r>
                      <a:r>
                        <a:rPr lang="en-US" sz="1400" spc="5" dirty="0">
                          <a:effectLst/>
                        </a:rPr>
                        <a:t> </a:t>
                      </a:r>
                      <a:r>
                        <a:rPr lang="en-US" sz="1400" spc="5" dirty="0" err="1">
                          <a:effectLst/>
                        </a:rPr>
                        <a:t>ini</a:t>
                      </a:r>
                      <a:r>
                        <a:rPr lang="en-US" sz="1400" spc="5" dirty="0">
                          <a:effectLst/>
                        </a:rPr>
                        <a:t> </a:t>
                      </a:r>
                      <a:r>
                        <a:rPr lang="en-US" sz="1400" spc="5" dirty="0" err="1">
                          <a:effectLst/>
                        </a:rPr>
                        <a:t>tidak</a:t>
                      </a:r>
                      <a:r>
                        <a:rPr lang="en-US" sz="1400" spc="5" dirty="0">
                          <a:effectLst/>
                        </a:rPr>
                        <a:t> </a:t>
                      </a:r>
                      <a:r>
                        <a:rPr lang="en-US" sz="1400" spc="5" dirty="0" err="1">
                          <a:effectLst/>
                        </a:rPr>
                        <a:t>didukung</a:t>
                      </a:r>
                      <a:r>
                        <a:rPr lang="en-US" sz="1400" spc="5" dirty="0">
                          <a:effectLst/>
                        </a:rPr>
                        <a:t> pada browser IE8 </a:t>
                      </a:r>
                      <a:r>
                        <a:rPr lang="en-US" sz="1400" spc="5" dirty="0" err="1">
                          <a:effectLst/>
                        </a:rPr>
                        <a:t>ke</a:t>
                      </a:r>
                      <a:r>
                        <a:rPr lang="en-US" sz="1400" spc="5" dirty="0">
                          <a:effectLst/>
                        </a:rPr>
                        <a:t> </a:t>
                      </a:r>
                      <a:r>
                        <a:rPr lang="en-US" sz="1400" spc="5" dirty="0" err="1">
                          <a:effectLst/>
                        </a:rPr>
                        <a:t>bawah</a:t>
                      </a:r>
                      <a:r>
                        <a:rPr lang="en-US" sz="1400" spc="5" dirty="0">
                          <a:effectLst/>
                        </a:rPr>
                        <a:t>.</a:t>
                      </a:r>
                      <a:endParaRPr lang="en-ID" sz="1400" dirty="0">
                        <a:solidFill>
                          <a:srgbClr val="171717"/>
                        </a:solidFill>
                        <a:effectLst/>
                        <a:latin typeface="Open Sans" panose="020B0606030504020204" pitchFamily="34" charset="0"/>
                        <a:ea typeface="Open Sans" panose="020B0606030504020204" pitchFamily="34" charset="0"/>
                      </a:endParaRPr>
                    </a:p>
                  </a:txBody>
                  <a:tcPr marL="54080" marR="54080" marT="0" marB="0" anchor="ctr"/>
                </a:tc>
                <a:extLst>
                  <a:ext uri="{0D108BD9-81ED-4DB2-BD59-A6C34878D82A}">
                    <a16:rowId xmlns:a16="http://schemas.microsoft.com/office/drawing/2014/main" val="604131844"/>
                  </a:ext>
                </a:extLst>
              </a:tr>
              <a:tr h="1054610">
                <a:tc>
                  <a:txBody>
                    <a:bodyPr/>
                    <a:lstStyle/>
                    <a:p>
                      <a:pPr algn="ctr">
                        <a:lnSpc>
                          <a:spcPct val="115000"/>
                        </a:lnSpc>
                      </a:pPr>
                      <a:r>
                        <a:rPr lang="en-US" sz="1400" spc="5">
                          <a:effectLst/>
                        </a:rPr>
                        <a:t>vh</a:t>
                      </a:r>
                      <a:endParaRPr lang="en-ID" sz="1400">
                        <a:solidFill>
                          <a:srgbClr val="171717"/>
                        </a:solidFill>
                        <a:effectLst/>
                        <a:latin typeface="Open Sans" panose="020B0606030504020204" pitchFamily="34" charset="0"/>
                        <a:ea typeface="Open Sans" panose="020B0606030504020204" pitchFamily="34" charset="0"/>
                      </a:endParaRPr>
                    </a:p>
                  </a:txBody>
                  <a:tcPr marL="54080" marR="54080" marT="0" marB="0" anchor="ctr"/>
                </a:tc>
                <a:tc>
                  <a:txBody>
                    <a:bodyPr/>
                    <a:lstStyle/>
                    <a:p>
                      <a:pPr algn="ctr">
                        <a:lnSpc>
                          <a:spcPct val="115000"/>
                        </a:lnSpc>
                      </a:pPr>
                      <a:r>
                        <a:rPr lang="en-US" sz="1400" spc="5" dirty="0">
                          <a:effectLst/>
                        </a:rPr>
                        <a:t>Viewport height</a:t>
                      </a:r>
                      <a:endParaRPr lang="en-ID" sz="1400" dirty="0">
                        <a:solidFill>
                          <a:srgbClr val="171717"/>
                        </a:solidFill>
                        <a:effectLst/>
                        <a:latin typeface="Open Sans" panose="020B0606030504020204" pitchFamily="34" charset="0"/>
                        <a:ea typeface="Open Sans" panose="020B0606030504020204" pitchFamily="34" charset="0"/>
                      </a:endParaRPr>
                    </a:p>
                  </a:txBody>
                  <a:tcPr marL="54080" marR="54080" marT="0" marB="0" anchor="ctr"/>
                </a:tc>
                <a:tc>
                  <a:txBody>
                    <a:bodyPr/>
                    <a:lstStyle/>
                    <a:p>
                      <a:pPr algn="just">
                        <a:lnSpc>
                          <a:spcPct val="115000"/>
                        </a:lnSpc>
                      </a:pPr>
                      <a:r>
                        <a:rPr lang="en-US" sz="1400" spc="5" dirty="0" err="1">
                          <a:effectLst/>
                        </a:rPr>
                        <a:t>Satuan</a:t>
                      </a:r>
                      <a:r>
                        <a:rPr lang="en-US" sz="1400" spc="5" dirty="0">
                          <a:effectLst/>
                        </a:rPr>
                        <a:t> </a:t>
                      </a:r>
                      <a:r>
                        <a:rPr lang="en-US" sz="1400" spc="5" dirty="0" err="1">
                          <a:effectLst/>
                        </a:rPr>
                        <a:t>relatif</a:t>
                      </a:r>
                      <a:r>
                        <a:rPr lang="en-US" sz="1400" spc="5" dirty="0">
                          <a:effectLst/>
                        </a:rPr>
                        <a:t> </a:t>
                      </a:r>
                      <a:r>
                        <a:rPr lang="en-US" sz="1400" spc="5" dirty="0" err="1">
                          <a:effectLst/>
                        </a:rPr>
                        <a:t>terhadap</a:t>
                      </a:r>
                      <a:r>
                        <a:rPr lang="en-US" sz="1400" spc="5" dirty="0">
                          <a:effectLst/>
                        </a:rPr>
                        <a:t> 1% </a:t>
                      </a:r>
                      <a:r>
                        <a:rPr lang="en-US" sz="1400" spc="5" dirty="0" err="1">
                          <a:effectLst/>
                        </a:rPr>
                        <a:t>tinggi</a:t>
                      </a:r>
                      <a:r>
                        <a:rPr lang="en-US" sz="1400" spc="5" dirty="0">
                          <a:effectLst/>
                        </a:rPr>
                        <a:t> viewport. </a:t>
                      </a:r>
                      <a:r>
                        <a:rPr lang="en-US" sz="1400" spc="5" dirty="0" err="1">
                          <a:effectLst/>
                        </a:rPr>
                        <a:t>Contoh</a:t>
                      </a:r>
                      <a:r>
                        <a:rPr lang="en-US" sz="1400" spc="5" dirty="0">
                          <a:effectLst/>
                        </a:rPr>
                        <a:t> 1vh = 1% </a:t>
                      </a:r>
                      <a:r>
                        <a:rPr lang="en-US" sz="1400" spc="5" dirty="0" err="1">
                          <a:effectLst/>
                        </a:rPr>
                        <a:t>dari</a:t>
                      </a:r>
                      <a:r>
                        <a:rPr lang="en-US" sz="1400" spc="5" dirty="0">
                          <a:effectLst/>
                        </a:rPr>
                        <a:t> </a:t>
                      </a:r>
                      <a:r>
                        <a:rPr lang="en-US" sz="1400" spc="5" dirty="0" err="1">
                          <a:effectLst/>
                        </a:rPr>
                        <a:t>tinggi</a:t>
                      </a:r>
                      <a:r>
                        <a:rPr lang="en-US" sz="1400" spc="5" dirty="0">
                          <a:effectLst/>
                        </a:rPr>
                        <a:t> viewport. </a:t>
                      </a:r>
                      <a:r>
                        <a:rPr lang="en-US" sz="1400" spc="5" dirty="0" err="1">
                          <a:effectLst/>
                        </a:rPr>
                        <a:t>Satuan</a:t>
                      </a:r>
                      <a:r>
                        <a:rPr lang="en-US" sz="1400" spc="5" dirty="0">
                          <a:effectLst/>
                        </a:rPr>
                        <a:t> </a:t>
                      </a:r>
                      <a:r>
                        <a:rPr lang="en-US" sz="1400" spc="5" dirty="0" err="1">
                          <a:effectLst/>
                        </a:rPr>
                        <a:t>ini</a:t>
                      </a:r>
                      <a:r>
                        <a:rPr lang="en-US" sz="1400" spc="5" dirty="0">
                          <a:effectLst/>
                        </a:rPr>
                        <a:t> </a:t>
                      </a:r>
                      <a:r>
                        <a:rPr lang="en-US" sz="1400" spc="5" dirty="0" err="1">
                          <a:effectLst/>
                        </a:rPr>
                        <a:t>tidak</a:t>
                      </a:r>
                      <a:r>
                        <a:rPr lang="en-US" sz="1400" spc="5" dirty="0">
                          <a:effectLst/>
                        </a:rPr>
                        <a:t> </a:t>
                      </a:r>
                      <a:r>
                        <a:rPr lang="en-US" sz="1400" spc="5" dirty="0" err="1">
                          <a:effectLst/>
                        </a:rPr>
                        <a:t>didukung</a:t>
                      </a:r>
                      <a:r>
                        <a:rPr lang="en-US" sz="1400" spc="5" dirty="0">
                          <a:effectLst/>
                        </a:rPr>
                        <a:t> pada browser IE8 </a:t>
                      </a:r>
                      <a:r>
                        <a:rPr lang="en-US" sz="1400" spc="5" dirty="0" err="1">
                          <a:effectLst/>
                        </a:rPr>
                        <a:t>ke</a:t>
                      </a:r>
                      <a:r>
                        <a:rPr lang="en-US" sz="1400" spc="5" dirty="0">
                          <a:effectLst/>
                        </a:rPr>
                        <a:t> </a:t>
                      </a:r>
                      <a:r>
                        <a:rPr lang="en-US" sz="1400" spc="5" dirty="0" err="1">
                          <a:effectLst/>
                        </a:rPr>
                        <a:t>bawah</a:t>
                      </a:r>
                      <a:r>
                        <a:rPr lang="en-US" sz="1400" spc="5" dirty="0">
                          <a:effectLst/>
                        </a:rPr>
                        <a:t>.</a:t>
                      </a:r>
                      <a:endParaRPr lang="en-ID" sz="1400" dirty="0">
                        <a:solidFill>
                          <a:srgbClr val="171717"/>
                        </a:solidFill>
                        <a:effectLst/>
                        <a:latin typeface="Open Sans" panose="020B0606030504020204" pitchFamily="34" charset="0"/>
                        <a:ea typeface="Open Sans" panose="020B0606030504020204" pitchFamily="34" charset="0"/>
                      </a:endParaRPr>
                    </a:p>
                  </a:txBody>
                  <a:tcPr marL="54080" marR="54080" marT="0" marB="0" anchor="ctr"/>
                </a:tc>
                <a:extLst>
                  <a:ext uri="{0D108BD9-81ED-4DB2-BD59-A6C34878D82A}">
                    <a16:rowId xmlns:a16="http://schemas.microsoft.com/office/drawing/2014/main" val="781481901"/>
                  </a:ext>
                </a:extLst>
              </a:tr>
            </a:tbl>
          </a:graphicData>
        </a:graphic>
      </p:graphicFrame>
    </p:spTree>
    <p:extLst>
      <p:ext uri="{BB962C8B-B14F-4D97-AF65-F5344CB8AC3E}">
        <p14:creationId xmlns:p14="http://schemas.microsoft.com/office/powerpoint/2010/main" val="1269510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026DF5-C9AA-4BA1-A013-A99CD7B98039}"/>
              </a:ext>
            </a:extLst>
          </p:cNvPr>
          <p:cNvSpPr txBox="1"/>
          <p:nvPr/>
        </p:nvSpPr>
        <p:spPr>
          <a:xfrm>
            <a:off x="1028609" y="1231040"/>
            <a:ext cx="6816290" cy="707886"/>
          </a:xfrm>
          <a:prstGeom prst="rect">
            <a:avLst/>
          </a:prstGeom>
          <a:noFill/>
        </p:spPr>
        <p:txBody>
          <a:bodyPr wrap="none" rtlCol="0">
            <a:spAutoFit/>
          </a:bodyPr>
          <a:lstStyle/>
          <a:p>
            <a:r>
              <a:rPr lang="en-US" sz="4000" b="1" dirty="0" err="1">
                <a:solidFill>
                  <a:srgbClr val="0D7FC8"/>
                </a:solidFill>
                <a:latin typeface="Product Sans" panose="020B0403030502040203" pitchFamily="34" charset="0"/>
              </a:rPr>
              <a:t>Satuan</a:t>
            </a:r>
            <a:r>
              <a:rPr lang="en-US" sz="4000" b="1" dirty="0">
                <a:solidFill>
                  <a:srgbClr val="0D7FC8"/>
                </a:solidFill>
                <a:latin typeface="Product Sans" panose="020B0403030502040203" pitchFamily="34" charset="0"/>
              </a:rPr>
              <a:t> Font-Size (Absolute)</a:t>
            </a:r>
            <a:endParaRPr lang="en-ID" sz="4000" b="1" dirty="0">
              <a:solidFill>
                <a:srgbClr val="0D7FC8"/>
              </a:solidFill>
              <a:latin typeface="Product Sans" panose="020B0403030502040203" pitchFamily="34" charset="0"/>
            </a:endParaRPr>
          </a:p>
        </p:txBody>
      </p:sp>
      <p:pic>
        <p:nvPicPr>
          <p:cNvPr id="5" name="Picture 4" descr="Logo&#10;&#10;Description automatically generated">
            <a:extLst>
              <a:ext uri="{FF2B5EF4-FFF2-40B4-BE49-F238E27FC236}">
                <a16:creationId xmlns:a16="http://schemas.microsoft.com/office/drawing/2014/main" id="{498E5D87-2C42-47F4-986F-6B045DD93C09}"/>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
        <p:nvSpPr>
          <p:cNvPr id="7" name="TextBox 6">
            <a:extLst>
              <a:ext uri="{FF2B5EF4-FFF2-40B4-BE49-F238E27FC236}">
                <a16:creationId xmlns:a16="http://schemas.microsoft.com/office/drawing/2014/main" id="{E4153738-504A-4BD5-8FB8-61D5D961A1EB}"/>
              </a:ext>
            </a:extLst>
          </p:cNvPr>
          <p:cNvSpPr txBox="1"/>
          <p:nvPr/>
        </p:nvSpPr>
        <p:spPr>
          <a:xfrm>
            <a:off x="1028608" y="2015595"/>
            <a:ext cx="10128750" cy="338554"/>
          </a:xfrm>
          <a:prstGeom prst="rect">
            <a:avLst/>
          </a:prstGeom>
          <a:noFill/>
        </p:spPr>
        <p:txBody>
          <a:bodyPr wrap="square">
            <a:spAutoFit/>
          </a:bodyPr>
          <a:lstStyle/>
          <a:p>
            <a:r>
              <a:rPr lang="nb-NO" sz="1600" dirty="0">
                <a:solidFill>
                  <a:schemeClr val="bg1"/>
                </a:solidFill>
                <a:latin typeface="Product Sans" panose="020B0403030502040203" pitchFamily="34" charset="0"/>
                <a:ea typeface="Open Sans" panose="020B0606030504020204" pitchFamily="34" charset="0"/>
              </a:rPr>
              <a:t>Dan yang kedua adalah absolute, yakni satuan yang nilainya telah ditentukan atau digunakan dalam dunia nyata</a:t>
            </a:r>
            <a:endParaRPr lang="en-ID" sz="1600" dirty="0">
              <a:solidFill>
                <a:schemeClr val="bg1"/>
              </a:solidFill>
              <a:effectLst/>
              <a:latin typeface="Product Sans" panose="020B0403030502040203" pitchFamily="34" charset="0"/>
              <a:ea typeface="Open Sans" panose="020B0606030504020204" pitchFamily="34" charset="0"/>
            </a:endParaRPr>
          </a:p>
        </p:txBody>
      </p:sp>
      <p:graphicFrame>
        <p:nvGraphicFramePr>
          <p:cNvPr id="2" name="Table 1">
            <a:extLst>
              <a:ext uri="{FF2B5EF4-FFF2-40B4-BE49-F238E27FC236}">
                <a16:creationId xmlns:a16="http://schemas.microsoft.com/office/drawing/2014/main" id="{532E9E0B-AB9D-4B84-9A6D-E3B4A4C68B2A}"/>
              </a:ext>
            </a:extLst>
          </p:cNvPr>
          <p:cNvGraphicFramePr>
            <a:graphicFrameLocks noGrp="1"/>
          </p:cNvGraphicFramePr>
          <p:nvPr>
            <p:extLst>
              <p:ext uri="{D42A27DB-BD31-4B8C-83A1-F6EECF244321}">
                <p14:modId xmlns:p14="http://schemas.microsoft.com/office/powerpoint/2010/main" val="1388142010"/>
              </p:ext>
            </p:extLst>
          </p:nvPr>
        </p:nvGraphicFramePr>
        <p:xfrm>
          <a:off x="2626868" y="2776696"/>
          <a:ext cx="6932229" cy="3072388"/>
        </p:xfrm>
        <a:graphic>
          <a:graphicData uri="http://schemas.openxmlformats.org/drawingml/2006/table">
            <a:tbl>
              <a:tblPr firstRow="1" firstCol="1" bandRow="1">
                <a:tableStyleId>{F5AB1C69-6EDB-4FF4-983F-18BD219EF322}</a:tableStyleId>
              </a:tblPr>
              <a:tblGrid>
                <a:gridCol w="3465677">
                  <a:extLst>
                    <a:ext uri="{9D8B030D-6E8A-4147-A177-3AD203B41FA5}">
                      <a16:colId xmlns:a16="http://schemas.microsoft.com/office/drawing/2014/main" val="1432470504"/>
                    </a:ext>
                  </a:extLst>
                </a:gridCol>
                <a:gridCol w="3466552">
                  <a:extLst>
                    <a:ext uri="{9D8B030D-6E8A-4147-A177-3AD203B41FA5}">
                      <a16:colId xmlns:a16="http://schemas.microsoft.com/office/drawing/2014/main" val="3075130144"/>
                    </a:ext>
                  </a:extLst>
                </a:gridCol>
              </a:tblGrid>
              <a:tr h="0">
                <a:tc gridSpan="2">
                  <a:txBody>
                    <a:bodyPr/>
                    <a:lstStyle/>
                    <a:p>
                      <a:pPr algn="ctr">
                        <a:lnSpc>
                          <a:spcPct val="115000"/>
                        </a:lnSpc>
                      </a:pPr>
                      <a:r>
                        <a:rPr lang="en-US" sz="1400" dirty="0">
                          <a:effectLst/>
                        </a:rPr>
                        <a:t>Absolute Unit</a:t>
                      </a:r>
                      <a:endParaRPr lang="en-ID" sz="1400" dirty="0">
                        <a:solidFill>
                          <a:srgbClr val="171717"/>
                        </a:solidFill>
                        <a:effectLst/>
                        <a:latin typeface="Open Sans" panose="020B0606030504020204" pitchFamily="34" charset="0"/>
                        <a:ea typeface="Open Sans" panose="020B0606030504020204" pitchFamily="34" charset="0"/>
                      </a:endParaRPr>
                    </a:p>
                  </a:txBody>
                  <a:tcPr marL="68580" marR="68580" marT="0" marB="0" anchor="ctr"/>
                </a:tc>
                <a:tc hMerge="1">
                  <a:txBody>
                    <a:bodyPr/>
                    <a:lstStyle/>
                    <a:p>
                      <a:endParaRPr lang="en-ID"/>
                    </a:p>
                  </a:txBody>
                  <a:tcPr/>
                </a:tc>
                <a:extLst>
                  <a:ext uri="{0D108BD9-81ED-4DB2-BD59-A6C34878D82A}">
                    <a16:rowId xmlns:a16="http://schemas.microsoft.com/office/drawing/2014/main" val="3474433664"/>
                  </a:ext>
                </a:extLst>
              </a:tr>
              <a:tr h="0">
                <a:tc>
                  <a:txBody>
                    <a:bodyPr/>
                    <a:lstStyle/>
                    <a:p>
                      <a:pPr algn="ctr">
                        <a:lnSpc>
                          <a:spcPct val="115000"/>
                        </a:lnSpc>
                      </a:pPr>
                      <a:r>
                        <a:rPr lang="en-US" sz="1400" dirty="0" err="1">
                          <a:effectLst/>
                        </a:rPr>
                        <a:t>Satuan</a:t>
                      </a:r>
                      <a:endParaRPr lang="en-ID" sz="1400" dirty="0">
                        <a:solidFill>
                          <a:srgbClr val="171717"/>
                        </a:solidFill>
                        <a:effectLst/>
                        <a:latin typeface="Open Sans" panose="020B0606030504020204" pitchFamily="34" charset="0"/>
                        <a:ea typeface="Open Sans" panose="020B0606030504020204" pitchFamily="34" charset="0"/>
                      </a:endParaRPr>
                    </a:p>
                  </a:txBody>
                  <a:tcPr marL="68580" marR="68580" marT="0" marB="0" anchor="ctr"/>
                </a:tc>
                <a:tc>
                  <a:txBody>
                    <a:bodyPr/>
                    <a:lstStyle/>
                    <a:p>
                      <a:pPr algn="ctr">
                        <a:lnSpc>
                          <a:spcPct val="115000"/>
                        </a:lnSpc>
                      </a:pPr>
                      <a:r>
                        <a:rPr lang="en-US" sz="1400">
                          <a:effectLst/>
                        </a:rPr>
                        <a:t>Fungsi</a:t>
                      </a:r>
                      <a:endParaRPr lang="en-ID" sz="1400">
                        <a:solidFill>
                          <a:srgbClr val="171717"/>
                        </a:solidFill>
                        <a:effectLst/>
                        <a:latin typeface="Open Sans" panose="020B0606030504020204" pitchFamily="34" charset="0"/>
                        <a:ea typeface="Open Sans" panose="020B0606030504020204" pitchFamily="34" charset="0"/>
                      </a:endParaRPr>
                    </a:p>
                  </a:txBody>
                  <a:tcPr marL="68580" marR="68580" marT="0" marB="0" anchor="ctr"/>
                </a:tc>
                <a:extLst>
                  <a:ext uri="{0D108BD9-81ED-4DB2-BD59-A6C34878D82A}">
                    <a16:rowId xmlns:a16="http://schemas.microsoft.com/office/drawing/2014/main" val="3053921969"/>
                  </a:ext>
                </a:extLst>
              </a:tr>
              <a:tr h="0">
                <a:tc>
                  <a:txBody>
                    <a:bodyPr/>
                    <a:lstStyle/>
                    <a:p>
                      <a:pPr algn="ctr">
                        <a:lnSpc>
                          <a:spcPct val="115000"/>
                        </a:lnSpc>
                      </a:pPr>
                      <a:r>
                        <a:rPr lang="en-US" sz="1400" spc="5" dirty="0">
                          <a:effectLst/>
                        </a:rPr>
                        <a:t>px</a:t>
                      </a:r>
                      <a:endParaRPr lang="en-ID" sz="1400" dirty="0">
                        <a:solidFill>
                          <a:srgbClr val="171717"/>
                        </a:solidFill>
                        <a:effectLst/>
                        <a:latin typeface="Open Sans" panose="020B0606030504020204" pitchFamily="34" charset="0"/>
                        <a:ea typeface="Open Sans" panose="020B0606030504020204" pitchFamily="34" charset="0"/>
                      </a:endParaRPr>
                    </a:p>
                  </a:txBody>
                  <a:tcPr marL="68580" marR="68580" marT="0" marB="0" anchor="ctr"/>
                </a:tc>
                <a:tc>
                  <a:txBody>
                    <a:bodyPr/>
                    <a:lstStyle/>
                    <a:p>
                      <a:pPr algn="l">
                        <a:lnSpc>
                          <a:spcPct val="115000"/>
                        </a:lnSpc>
                      </a:pPr>
                      <a:r>
                        <a:rPr lang="en-US" sz="1400" spc="5" dirty="0" err="1">
                          <a:effectLst/>
                        </a:rPr>
                        <a:t>Menetapkan</a:t>
                      </a:r>
                      <a:r>
                        <a:rPr lang="en-US" sz="1400" spc="5" dirty="0">
                          <a:effectLst/>
                        </a:rPr>
                        <a:t> </a:t>
                      </a:r>
                      <a:r>
                        <a:rPr lang="en-US" sz="1400" spc="5" dirty="0" err="1">
                          <a:effectLst/>
                        </a:rPr>
                        <a:t>nilai</a:t>
                      </a:r>
                      <a:r>
                        <a:rPr lang="en-US" sz="1400" spc="5" dirty="0">
                          <a:effectLst/>
                        </a:rPr>
                        <a:t> font </a:t>
                      </a:r>
                      <a:r>
                        <a:rPr lang="en-US" sz="1400" spc="5" dirty="0" err="1">
                          <a:effectLst/>
                        </a:rPr>
                        <a:t>berdasarkan</a:t>
                      </a:r>
                      <a:r>
                        <a:rPr lang="en-US" sz="1400" spc="5" dirty="0">
                          <a:effectLst/>
                        </a:rPr>
                        <a:t> </a:t>
                      </a:r>
                      <a:r>
                        <a:rPr lang="en-US" sz="1400" spc="5" dirty="0" err="1">
                          <a:effectLst/>
                        </a:rPr>
                        <a:t>ukuran</a:t>
                      </a:r>
                      <a:r>
                        <a:rPr lang="en-US" sz="1400" spc="5" dirty="0">
                          <a:effectLst/>
                        </a:rPr>
                        <a:t> pixel</a:t>
                      </a:r>
                      <a:endParaRPr lang="en-ID" sz="1400" dirty="0">
                        <a:solidFill>
                          <a:srgbClr val="171717"/>
                        </a:solidFill>
                        <a:effectLst/>
                        <a:latin typeface="Open Sans" panose="020B0606030504020204" pitchFamily="34" charset="0"/>
                        <a:ea typeface="Open Sans" panose="020B0606030504020204" pitchFamily="34" charset="0"/>
                      </a:endParaRPr>
                    </a:p>
                  </a:txBody>
                  <a:tcPr marL="68580" marR="68580" marT="0" marB="0" anchor="ctr"/>
                </a:tc>
                <a:extLst>
                  <a:ext uri="{0D108BD9-81ED-4DB2-BD59-A6C34878D82A}">
                    <a16:rowId xmlns:a16="http://schemas.microsoft.com/office/drawing/2014/main" val="3531605923"/>
                  </a:ext>
                </a:extLst>
              </a:tr>
              <a:tr h="0">
                <a:tc>
                  <a:txBody>
                    <a:bodyPr/>
                    <a:lstStyle/>
                    <a:p>
                      <a:pPr algn="ctr">
                        <a:lnSpc>
                          <a:spcPct val="115000"/>
                        </a:lnSpc>
                      </a:pPr>
                      <a:r>
                        <a:rPr lang="en-US" sz="1400" spc="5" dirty="0" err="1">
                          <a:effectLst/>
                        </a:rPr>
                        <a:t>pt</a:t>
                      </a:r>
                      <a:endParaRPr lang="en-ID" sz="1400" dirty="0">
                        <a:solidFill>
                          <a:srgbClr val="171717"/>
                        </a:solidFill>
                        <a:effectLst/>
                        <a:latin typeface="Open Sans" panose="020B0606030504020204" pitchFamily="34" charset="0"/>
                        <a:ea typeface="Open Sans" panose="020B0606030504020204" pitchFamily="34" charset="0"/>
                      </a:endParaRPr>
                    </a:p>
                  </a:txBody>
                  <a:tcPr marL="68580" marR="68580" marT="0" marB="0" anchor="ctr"/>
                </a:tc>
                <a:tc>
                  <a:txBody>
                    <a:bodyPr/>
                    <a:lstStyle/>
                    <a:p>
                      <a:pPr algn="l">
                        <a:lnSpc>
                          <a:spcPct val="115000"/>
                        </a:lnSpc>
                      </a:pPr>
                      <a:r>
                        <a:rPr lang="en-US" sz="1400" spc="5" dirty="0" err="1">
                          <a:effectLst/>
                        </a:rPr>
                        <a:t>Menetapkan</a:t>
                      </a:r>
                      <a:r>
                        <a:rPr lang="en-US" sz="1400" spc="5" dirty="0">
                          <a:effectLst/>
                        </a:rPr>
                        <a:t> </a:t>
                      </a:r>
                      <a:r>
                        <a:rPr lang="en-US" sz="1400" spc="5" dirty="0" err="1">
                          <a:effectLst/>
                        </a:rPr>
                        <a:t>nilai</a:t>
                      </a:r>
                      <a:r>
                        <a:rPr lang="en-US" sz="1400" spc="5" dirty="0">
                          <a:effectLst/>
                        </a:rPr>
                        <a:t> font </a:t>
                      </a:r>
                      <a:r>
                        <a:rPr lang="en-US" sz="1400" spc="5" dirty="0" err="1">
                          <a:effectLst/>
                        </a:rPr>
                        <a:t>berdasarkan</a:t>
                      </a:r>
                      <a:r>
                        <a:rPr lang="en-US" sz="1400" spc="5" dirty="0">
                          <a:effectLst/>
                        </a:rPr>
                        <a:t> points (1/72 inch di CSS2.1)</a:t>
                      </a:r>
                      <a:endParaRPr lang="en-ID" sz="1400" dirty="0">
                        <a:solidFill>
                          <a:srgbClr val="171717"/>
                        </a:solidFill>
                        <a:effectLst/>
                        <a:latin typeface="Open Sans" panose="020B0606030504020204" pitchFamily="34" charset="0"/>
                        <a:ea typeface="Open Sans" panose="020B0606030504020204" pitchFamily="34" charset="0"/>
                      </a:endParaRPr>
                    </a:p>
                  </a:txBody>
                  <a:tcPr marL="68580" marR="68580" marT="0" marB="0" anchor="ctr"/>
                </a:tc>
                <a:extLst>
                  <a:ext uri="{0D108BD9-81ED-4DB2-BD59-A6C34878D82A}">
                    <a16:rowId xmlns:a16="http://schemas.microsoft.com/office/drawing/2014/main" val="2805827746"/>
                  </a:ext>
                </a:extLst>
              </a:tr>
              <a:tr h="0">
                <a:tc>
                  <a:txBody>
                    <a:bodyPr/>
                    <a:lstStyle/>
                    <a:p>
                      <a:pPr algn="ctr">
                        <a:lnSpc>
                          <a:spcPct val="115000"/>
                        </a:lnSpc>
                      </a:pPr>
                      <a:r>
                        <a:rPr lang="en-US" sz="1400" spc="5">
                          <a:effectLst/>
                        </a:rPr>
                        <a:t>pc</a:t>
                      </a:r>
                      <a:endParaRPr lang="en-ID" sz="1400">
                        <a:solidFill>
                          <a:srgbClr val="171717"/>
                        </a:solidFill>
                        <a:effectLst/>
                        <a:latin typeface="Open Sans" panose="020B0606030504020204" pitchFamily="34" charset="0"/>
                        <a:ea typeface="Open Sans" panose="020B0606030504020204" pitchFamily="34" charset="0"/>
                      </a:endParaRPr>
                    </a:p>
                  </a:txBody>
                  <a:tcPr marL="68580" marR="68580" marT="0" marB="0" anchor="ctr"/>
                </a:tc>
                <a:tc>
                  <a:txBody>
                    <a:bodyPr/>
                    <a:lstStyle/>
                    <a:p>
                      <a:pPr algn="l">
                        <a:lnSpc>
                          <a:spcPct val="115000"/>
                        </a:lnSpc>
                      </a:pPr>
                      <a:r>
                        <a:rPr lang="en-US" sz="1400" spc="5" dirty="0" err="1">
                          <a:effectLst/>
                        </a:rPr>
                        <a:t>Menetapkan</a:t>
                      </a:r>
                      <a:r>
                        <a:rPr lang="en-US" sz="1400" spc="5" dirty="0">
                          <a:effectLst/>
                        </a:rPr>
                        <a:t> </a:t>
                      </a:r>
                      <a:r>
                        <a:rPr lang="en-US" sz="1400" spc="5" dirty="0" err="1">
                          <a:effectLst/>
                        </a:rPr>
                        <a:t>nilai</a:t>
                      </a:r>
                      <a:r>
                        <a:rPr lang="en-US" sz="1400" spc="5" dirty="0">
                          <a:effectLst/>
                        </a:rPr>
                        <a:t> font </a:t>
                      </a:r>
                      <a:r>
                        <a:rPr lang="en-US" sz="1400" spc="5" dirty="0" err="1">
                          <a:effectLst/>
                        </a:rPr>
                        <a:t>berdasarkan</a:t>
                      </a:r>
                      <a:r>
                        <a:rPr lang="en-US" sz="1400" spc="5" dirty="0">
                          <a:effectLst/>
                        </a:rPr>
                        <a:t> picas (1 pica = 12 point)</a:t>
                      </a:r>
                      <a:endParaRPr lang="en-ID" sz="1400" dirty="0">
                        <a:solidFill>
                          <a:srgbClr val="171717"/>
                        </a:solidFill>
                        <a:effectLst/>
                        <a:latin typeface="Open Sans" panose="020B0606030504020204" pitchFamily="34" charset="0"/>
                        <a:ea typeface="Open Sans" panose="020B0606030504020204" pitchFamily="34" charset="0"/>
                      </a:endParaRPr>
                    </a:p>
                  </a:txBody>
                  <a:tcPr marL="68580" marR="68580" marT="0" marB="0" anchor="ctr"/>
                </a:tc>
                <a:extLst>
                  <a:ext uri="{0D108BD9-81ED-4DB2-BD59-A6C34878D82A}">
                    <a16:rowId xmlns:a16="http://schemas.microsoft.com/office/drawing/2014/main" val="1388011566"/>
                  </a:ext>
                </a:extLst>
              </a:tr>
              <a:tr h="0">
                <a:tc>
                  <a:txBody>
                    <a:bodyPr/>
                    <a:lstStyle/>
                    <a:p>
                      <a:pPr algn="ctr">
                        <a:lnSpc>
                          <a:spcPct val="115000"/>
                        </a:lnSpc>
                      </a:pPr>
                      <a:r>
                        <a:rPr lang="en-US" sz="1400" spc="5">
                          <a:effectLst/>
                        </a:rPr>
                        <a:t>mm</a:t>
                      </a:r>
                      <a:endParaRPr lang="en-ID" sz="1400">
                        <a:solidFill>
                          <a:srgbClr val="171717"/>
                        </a:solidFill>
                        <a:effectLst/>
                        <a:latin typeface="Open Sans" panose="020B0606030504020204" pitchFamily="34" charset="0"/>
                        <a:ea typeface="Open Sans" panose="020B0606030504020204" pitchFamily="34" charset="0"/>
                      </a:endParaRPr>
                    </a:p>
                  </a:txBody>
                  <a:tcPr marL="68580" marR="68580" marT="0" marB="0" anchor="ctr"/>
                </a:tc>
                <a:tc>
                  <a:txBody>
                    <a:bodyPr/>
                    <a:lstStyle/>
                    <a:p>
                      <a:pPr algn="l">
                        <a:lnSpc>
                          <a:spcPct val="115000"/>
                        </a:lnSpc>
                      </a:pPr>
                      <a:r>
                        <a:rPr lang="en-US" sz="1400" spc="5" dirty="0" err="1">
                          <a:effectLst/>
                        </a:rPr>
                        <a:t>Menetapkan</a:t>
                      </a:r>
                      <a:r>
                        <a:rPr lang="en-US" sz="1400" spc="5" dirty="0">
                          <a:effectLst/>
                        </a:rPr>
                        <a:t> </a:t>
                      </a:r>
                      <a:r>
                        <a:rPr lang="en-US" sz="1400" spc="5" dirty="0" err="1">
                          <a:effectLst/>
                        </a:rPr>
                        <a:t>nilai</a:t>
                      </a:r>
                      <a:r>
                        <a:rPr lang="en-US" sz="1400" spc="5" dirty="0">
                          <a:effectLst/>
                        </a:rPr>
                        <a:t> font </a:t>
                      </a:r>
                      <a:r>
                        <a:rPr lang="en-US" sz="1400" spc="5" dirty="0" err="1">
                          <a:effectLst/>
                        </a:rPr>
                        <a:t>berdasarkan</a:t>
                      </a:r>
                      <a:r>
                        <a:rPr lang="en-US" sz="1400" spc="5" dirty="0">
                          <a:effectLst/>
                        </a:rPr>
                        <a:t> millimeters</a:t>
                      </a:r>
                      <a:endParaRPr lang="en-ID" sz="1400" dirty="0">
                        <a:solidFill>
                          <a:srgbClr val="171717"/>
                        </a:solidFill>
                        <a:effectLst/>
                        <a:latin typeface="Open Sans" panose="020B0606030504020204" pitchFamily="34" charset="0"/>
                        <a:ea typeface="Open Sans" panose="020B0606030504020204" pitchFamily="34" charset="0"/>
                      </a:endParaRPr>
                    </a:p>
                  </a:txBody>
                  <a:tcPr marL="68580" marR="68580" marT="0" marB="0" anchor="ctr"/>
                </a:tc>
                <a:extLst>
                  <a:ext uri="{0D108BD9-81ED-4DB2-BD59-A6C34878D82A}">
                    <a16:rowId xmlns:a16="http://schemas.microsoft.com/office/drawing/2014/main" val="138668473"/>
                  </a:ext>
                </a:extLst>
              </a:tr>
              <a:tr h="0">
                <a:tc>
                  <a:txBody>
                    <a:bodyPr/>
                    <a:lstStyle/>
                    <a:p>
                      <a:pPr algn="ctr">
                        <a:lnSpc>
                          <a:spcPct val="115000"/>
                        </a:lnSpc>
                      </a:pPr>
                      <a:r>
                        <a:rPr lang="en-US" sz="1400" spc="5">
                          <a:effectLst/>
                        </a:rPr>
                        <a:t>cm</a:t>
                      </a:r>
                      <a:endParaRPr lang="en-ID" sz="1400">
                        <a:solidFill>
                          <a:srgbClr val="171717"/>
                        </a:solidFill>
                        <a:effectLst/>
                        <a:latin typeface="Open Sans" panose="020B0606030504020204" pitchFamily="34" charset="0"/>
                        <a:ea typeface="Open Sans" panose="020B0606030504020204" pitchFamily="34" charset="0"/>
                      </a:endParaRPr>
                    </a:p>
                  </a:txBody>
                  <a:tcPr marL="68580" marR="68580" marT="0" marB="0" anchor="ctr"/>
                </a:tc>
                <a:tc>
                  <a:txBody>
                    <a:bodyPr/>
                    <a:lstStyle/>
                    <a:p>
                      <a:pPr algn="l">
                        <a:lnSpc>
                          <a:spcPct val="115000"/>
                        </a:lnSpc>
                      </a:pPr>
                      <a:r>
                        <a:rPr lang="en-US" sz="1400" spc="5" dirty="0" err="1">
                          <a:effectLst/>
                        </a:rPr>
                        <a:t>Menetapkan</a:t>
                      </a:r>
                      <a:r>
                        <a:rPr lang="en-US" sz="1400" spc="5" dirty="0">
                          <a:effectLst/>
                        </a:rPr>
                        <a:t> </a:t>
                      </a:r>
                      <a:r>
                        <a:rPr lang="en-US" sz="1400" spc="5" dirty="0" err="1">
                          <a:effectLst/>
                        </a:rPr>
                        <a:t>nilai</a:t>
                      </a:r>
                      <a:r>
                        <a:rPr lang="en-US" sz="1400" spc="5" dirty="0">
                          <a:effectLst/>
                        </a:rPr>
                        <a:t> font </a:t>
                      </a:r>
                      <a:r>
                        <a:rPr lang="en-US" sz="1400" spc="5" dirty="0" err="1">
                          <a:effectLst/>
                        </a:rPr>
                        <a:t>berdasarkan</a:t>
                      </a:r>
                      <a:r>
                        <a:rPr lang="en-US" sz="1400" spc="5" dirty="0">
                          <a:effectLst/>
                        </a:rPr>
                        <a:t> centimeters</a:t>
                      </a:r>
                      <a:endParaRPr lang="en-ID" sz="1400" dirty="0">
                        <a:solidFill>
                          <a:srgbClr val="171717"/>
                        </a:solidFill>
                        <a:effectLst/>
                        <a:latin typeface="Open Sans" panose="020B0606030504020204" pitchFamily="34" charset="0"/>
                        <a:ea typeface="Open Sans" panose="020B0606030504020204" pitchFamily="34" charset="0"/>
                      </a:endParaRPr>
                    </a:p>
                  </a:txBody>
                  <a:tcPr marL="68580" marR="68580" marT="0" marB="0" anchor="ctr"/>
                </a:tc>
                <a:extLst>
                  <a:ext uri="{0D108BD9-81ED-4DB2-BD59-A6C34878D82A}">
                    <a16:rowId xmlns:a16="http://schemas.microsoft.com/office/drawing/2014/main" val="2896767566"/>
                  </a:ext>
                </a:extLst>
              </a:tr>
              <a:tr h="0">
                <a:tc>
                  <a:txBody>
                    <a:bodyPr/>
                    <a:lstStyle/>
                    <a:p>
                      <a:pPr algn="ctr">
                        <a:lnSpc>
                          <a:spcPct val="115000"/>
                        </a:lnSpc>
                        <a:tabLst>
                          <a:tab pos="746760" algn="l"/>
                        </a:tabLst>
                      </a:pPr>
                      <a:r>
                        <a:rPr lang="en-US" sz="1400" spc="5" dirty="0">
                          <a:effectLst/>
                        </a:rPr>
                        <a:t>in</a:t>
                      </a:r>
                      <a:endParaRPr lang="en-ID" sz="1400" dirty="0">
                        <a:solidFill>
                          <a:srgbClr val="171717"/>
                        </a:solidFill>
                        <a:effectLst/>
                        <a:latin typeface="Open Sans" panose="020B0606030504020204" pitchFamily="34" charset="0"/>
                        <a:ea typeface="Open Sans" panose="020B0606030504020204" pitchFamily="34" charset="0"/>
                      </a:endParaRPr>
                    </a:p>
                  </a:txBody>
                  <a:tcPr marL="68580" marR="68580" marT="0" marB="0" anchor="ctr"/>
                </a:tc>
                <a:tc>
                  <a:txBody>
                    <a:bodyPr/>
                    <a:lstStyle/>
                    <a:p>
                      <a:pPr algn="l">
                        <a:lnSpc>
                          <a:spcPct val="115000"/>
                        </a:lnSpc>
                      </a:pPr>
                      <a:r>
                        <a:rPr lang="en-US" sz="1400" spc="5" dirty="0" err="1">
                          <a:effectLst/>
                        </a:rPr>
                        <a:t>Menetapkan</a:t>
                      </a:r>
                      <a:r>
                        <a:rPr lang="en-US" sz="1400" spc="5" dirty="0">
                          <a:effectLst/>
                        </a:rPr>
                        <a:t> </a:t>
                      </a:r>
                      <a:r>
                        <a:rPr lang="en-US" sz="1400" spc="5" dirty="0" err="1">
                          <a:effectLst/>
                        </a:rPr>
                        <a:t>nilai</a:t>
                      </a:r>
                      <a:r>
                        <a:rPr lang="en-US" sz="1400" spc="5" dirty="0">
                          <a:effectLst/>
                        </a:rPr>
                        <a:t> font </a:t>
                      </a:r>
                      <a:r>
                        <a:rPr lang="en-US" sz="1400" spc="5" dirty="0" err="1">
                          <a:effectLst/>
                        </a:rPr>
                        <a:t>berdasarkan</a:t>
                      </a:r>
                      <a:r>
                        <a:rPr lang="en-US" sz="1400" spc="5" dirty="0">
                          <a:effectLst/>
                        </a:rPr>
                        <a:t> inches</a:t>
                      </a:r>
                      <a:endParaRPr lang="en-ID" sz="1400" dirty="0">
                        <a:solidFill>
                          <a:srgbClr val="171717"/>
                        </a:solidFill>
                        <a:effectLst/>
                        <a:latin typeface="Open Sans" panose="020B0606030504020204" pitchFamily="34" charset="0"/>
                        <a:ea typeface="Open Sans" panose="020B0606030504020204" pitchFamily="34" charset="0"/>
                      </a:endParaRPr>
                    </a:p>
                  </a:txBody>
                  <a:tcPr marL="68580" marR="68580" marT="0" marB="0" anchor="ctr"/>
                </a:tc>
                <a:extLst>
                  <a:ext uri="{0D108BD9-81ED-4DB2-BD59-A6C34878D82A}">
                    <a16:rowId xmlns:a16="http://schemas.microsoft.com/office/drawing/2014/main" val="1263386265"/>
                  </a:ext>
                </a:extLst>
              </a:tr>
            </a:tbl>
          </a:graphicData>
        </a:graphic>
      </p:graphicFrame>
    </p:spTree>
    <p:extLst>
      <p:ext uri="{BB962C8B-B14F-4D97-AF65-F5344CB8AC3E}">
        <p14:creationId xmlns:p14="http://schemas.microsoft.com/office/powerpoint/2010/main" val="1686632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026DF5-C9AA-4BA1-A013-A99CD7B98039}"/>
              </a:ext>
            </a:extLst>
          </p:cNvPr>
          <p:cNvSpPr txBox="1"/>
          <p:nvPr/>
        </p:nvSpPr>
        <p:spPr>
          <a:xfrm>
            <a:off x="1028609" y="511728"/>
            <a:ext cx="6441187" cy="707886"/>
          </a:xfrm>
          <a:prstGeom prst="rect">
            <a:avLst/>
          </a:prstGeom>
          <a:noFill/>
        </p:spPr>
        <p:txBody>
          <a:bodyPr wrap="none" rtlCol="0">
            <a:spAutoFit/>
          </a:bodyPr>
          <a:lstStyle/>
          <a:p>
            <a:r>
              <a:rPr lang="en-US" sz="4000" b="1" dirty="0">
                <a:solidFill>
                  <a:srgbClr val="0D7FC8"/>
                </a:solidFill>
                <a:latin typeface="Product Sans" panose="020B0403030502040203" pitchFamily="34" charset="0"/>
              </a:rPr>
              <a:t>Font Weight (font-weight)</a:t>
            </a:r>
            <a:endParaRPr lang="en-ID" sz="4000" b="1" dirty="0">
              <a:solidFill>
                <a:srgbClr val="0D7FC8"/>
              </a:solidFill>
              <a:latin typeface="Product Sans" panose="020B0403030502040203" pitchFamily="34" charset="0"/>
            </a:endParaRPr>
          </a:p>
        </p:txBody>
      </p:sp>
      <p:pic>
        <p:nvPicPr>
          <p:cNvPr id="5" name="Picture 4" descr="Logo&#10;&#10;Description automatically generated">
            <a:extLst>
              <a:ext uri="{FF2B5EF4-FFF2-40B4-BE49-F238E27FC236}">
                <a16:creationId xmlns:a16="http://schemas.microsoft.com/office/drawing/2014/main" id="{498E5D87-2C42-47F4-986F-6B045DD93C09}"/>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
        <p:nvSpPr>
          <p:cNvPr id="7" name="TextBox 6">
            <a:extLst>
              <a:ext uri="{FF2B5EF4-FFF2-40B4-BE49-F238E27FC236}">
                <a16:creationId xmlns:a16="http://schemas.microsoft.com/office/drawing/2014/main" id="{E4153738-504A-4BD5-8FB8-61D5D961A1EB}"/>
              </a:ext>
            </a:extLst>
          </p:cNvPr>
          <p:cNvSpPr txBox="1"/>
          <p:nvPr/>
        </p:nvSpPr>
        <p:spPr>
          <a:xfrm>
            <a:off x="1028608" y="1219614"/>
            <a:ext cx="10128750" cy="830997"/>
          </a:xfrm>
          <a:prstGeom prst="rect">
            <a:avLst/>
          </a:prstGeom>
          <a:noFill/>
        </p:spPr>
        <p:txBody>
          <a:bodyPr wrap="square">
            <a:spAutoFit/>
          </a:bodyPr>
          <a:lstStyle/>
          <a:p>
            <a:r>
              <a:rPr lang="nb-NO" sz="1600" dirty="0">
                <a:solidFill>
                  <a:schemeClr val="bg1"/>
                </a:solidFill>
                <a:latin typeface="Product Sans" panose="020B0403030502040203" pitchFamily="34" charset="0"/>
                <a:ea typeface="Open Sans" panose="020B0606030504020204" pitchFamily="34" charset="0"/>
              </a:rPr>
              <a:t>font-weight digunakan untuk mengatur ketebalan dari font yang ditampilkan. Nilai dari properti ini dapat ditentukan dengan menggunakan numeric values (100 sampai 900) atau dengan menggunakan descriptive terms (normal, bold, bolder, dan lighter)</a:t>
            </a:r>
            <a:endParaRPr lang="en-ID" sz="1600" dirty="0">
              <a:solidFill>
                <a:schemeClr val="bg1"/>
              </a:solidFill>
              <a:effectLst/>
              <a:latin typeface="Product Sans" panose="020B0403030502040203" pitchFamily="34" charset="0"/>
              <a:ea typeface="Open Sans" panose="020B0606030504020204" pitchFamily="34" charset="0"/>
            </a:endParaRPr>
          </a:p>
        </p:txBody>
      </p:sp>
      <p:pic>
        <p:nvPicPr>
          <p:cNvPr id="6" name="Picture 5">
            <a:extLst>
              <a:ext uri="{FF2B5EF4-FFF2-40B4-BE49-F238E27FC236}">
                <a16:creationId xmlns:a16="http://schemas.microsoft.com/office/drawing/2014/main" id="{8AC1BC52-C70A-4DF9-94C1-2FD592D8A85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818117" y="2419080"/>
            <a:ext cx="4555765" cy="4057776"/>
          </a:xfrm>
          <a:prstGeom prst="rect">
            <a:avLst/>
          </a:prstGeom>
          <a:noFill/>
        </p:spPr>
      </p:pic>
    </p:spTree>
    <p:extLst>
      <p:ext uri="{BB962C8B-B14F-4D97-AF65-F5344CB8AC3E}">
        <p14:creationId xmlns:p14="http://schemas.microsoft.com/office/powerpoint/2010/main" val="487422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026DF5-C9AA-4BA1-A013-A99CD7B98039}"/>
              </a:ext>
            </a:extLst>
          </p:cNvPr>
          <p:cNvSpPr txBox="1"/>
          <p:nvPr/>
        </p:nvSpPr>
        <p:spPr>
          <a:xfrm>
            <a:off x="1028609" y="1164810"/>
            <a:ext cx="5431295" cy="707886"/>
          </a:xfrm>
          <a:prstGeom prst="rect">
            <a:avLst/>
          </a:prstGeom>
          <a:noFill/>
        </p:spPr>
        <p:txBody>
          <a:bodyPr wrap="none" rtlCol="0">
            <a:spAutoFit/>
          </a:bodyPr>
          <a:lstStyle/>
          <a:p>
            <a:r>
              <a:rPr lang="en-US" sz="4000" b="1" dirty="0">
                <a:solidFill>
                  <a:srgbClr val="0D7FC8"/>
                </a:solidFill>
                <a:latin typeface="Product Sans" panose="020B0403030502040203" pitchFamily="34" charset="0"/>
              </a:rPr>
              <a:t>Font Style (font-style)</a:t>
            </a:r>
            <a:endParaRPr lang="en-ID" sz="4000" b="1" dirty="0">
              <a:solidFill>
                <a:srgbClr val="0D7FC8"/>
              </a:solidFill>
              <a:latin typeface="Product Sans" panose="020B0403030502040203" pitchFamily="34" charset="0"/>
            </a:endParaRPr>
          </a:p>
        </p:txBody>
      </p:sp>
      <p:pic>
        <p:nvPicPr>
          <p:cNvPr id="5" name="Picture 4" descr="Logo&#10;&#10;Description automatically generated">
            <a:extLst>
              <a:ext uri="{FF2B5EF4-FFF2-40B4-BE49-F238E27FC236}">
                <a16:creationId xmlns:a16="http://schemas.microsoft.com/office/drawing/2014/main" id="{498E5D87-2C42-47F4-986F-6B045DD93C09}"/>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
        <p:nvSpPr>
          <p:cNvPr id="7" name="TextBox 6">
            <a:extLst>
              <a:ext uri="{FF2B5EF4-FFF2-40B4-BE49-F238E27FC236}">
                <a16:creationId xmlns:a16="http://schemas.microsoft.com/office/drawing/2014/main" id="{E4153738-504A-4BD5-8FB8-61D5D961A1EB}"/>
              </a:ext>
            </a:extLst>
          </p:cNvPr>
          <p:cNvSpPr txBox="1"/>
          <p:nvPr/>
        </p:nvSpPr>
        <p:spPr>
          <a:xfrm>
            <a:off x="1028608" y="1872696"/>
            <a:ext cx="10128750" cy="1323439"/>
          </a:xfrm>
          <a:prstGeom prst="rect">
            <a:avLst/>
          </a:prstGeom>
          <a:noFill/>
        </p:spPr>
        <p:txBody>
          <a:bodyPr wrap="square">
            <a:spAutoFit/>
          </a:bodyPr>
          <a:lstStyle/>
          <a:p>
            <a:r>
              <a:rPr lang="nb-NO" sz="1600" dirty="0">
                <a:solidFill>
                  <a:schemeClr val="bg1"/>
                </a:solidFill>
                <a:latin typeface="Product Sans" panose="020B0403030502040203" pitchFamily="34" charset="0"/>
                <a:ea typeface="Open Sans" panose="020B0606030504020204" pitchFamily="34" charset="0"/>
              </a:rPr>
              <a:t>Properti ini digunakan untuk menentukan postur dari teks yang ditampilkan, apakah bentuknya vertikal (normal) atau miring (italic dan oblique). Italic dan oblique keduanya menampilkan teks yang miring. Perbedaanya adalah italic menerapkan tipe miring (italic font version) dari suatu font sedangkan oblique adalah font normal yang hanya dibuat miring.</a:t>
            </a:r>
          </a:p>
          <a:p>
            <a:endParaRPr lang="en-ID" sz="1600" dirty="0">
              <a:solidFill>
                <a:schemeClr val="bg1"/>
              </a:solidFill>
              <a:effectLst/>
              <a:latin typeface="Product Sans" panose="020B0403030502040203" pitchFamily="34" charset="0"/>
              <a:ea typeface="Open Sans" panose="020B0606030504020204" pitchFamily="34" charset="0"/>
            </a:endParaRPr>
          </a:p>
        </p:txBody>
      </p:sp>
      <p:pic>
        <p:nvPicPr>
          <p:cNvPr id="2" name="Picture 1">
            <a:extLst>
              <a:ext uri="{FF2B5EF4-FFF2-40B4-BE49-F238E27FC236}">
                <a16:creationId xmlns:a16="http://schemas.microsoft.com/office/drawing/2014/main" id="{A89C6A03-18D8-4BBE-AEE2-97417C7466B0}"/>
              </a:ext>
            </a:extLst>
          </p:cNvPr>
          <p:cNvPicPr>
            <a:picLocks noChangeAspect="1"/>
          </p:cNvPicPr>
          <p:nvPr/>
        </p:nvPicPr>
        <p:blipFill>
          <a:blip r:embed="rId3"/>
          <a:stretch>
            <a:fillRect/>
          </a:stretch>
        </p:blipFill>
        <p:spPr>
          <a:xfrm>
            <a:off x="3693047" y="3350321"/>
            <a:ext cx="4805905" cy="2253525"/>
          </a:xfrm>
          <a:prstGeom prst="rect">
            <a:avLst/>
          </a:prstGeom>
        </p:spPr>
      </p:pic>
    </p:spTree>
    <p:extLst>
      <p:ext uri="{BB962C8B-B14F-4D97-AF65-F5344CB8AC3E}">
        <p14:creationId xmlns:p14="http://schemas.microsoft.com/office/powerpoint/2010/main" val="701916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026DF5-C9AA-4BA1-A013-A99CD7B98039}"/>
              </a:ext>
            </a:extLst>
          </p:cNvPr>
          <p:cNvSpPr txBox="1"/>
          <p:nvPr/>
        </p:nvSpPr>
        <p:spPr>
          <a:xfrm>
            <a:off x="1028609" y="644692"/>
            <a:ext cx="5604419" cy="707886"/>
          </a:xfrm>
          <a:prstGeom prst="rect">
            <a:avLst/>
          </a:prstGeom>
          <a:noFill/>
        </p:spPr>
        <p:txBody>
          <a:bodyPr wrap="none" rtlCol="0">
            <a:spAutoFit/>
          </a:bodyPr>
          <a:lstStyle/>
          <a:p>
            <a:r>
              <a:rPr lang="en-US" sz="4000" b="1" dirty="0">
                <a:solidFill>
                  <a:srgbClr val="0D7FC8"/>
                </a:solidFill>
                <a:latin typeface="Product Sans" panose="020B0403030502040203" pitchFamily="34" charset="0"/>
              </a:rPr>
              <a:t>Shorthand Font Styling</a:t>
            </a:r>
            <a:endParaRPr lang="en-ID" sz="4000" b="1" dirty="0">
              <a:solidFill>
                <a:srgbClr val="0D7FC8"/>
              </a:solidFill>
              <a:latin typeface="Product Sans" panose="020B0403030502040203" pitchFamily="34" charset="0"/>
            </a:endParaRPr>
          </a:p>
        </p:txBody>
      </p:sp>
      <p:pic>
        <p:nvPicPr>
          <p:cNvPr id="5" name="Picture 4" descr="Logo&#10;&#10;Description automatically generated">
            <a:extLst>
              <a:ext uri="{FF2B5EF4-FFF2-40B4-BE49-F238E27FC236}">
                <a16:creationId xmlns:a16="http://schemas.microsoft.com/office/drawing/2014/main" id="{498E5D87-2C42-47F4-986F-6B045DD93C09}"/>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
        <p:nvSpPr>
          <p:cNvPr id="7" name="TextBox 6">
            <a:extLst>
              <a:ext uri="{FF2B5EF4-FFF2-40B4-BE49-F238E27FC236}">
                <a16:creationId xmlns:a16="http://schemas.microsoft.com/office/drawing/2014/main" id="{E4153738-504A-4BD5-8FB8-61D5D961A1EB}"/>
              </a:ext>
            </a:extLst>
          </p:cNvPr>
          <p:cNvSpPr txBox="1"/>
          <p:nvPr/>
        </p:nvSpPr>
        <p:spPr>
          <a:xfrm>
            <a:off x="1028608" y="1352578"/>
            <a:ext cx="10128750" cy="1384995"/>
          </a:xfrm>
          <a:prstGeom prst="rect">
            <a:avLst/>
          </a:prstGeom>
          <a:noFill/>
        </p:spPr>
        <p:txBody>
          <a:bodyPr wrap="square">
            <a:spAutoFit/>
          </a:bodyPr>
          <a:lstStyle/>
          <a:p>
            <a:r>
              <a:rPr lang="nb-NO" sz="1400" dirty="0">
                <a:solidFill>
                  <a:schemeClr val="bg1"/>
                </a:solidFill>
                <a:latin typeface="Product Sans" panose="020B0403030502040203" pitchFamily="34" charset="0"/>
                <a:ea typeface="Open Sans" panose="020B0606030504020204" pitchFamily="34" charset="0"/>
              </a:rPr>
              <a:t>CSS memberikan suatu “jalan pintas” untuk menuliskan properti-properti yang telah kita bahas sebeumnya ke dalam satu properti yaitu </a:t>
            </a:r>
            <a:r>
              <a:rPr lang="nb-NO" sz="1400" dirty="0">
                <a:highlight>
                  <a:srgbClr val="FFFF00"/>
                </a:highlight>
                <a:latin typeface="Product Sans" panose="020B0403030502040203" pitchFamily="34" charset="0"/>
                <a:ea typeface="Open Sans" panose="020B0606030504020204" pitchFamily="34" charset="0"/>
              </a:rPr>
              <a:t>font</a:t>
            </a:r>
            <a:r>
              <a:rPr lang="nb-NO" sz="1400" dirty="0">
                <a:solidFill>
                  <a:schemeClr val="bg1"/>
                </a:solidFill>
                <a:latin typeface="Product Sans" panose="020B0403030502040203" pitchFamily="34" charset="0"/>
                <a:ea typeface="Open Sans" panose="020B0606030504020204" pitchFamily="34" charset="0"/>
              </a:rPr>
              <a:t>. Dengan menggunakan properti </a:t>
            </a:r>
            <a:r>
              <a:rPr lang="nb-NO" sz="1400" dirty="0">
                <a:highlight>
                  <a:srgbClr val="FFFF00"/>
                </a:highlight>
                <a:latin typeface="Product Sans" panose="020B0403030502040203" pitchFamily="34" charset="0"/>
                <a:ea typeface="Open Sans" panose="020B0606030504020204" pitchFamily="34" charset="0"/>
              </a:rPr>
              <a:t>font</a:t>
            </a:r>
            <a:r>
              <a:rPr lang="nb-NO" sz="1400" dirty="0">
                <a:solidFill>
                  <a:schemeClr val="bg1"/>
                </a:solidFill>
                <a:latin typeface="Product Sans" panose="020B0403030502040203" pitchFamily="34" charset="0"/>
                <a:ea typeface="Open Sans" panose="020B0606030504020204" pitchFamily="34" charset="0"/>
              </a:rPr>
              <a:t> kita dapat </a:t>
            </a:r>
            <a:r>
              <a:rPr lang="nb-NO" sz="1400" dirty="0">
                <a:highlight>
                  <a:srgbClr val="FFFF00"/>
                </a:highlight>
                <a:latin typeface="Product Sans" panose="020B0403030502040203" pitchFamily="34" charset="0"/>
                <a:ea typeface="Open Sans" panose="020B0606030504020204" pitchFamily="34" charset="0"/>
              </a:rPr>
              <a:t>menuliskan beberapa properti hanya dalam satu properti pada satu rule</a:t>
            </a:r>
            <a:r>
              <a:rPr lang="nb-NO" sz="1400" dirty="0">
                <a:solidFill>
                  <a:schemeClr val="bg1"/>
                </a:solidFill>
                <a:latin typeface="Product Sans" panose="020B0403030502040203" pitchFamily="34" charset="0"/>
                <a:ea typeface="Open Sans" panose="020B0606030504020204" pitchFamily="34" charset="0"/>
              </a:rPr>
              <a:t>.</a:t>
            </a:r>
          </a:p>
          <a:p>
            <a:endParaRPr lang="nb-NO" sz="1400" dirty="0">
              <a:solidFill>
                <a:schemeClr val="bg1"/>
              </a:solidFill>
              <a:effectLst/>
              <a:latin typeface="Product Sans" panose="020B0403030502040203" pitchFamily="34" charset="0"/>
              <a:ea typeface="Open Sans" panose="020B0606030504020204" pitchFamily="34" charset="0"/>
            </a:endParaRPr>
          </a:p>
          <a:p>
            <a:r>
              <a:rPr lang="en-ID" sz="1400" dirty="0">
                <a:solidFill>
                  <a:schemeClr val="bg1"/>
                </a:solidFill>
                <a:effectLst/>
                <a:latin typeface="Product Sans" panose="020B0403030502040203" pitchFamily="34" charset="0"/>
                <a:ea typeface="Open Sans" panose="020B0606030504020204" pitchFamily="34" charset="0"/>
              </a:rPr>
              <a:t>Pada </a:t>
            </a:r>
            <a:r>
              <a:rPr lang="en-ID" sz="1400" dirty="0" err="1">
                <a:solidFill>
                  <a:schemeClr val="bg1"/>
                </a:solidFill>
                <a:effectLst/>
                <a:latin typeface="Product Sans" panose="020B0403030502040203" pitchFamily="34" charset="0"/>
                <a:ea typeface="Open Sans" panose="020B0606030504020204" pitchFamily="34" charset="0"/>
              </a:rPr>
              <a:t>properti</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ini</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effectLst/>
                <a:highlight>
                  <a:srgbClr val="FFFF00"/>
                </a:highlight>
                <a:latin typeface="Product Sans" panose="020B0403030502040203" pitchFamily="34" charset="0"/>
                <a:ea typeface="Open Sans" panose="020B0606030504020204" pitchFamily="34" charset="0"/>
              </a:rPr>
              <a:t>urutan</a:t>
            </a:r>
            <a:r>
              <a:rPr lang="en-ID" sz="1400" dirty="0">
                <a:effectLst/>
                <a:highlight>
                  <a:srgbClr val="FFFF00"/>
                </a:highlight>
                <a:latin typeface="Product Sans" panose="020B0403030502040203" pitchFamily="34" charset="0"/>
                <a:ea typeface="Open Sans" panose="020B0606030504020204" pitchFamily="34" charset="0"/>
              </a:rPr>
              <a:t> </a:t>
            </a:r>
            <a:r>
              <a:rPr lang="en-ID" sz="1400" dirty="0" err="1">
                <a:effectLst/>
                <a:highlight>
                  <a:srgbClr val="FFFF00"/>
                </a:highlight>
                <a:latin typeface="Product Sans" panose="020B0403030502040203" pitchFamily="34" charset="0"/>
                <a:ea typeface="Open Sans" panose="020B0606030504020204" pitchFamily="34" charset="0"/>
              </a:rPr>
              <a:t>nilai</a:t>
            </a:r>
            <a:r>
              <a:rPr lang="en-ID" sz="1400" dirty="0">
                <a:effectLst/>
                <a:highlight>
                  <a:srgbClr val="FFFF00"/>
                </a:highlight>
                <a:latin typeface="Product Sans" panose="020B0403030502040203" pitchFamily="34" charset="0"/>
                <a:ea typeface="Open Sans" panose="020B0606030504020204" pitchFamily="34" charset="0"/>
              </a:rPr>
              <a:t> </a:t>
            </a:r>
            <a:r>
              <a:rPr lang="en-ID" sz="1400" dirty="0" err="1">
                <a:effectLst/>
                <a:highlight>
                  <a:srgbClr val="FFFF00"/>
                </a:highlight>
                <a:latin typeface="Product Sans" panose="020B0403030502040203" pitchFamily="34" charset="0"/>
                <a:ea typeface="Open Sans" panose="020B0606030504020204" pitchFamily="34" charset="0"/>
              </a:rPr>
              <a:t>merupakan</a:t>
            </a:r>
            <a:r>
              <a:rPr lang="en-ID" sz="1400" dirty="0">
                <a:effectLst/>
                <a:highlight>
                  <a:srgbClr val="FFFF00"/>
                </a:highlight>
                <a:latin typeface="Product Sans" panose="020B0403030502040203" pitchFamily="34" charset="0"/>
                <a:ea typeface="Open Sans" panose="020B0606030504020204" pitchFamily="34" charset="0"/>
              </a:rPr>
              <a:t> </a:t>
            </a:r>
            <a:r>
              <a:rPr lang="en-ID" sz="1400" dirty="0" err="1">
                <a:effectLst/>
                <a:highlight>
                  <a:srgbClr val="FFFF00"/>
                </a:highlight>
                <a:latin typeface="Product Sans" panose="020B0403030502040203" pitchFamily="34" charset="0"/>
                <a:ea typeface="Open Sans" panose="020B0606030504020204" pitchFamily="34" charset="0"/>
              </a:rPr>
              <a:t>hal</a:t>
            </a:r>
            <a:r>
              <a:rPr lang="en-ID" sz="1400" dirty="0">
                <a:effectLst/>
                <a:highlight>
                  <a:srgbClr val="FFFF00"/>
                </a:highlight>
                <a:latin typeface="Product Sans" panose="020B0403030502040203" pitchFamily="34" charset="0"/>
                <a:ea typeface="Open Sans" panose="020B0606030504020204" pitchFamily="34" charset="0"/>
              </a:rPr>
              <a:t> yang </a:t>
            </a:r>
            <a:r>
              <a:rPr lang="en-ID" sz="1400" dirty="0" err="1">
                <a:effectLst/>
                <a:highlight>
                  <a:srgbClr val="FFFF00"/>
                </a:highlight>
                <a:latin typeface="Product Sans" panose="020B0403030502040203" pitchFamily="34" charset="0"/>
                <a:ea typeface="Open Sans" panose="020B0606030504020204" pitchFamily="34" charset="0"/>
              </a:rPr>
              <a:t>penting</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sehingga</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jangan</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sampai</a:t>
            </a:r>
            <a:r>
              <a:rPr lang="en-ID" sz="1400" dirty="0">
                <a:solidFill>
                  <a:schemeClr val="bg1"/>
                </a:solidFill>
                <a:effectLst/>
                <a:latin typeface="Product Sans" panose="020B0403030502040203" pitchFamily="34" charset="0"/>
                <a:ea typeface="Open Sans" panose="020B0606030504020204" pitchFamily="34" charset="0"/>
              </a:rPr>
              <a:t> salah </a:t>
            </a:r>
            <a:r>
              <a:rPr lang="en-ID" sz="1400" dirty="0" err="1">
                <a:solidFill>
                  <a:schemeClr val="bg1"/>
                </a:solidFill>
                <a:effectLst/>
                <a:latin typeface="Product Sans" panose="020B0403030502040203" pitchFamily="34" charset="0"/>
                <a:ea typeface="Open Sans" panose="020B0606030504020204" pitchFamily="34" charset="0"/>
              </a:rPr>
              <a:t>urutan</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dalam</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menuliskannya</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Walaupun</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begitu</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kita</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tidak</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perlu</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menuliskan</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seluruh</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nilai</a:t>
            </a:r>
            <a:r>
              <a:rPr lang="en-ID" sz="1400" dirty="0">
                <a:solidFill>
                  <a:schemeClr val="bg1"/>
                </a:solidFill>
                <a:effectLst/>
                <a:latin typeface="Product Sans" panose="020B0403030502040203" pitchFamily="34" charset="0"/>
                <a:ea typeface="Open Sans" panose="020B0606030504020204" pitchFamily="34" charset="0"/>
              </a:rPr>
              <a:t> </a:t>
            </a:r>
            <a:r>
              <a:rPr lang="en-ID" sz="1400" dirty="0" err="1">
                <a:solidFill>
                  <a:schemeClr val="bg1"/>
                </a:solidFill>
                <a:effectLst/>
                <a:latin typeface="Product Sans" panose="020B0403030502040203" pitchFamily="34" charset="0"/>
                <a:ea typeface="Open Sans" panose="020B0606030504020204" pitchFamily="34" charset="0"/>
              </a:rPr>
              <a:t>properti</a:t>
            </a:r>
            <a:r>
              <a:rPr lang="en-ID" sz="1400" dirty="0">
                <a:solidFill>
                  <a:schemeClr val="bg1"/>
                </a:solidFill>
                <a:effectLst/>
                <a:latin typeface="Product Sans" panose="020B0403030502040203" pitchFamily="34" charset="0"/>
                <a:ea typeface="Open Sans" panose="020B0606030504020204" pitchFamily="34" charset="0"/>
              </a:rPr>
              <a:t> yang </a:t>
            </a:r>
            <a:r>
              <a:rPr lang="en-ID" sz="1400" dirty="0" err="1">
                <a:solidFill>
                  <a:schemeClr val="bg1"/>
                </a:solidFill>
                <a:effectLst/>
                <a:latin typeface="Product Sans" panose="020B0403030502040203" pitchFamily="34" charset="0"/>
                <a:ea typeface="Open Sans" panose="020B0606030504020204" pitchFamily="34" charset="0"/>
              </a:rPr>
              <a:t>ada</a:t>
            </a:r>
            <a:r>
              <a:rPr lang="en-ID" sz="1400" dirty="0">
                <a:solidFill>
                  <a:schemeClr val="bg1"/>
                </a:solidFill>
                <a:effectLst/>
                <a:latin typeface="Product Sans" panose="020B0403030502040203" pitchFamily="34" charset="0"/>
                <a:ea typeface="Open Sans" panose="020B0606030504020204" pitchFamily="34" charset="0"/>
              </a:rPr>
              <a:t>.</a:t>
            </a:r>
          </a:p>
        </p:txBody>
      </p:sp>
      <p:pic>
        <p:nvPicPr>
          <p:cNvPr id="6" name="Picture 5" descr="Logo, company name&#10;&#10;Description automatically generated">
            <a:extLst>
              <a:ext uri="{FF2B5EF4-FFF2-40B4-BE49-F238E27FC236}">
                <a16:creationId xmlns:a16="http://schemas.microsoft.com/office/drawing/2014/main" id="{E24973D9-CD3C-4B81-8527-CA0C929BD053}"/>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1555" y="3156421"/>
            <a:ext cx="6708890" cy="1180686"/>
          </a:xfrm>
          <a:prstGeom prst="rect">
            <a:avLst/>
          </a:prstGeom>
          <a:noFill/>
          <a:ln>
            <a:noFill/>
          </a:ln>
        </p:spPr>
      </p:pic>
      <p:pic>
        <p:nvPicPr>
          <p:cNvPr id="8" name="Picture 7">
            <a:extLst>
              <a:ext uri="{FF2B5EF4-FFF2-40B4-BE49-F238E27FC236}">
                <a16:creationId xmlns:a16="http://schemas.microsoft.com/office/drawing/2014/main" id="{06CF19D5-3562-4D39-9FAD-13252A81D0E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368989" y="5046343"/>
            <a:ext cx="3454022" cy="1379624"/>
          </a:xfrm>
          <a:prstGeom prst="rect">
            <a:avLst/>
          </a:prstGeom>
          <a:noFill/>
          <a:ln>
            <a:noFill/>
          </a:ln>
        </p:spPr>
      </p:pic>
      <p:sp>
        <p:nvSpPr>
          <p:cNvPr id="3" name="Arrow: Down 2">
            <a:extLst>
              <a:ext uri="{FF2B5EF4-FFF2-40B4-BE49-F238E27FC236}">
                <a16:creationId xmlns:a16="http://schemas.microsoft.com/office/drawing/2014/main" id="{8D7A3176-9E30-4C24-9B1B-115BF30E4685}"/>
              </a:ext>
            </a:extLst>
          </p:cNvPr>
          <p:cNvSpPr/>
          <p:nvPr/>
        </p:nvSpPr>
        <p:spPr>
          <a:xfrm>
            <a:off x="5950370" y="4501057"/>
            <a:ext cx="285225" cy="4194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BC227DCF-171E-46A3-82F1-F6D1ED45F68E}"/>
                  </a:ext>
                </a:extLst>
              </p14:cNvPr>
              <p14:cNvContentPartPr/>
              <p14:nvPr/>
            </p14:nvContentPartPr>
            <p14:xfrm>
              <a:off x="4804920" y="3962520"/>
              <a:ext cx="3711960" cy="54360"/>
            </p14:xfrm>
          </p:contentPart>
        </mc:Choice>
        <mc:Fallback>
          <p:pic>
            <p:nvPicPr>
              <p:cNvPr id="2" name="Ink 1">
                <a:extLst>
                  <a:ext uri="{FF2B5EF4-FFF2-40B4-BE49-F238E27FC236}">
                    <a16:creationId xmlns:a16="http://schemas.microsoft.com/office/drawing/2014/main" id="{BC227DCF-171E-46A3-82F1-F6D1ED45F68E}"/>
                  </a:ext>
                </a:extLst>
              </p:cNvPr>
              <p:cNvPicPr/>
              <p:nvPr/>
            </p:nvPicPr>
            <p:blipFill>
              <a:blip r:embed="rId6"/>
              <a:stretch>
                <a:fillRect/>
              </a:stretch>
            </p:blipFill>
            <p:spPr>
              <a:xfrm>
                <a:off x="4795560" y="3953160"/>
                <a:ext cx="3730680" cy="73080"/>
              </a:xfrm>
              <a:prstGeom prst="rect">
                <a:avLst/>
              </a:prstGeom>
            </p:spPr>
          </p:pic>
        </mc:Fallback>
      </mc:AlternateContent>
    </p:spTree>
    <p:extLst>
      <p:ext uri="{BB962C8B-B14F-4D97-AF65-F5344CB8AC3E}">
        <p14:creationId xmlns:p14="http://schemas.microsoft.com/office/powerpoint/2010/main" val="2441377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615CDC91-1990-43BE-8C6C-28C0ADD8B4E4}"/>
              </a:ext>
            </a:extLst>
          </p:cNvPr>
          <p:cNvSpPr txBox="1">
            <a:spLocks/>
          </p:cNvSpPr>
          <p:nvPr/>
        </p:nvSpPr>
        <p:spPr>
          <a:xfrm>
            <a:off x="2547456" y="2421378"/>
            <a:ext cx="4658686" cy="88115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rgbClr val="0661AA"/>
                </a:solidFill>
                <a:latin typeface="Montserrat" panose="00000500000000000000" pitchFamily="50" charset="0"/>
                <a:cs typeface="Poppins" panose="00000500000000000000" pitchFamily="50" charset="0"/>
              </a:rPr>
              <a:t>Our Topics!</a:t>
            </a:r>
            <a:endParaRPr lang="en-ID" sz="6000" b="1" dirty="0">
              <a:solidFill>
                <a:srgbClr val="0661AA"/>
              </a:solidFill>
              <a:latin typeface="Montserrat" panose="00000500000000000000" pitchFamily="50" charset="0"/>
              <a:cs typeface="Poppins" panose="00000500000000000000" pitchFamily="50" charset="0"/>
            </a:endParaRPr>
          </a:p>
        </p:txBody>
      </p:sp>
      <p:sp>
        <p:nvSpPr>
          <p:cNvPr id="9" name="TextBox 8">
            <a:extLst>
              <a:ext uri="{FF2B5EF4-FFF2-40B4-BE49-F238E27FC236}">
                <a16:creationId xmlns:a16="http://schemas.microsoft.com/office/drawing/2014/main" id="{096EED96-16F8-4984-99E8-0B93ADE03756}"/>
              </a:ext>
            </a:extLst>
          </p:cNvPr>
          <p:cNvSpPr txBox="1"/>
          <p:nvPr/>
        </p:nvSpPr>
        <p:spPr>
          <a:xfrm>
            <a:off x="2547456" y="2082824"/>
            <a:ext cx="2603598" cy="338554"/>
          </a:xfrm>
          <a:prstGeom prst="rect">
            <a:avLst/>
          </a:prstGeom>
          <a:noFill/>
        </p:spPr>
        <p:txBody>
          <a:bodyPr wrap="none" rtlCol="0">
            <a:spAutoFit/>
          </a:bodyPr>
          <a:lstStyle/>
          <a:p>
            <a:r>
              <a:rPr lang="en-US" sz="1600" b="1" dirty="0">
                <a:solidFill>
                  <a:schemeClr val="bg1">
                    <a:lumMod val="95000"/>
                  </a:schemeClr>
                </a:solidFill>
                <a:latin typeface="Product Sans" panose="020B0403030502040203" pitchFamily="34" charset="0"/>
                <a:cs typeface="Poppins" panose="00000500000000000000" pitchFamily="50" charset="0"/>
              </a:rPr>
              <a:t>Day 8 : </a:t>
            </a:r>
            <a:r>
              <a:rPr lang="en-US" sz="1600" b="1" dirty="0" err="1">
                <a:solidFill>
                  <a:schemeClr val="bg1">
                    <a:lumMod val="95000"/>
                  </a:schemeClr>
                </a:solidFill>
                <a:latin typeface="Product Sans" panose="020B0403030502040203" pitchFamily="34" charset="0"/>
                <a:cs typeface="Poppins" panose="00000500000000000000" pitchFamily="50" charset="0"/>
              </a:rPr>
              <a:t>Pendalaman</a:t>
            </a:r>
            <a:r>
              <a:rPr lang="en-US" sz="1600" b="1" dirty="0">
                <a:solidFill>
                  <a:schemeClr val="bg1">
                    <a:lumMod val="95000"/>
                  </a:schemeClr>
                </a:solidFill>
                <a:latin typeface="Product Sans" panose="020B0403030502040203" pitchFamily="34" charset="0"/>
                <a:cs typeface="Poppins" panose="00000500000000000000" pitchFamily="50" charset="0"/>
              </a:rPr>
              <a:t> CSS 2</a:t>
            </a:r>
            <a:endParaRPr lang="en-ID" sz="1600" b="1" dirty="0">
              <a:solidFill>
                <a:schemeClr val="bg1">
                  <a:lumMod val="95000"/>
                </a:schemeClr>
              </a:solidFill>
              <a:latin typeface="Product Sans" panose="020B0403030502040203" pitchFamily="34" charset="0"/>
              <a:cs typeface="Poppins" panose="00000500000000000000" pitchFamily="50" charset="0"/>
            </a:endParaRPr>
          </a:p>
        </p:txBody>
      </p:sp>
      <p:sp>
        <p:nvSpPr>
          <p:cNvPr id="10" name="TextBox 9">
            <a:extLst>
              <a:ext uri="{FF2B5EF4-FFF2-40B4-BE49-F238E27FC236}">
                <a16:creationId xmlns:a16="http://schemas.microsoft.com/office/drawing/2014/main" id="{9D8C8050-C6AC-4D6C-9385-04DDE93546B8}"/>
              </a:ext>
            </a:extLst>
          </p:cNvPr>
          <p:cNvSpPr txBox="1"/>
          <p:nvPr/>
        </p:nvSpPr>
        <p:spPr>
          <a:xfrm>
            <a:off x="3015841" y="3302528"/>
            <a:ext cx="7611540" cy="19954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D" sz="1400" dirty="0">
                <a:solidFill>
                  <a:schemeClr val="bg1">
                    <a:lumMod val="95000"/>
                  </a:schemeClr>
                </a:solidFill>
                <a:latin typeface="Product Sans" panose="020B0403030502040203" pitchFamily="34" charset="0"/>
                <a:cs typeface="Poppins" panose="00000500000000000000" pitchFamily="50" charset="0"/>
              </a:rPr>
              <a:t>Review </a:t>
            </a:r>
            <a:r>
              <a:rPr lang="en-ID" sz="1400" dirty="0" err="1">
                <a:solidFill>
                  <a:schemeClr val="bg1">
                    <a:lumMod val="95000"/>
                  </a:schemeClr>
                </a:solidFill>
                <a:latin typeface="Product Sans" panose="020B0403030502040203" pitchFamily="34" charset="0"/>
                <a:cs typeface="Poppins" panose="00000500000000000000" pitchFamily="50" charset="0"/>
              </a:rPr>
              <a:t>Pendalaman</a:t>
            </a:r>
            <a:r>
              <a:rPr lang="en-ID" sz="1400" dirty="0">
                <a:solidFill>
                  <a:schemeClr val="bg1">
                    <a:lumMod val="95000"/>
                  </a:schemeClr>
                </a:solidFill>
                <a:latin typeface="Product Sans" panose="020B0403030502040203" pitchFamily="34" charset="0"/>
                <a:cs typeface="Poppins" panose="00000500000000000000" pitchFamily="50" charset="0"/>
              </a:rPr>
              <a:t> CSS</a:t>
            </a:r>
          </a:p>
          <a:p>
            <a:pPr marL="285750" indent="-285750">
              <a:lnSpc>
                <a:spcPct val="150000"/>
              </a:lnSpc>
              <a:buFont typeface="Arial" panose="020B0604020202020204" pitchFamily="34" charset="0"/>
              <a:buChar char="•"/>
            </a:pPr>
            <a:r>
              <a:rPr lang="en-ID" sz="1400" dirty="0">
                <a:solidFill>
                  <a:schemeClr val="bg1">
                    <a:lumMod val="95000"/>
                  </a:schemeClr>
                </a:solidFill>
                <a:latin typeface="Product Sans" panose="020B0403030502040203" pitchFamily="34" charset="0"/>
                <a:cs typeface="Poppins" panose="00000500000000000000" pitchFamily="50" charset="0"/>
              </a:rPr>
              <a:t>Text VS Font Styling</a:t>
            </a:r>
          </a:p>
          <a:p>
            <a:pPr marL="285750" indent="-285750">
              <a:lnSpc>
                <a:spcPct val="150000"/>
              </a:lnSpc>
              <a:buFont typeface="Arial" panose="020B0604020202020204" pitchFamily="34" charset="0"/>
              <a:buChar char="•"/>
            </a:pPr>
            <a:r>
              <a:rPr lang="en-ID" sz="1400" dirty="0">
                <a:solidFill>
                  <a:schemeClr val="bg1">
                    <a:lumMod val="95000"/>
                  </a:schemeClr>
                </a:solidFill>
                <a:latin typeface="Product Sans" panose="020B0403030502040203" pitchFamily="34" charset="0"/>
                <a:cs typeface="Poppins" panose="00000500000000000000" pitchFamily="50" charset="0"/>
              </a:rPr>
              <a:t>Font Styling (Font Family, Font Size, Font Weight, Font Style)</a:t>
            </a:r>
          </a:p>
          <a:p>
            <a:pPr marL="285750" indent="-285750">
              <a:lnSpc>
                <a:spcPct val="150000"/>
              </a:lnSpc>
              <a:buFont typeface="Arial" panose="020B0604020202020204" pitchFamily="34" charset="0"/>
              <a:buChar char="•"/>
            </a:pPr>
            <a:r>
              <a:rPr lang="en-ID" sz="1400" dirty="0">
                <a:solidFill>
                  <a:schemeClr val="bg1">
                    <a:lumMod val="95000"/>
                  </a:schemeClr>
                </a:solidFill>
                <a:latin typeface="Product Sans" panose="020B0403030502040203" pitchFamily="34" charset="0"/>
                <a:cs typeface="Poppins" panose="00000500000000000000" pitchFamily="50" charset="0"/>
              </a:rPr>
              <a:t>Shorthand Font Styling</a:t>
            </a:r>
          </a:p>
          <a:p>
            <a:pPr marL="285750" indent="-285750">
              <a:lnSpc>
                <a:spcPct val="150000"/>
              </a:lnSpc>
              <a:buFont typeface="Arial" panose="020B0604020202020204" pitchFamily="34" charset="0"/>
              <a:buChar char="•"/>
            </a:pPr>
            <a:r>
              <a:rPr lang="en-ID" sz="1400" dirty="0">
                <a:solidFill>
                  <a:schemeClr val="bg1">
                    <a:lumMod val="95000"/>
                  </a:schemeClr>
                </a:solidFill>
                <a:latin typeface="Product Sans" panose="020B0403030502040203" pitchFamily="34" charset="0"/>
                <a:cs typeface="Poppins" panose="00000500000000000000" pitchFamily="50" charset="0"/>
              </a:rPr>
              <a:t>Text Styling (Line Height, Text Indent, Text Alignment, Text Decoration, Text Transform, Text Shadow)</a:t>
            </a:r>
          </a:p>
        </p:txBody>
      </p:sp>
      <p:sp>
        <p:nvSpPr>
          <p:cNvPr id="15" name="Rectangle: Rounded Corners 14">
            <a:extLst>
              <a:ext uri="{FF2B5EF4-FFF2-40B4-BE49-F238E27FC236}">
                <a16:creationId xmlns:a16="http://schemas.microsoft.com/office/drawing/2014/main" id="{36AB1935-0E3B-4931-9D68-2F2513FC3257}"/>
              </a:ext>
            </a:extLst>
          </p:cNvPr>
          <p:cNvSpPr/>
          <p:nvPr/>
        </p:nvSpPr>
        <p:spPr>
          <a:xfrm>
            <a:off x="1605095" y="0"/>
            <a:ext cx="185955" cy="6858000"/>
          </a:xfrm>
          <a:prstGeom prst="roundRect">
            <a:avLst>
              <a:gd name="adj" fmla="val 0"/>
            </a:avLst>
          </a:prstGeom>
          <a:solidFill>
            <a:srgbClr val="0D7FC8"/>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D7FC8"/>
                </a:solidFill>
              </a:rPr>
              <a:t>`v</a:t>
            </a:r>
            <a:endParaRPr lang="en-ID" dirty="0">
              <a:solidFill>
                <a:srgbClr val="0D7FC8"/>
              </a:solidFill>
            </a:endParaRPr>
          </a:p>
        </p:txBody>
      </p:sp>
      <p:pic>
        <p:nvPicPr>
          <p:cNvPr id="11" name="Picture 10" descr="Logo&#10;&#10;Description automatically generated">
            <a:extLst>
              <a:ext uri="{FF2B5EF4-FFF2-40B4-BE49-F238E27FC236}">
                <a16:creationId xmlns:a16="http://schemas.microsoft.com/office/drawing/2014/main" id="{401912C5-E066-47C1-8B1C-DFCD8825F30D}"/>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
        <p:nvSpPr>
          <p:cNvPr id="13" name="Rectangle: Rounded Corners 12">
            <a:extLst>
              <a:ext uri="{FF2B5EF4-FFF2-40B4-BE49-F238E27FC236}">
                <a16:creationId xmlns:a16="http://schemas.microsoft.com/office/drawing/2014/main" id="{F4DD01E1-EF56-48B5-A3F0-834ABD71CE82}"/>
              </a:ext>
            </a:extLst>
          </p:cNvPr>
          <p:cNvSpPr/>
          <p:nvPr/>
        </p:nvSpPr>
        <p:spPr>
          <a:xfrm>
            <a:off x="1146498" y="0"/>
            <a:ext cx="458597" cy="6858000"/>
          </a:xfrm>
          <a:prstGeom prst="roundRect">
            <a:avLst>
              <a:gd name="adj" fmla="val 0"/>
            </a:avLst>
          </a:prstGeom>
          <a:solidFill>
            <a:srgbClr val="0661AA"/>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661AA"/>
                </a:solidFill>
              </a:rPr>
              <a:t>`v</a:t>
            </a:r>
            <a:endParaRPr lang="en-ID" dirty="0">
              <a:solidFill>
                <a:srgbClr val="0661AA"/>
              </a:solidFill>
            </a:endParaRPr>
          </a:p>
        </p:txBody>
      </p:sp>
    </p:spTree>
    <p:extLst>
      <p:ext uri="{BB962C8B-B14F-4D97-AF65-F5344CB8AC3E}">
        <p14:creationId xmlns:p14="http://schemas.microsoft.com/office/powerpoint/2010/main" val="41426191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026DF5-C9AA-4BA1-A013-A99CD7B98039}"/>
              </a:ext>
            </a:extLst>
          </p:cNvPr>
          <p:cNvSpPr txBox="1"/>
          <p:nvPr/>
        </p:nvSpPr>
        <p:spPr>
          <a:xfrm>
            <a:off x="1028609" y="2196656"/>
            <a:ext cx="4605748" cy="1015663"/>
          </a:xfrm>
          <a:prstGeom prst="rect">
            <a:avLst/>
          </a:prstGeom>
          <a:noFill/>
        </p:spPr>
        <p:txBody>
          <a:bodyPr wrap="none" rtlCol="0">
            <a:spAutoFit/>
          </a:bodyPr>
          <a:lstStyle/>
          <a:p>
            <a:r>
              <a:rPr lang="en-US" sz="6000" b="1" dirty="0">
                <a:solidFill>
                  <a:srgbClr val="0D7FC8"/>
                </a:solidFill>
                <a:latin typeface="Product Sans" panose="020B0403030502040203" pitchFamily="34" charset="0"/>
              </a:rPr>
              <a:t>Text Styling.</a:t>
            </a:r>
            <a:endParaRPr lang="en-ID" sz="6000" b="1" dirty="0">
              <a:solidFill>
                <a:srgbClr val="0D7FC8"/>
              </a:solidFill>
              <a:latin typeface="Product Sans" panose="020B0403030502040203" pitchFamily="34" charset="0"/>
            </a:endParaRPr>
          </a:p>
        </p:txBody>
      </p:sp>
      <p:pic>
        <p:nvPicPr>
          <p:cNvPr id="5" name="Picture 4" descr="Logo&#10;&#10;Description automatically generated">
            <a:extLst>
              <a:ext uri="{FF2B5EF4-FFF2-40B4-BE49-F238E27FC236}">
                <a16:creationId xmlns:a16="http://schemas.microsoft.com/office/drawing/2014/main" id="{498E5D87-2C42-47F4-986F-6B045DD93C09}"/>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
        <p:nvSpPr>
          <p:cNvPr id="7" name="TextBox 6">
            <a:extLst>
              <a:ext uri="{FF2B5EF4-FFF2-40B4-BE49-F238E27FC236}">
                <a16:creationId xmlns:a16="http://schemas.microsoft.com/office/drawing/2014/main" id="{E4153738-504A-4BD5-8FB8-61D5D961A1EB}"/>
              </a:ext>
            </a:extLst>
          </p:cNvPr>
          <p:cNvSpPr txBox="1"/>
          <p:nvPr/>
        </p:nvSpPr>
        <p:spPr>
          <a:xfrm>
            <a:off x="1028608" y="3307214"/>
            <a:ext cx="10128750" cy="1077218"/>
          </a:xfrm>
          <a:prstGeom prst="rect">
            <a:avLst/>
          </a:prstGeom>
          <a:noFill/>
        </p:spPr>
        <p:txBody>
          <a:bodyPr wrap="square">
            <a:spAutoFit/>
          </a:bodyPr>
          <a:lstStyle/>
          <a:p>
            <a:pPr algn="just"/>
            <a:r>
              <a:rPr lang="nb-NO" sz="1600" dirty="0">
                <a:solidFill>
                  <a:schemeClr val="bg1"/>
                </a:solidFill>
                <a:latin typeface="Product Sans" panose="020B0403030502040203" pitchFamily="34" charset="0"/>
                <a:ea typeface="Open Sans" panose="020B0606030504020204" pitchFamily="34" charset="0"/>
              </a:rPr>
              <a:t>Pembahasan sebelumnya kita terfokus pada formating bentuk karakter yang ditampilkan dengan menggunakan beberapa properti font yang ada. Sekarang kita akan mempelajari bagaimana seorang developer bisa memberikan formatting pada keseluruhan teks yang ada pada baris paragraf, seperti menetapkan inden, jarak antar baris, kata dan huruf, dan sebagainya. Maka dari itu, mari kita bahas satu persatu.</a:t>
            </a:r>
            <a:endParaRPr lang="en-ID" sz="1600" dirty="0">
              <a:solidFill>
                <a:schemeClr val="bg1"/>
              </a:solidFill>
              <a:effectLst/>
              <a:latin typeface="Product Sans" panose="020B0403030502040203" pitchFamily="34" charset="0"/>
              <a:ea typeface="Open Sans" panose="020B0606030504020204" pitchFamily="34" charset="0"/>
            </a:endParaRPr>
          </a:p>
        </p:txBody>
      </p:sp>
    </p:spTree>
    <p:extLst>
      <p:ext uri="{BB962C8B-B14F-4D97-AF65-F5344CB8AC3E}">
        <p14:creationId xmlns:p14="http://schemas.microsoft.com/office/powerpoint/2010/main" val="4700194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026DF5-C9AA-4BA1-A013-A99CD7B98039}"/>
              </a:ext>
            </a:extLst>
          </p:cNvPr>
          <p:cNvSpPr txBox="1"/>
          <p:nvPr/>
        </p:nvSpPr>
        <p:spPr>
          <a:xfrm>
            <a:off x="1028609" y="1089852"/>
            <a:ext cx="2876108" cy="707886"/>
          </a:xfrm>
          <a:prstGeom prst="rect">
            <a:avLst/>
          </a:prstGeom>
          <a:noFill/>
        </p:spPr>
        <p:txBody>
          <a:bodyPr wrap="none" rtlCol="0">
            <a:spAutoFit/>
          </a:bodyPr>
          <a:lstStyle/>
          <a:p>
            <a:r>
              <a:rPr lang="en-US" sz="4000" b="1" dirty="0">
                <a:solidFill>
                  <a:srgbClr val="0D7FC8"/>
                </a:solidFill>
                <a:latin typeface="Product Sans" panose="020B0403030502040203" pitchFamily="34" charset="0"/>
              </a:rPr>
              <a:t>Line Height</a:t>
            </a:r>
            <a:endParaRPr lang="en-ID" sz="4000" b="1" dirty="0">
              <a:solidFill>
                <a:srgbClr val="0D7FC8"/>
              </a:solidFill>
              <a:latin typeface="Product Sans" panose="020B0403030502040203" pitchFamily="34" charset="0"/>
            </a:endParaRPr>
          </a:p>
        </p:txBody>
      </p:sp>
      <p:pic>
        <p:nvPicPr>
          <p:cNvPr id="5" name="Picture 4" descr="Logo&#10;&#10;Description automatically generated">
            <a:extLst>
              <a:ext uri="{FF2B5EF4-FFF2-40B4-BE49-F238E27FC236}">
                <a16:creationId xmlns:a16="http://schemas.microsoft.com/office/drawing/2014/main" id="{498E5D87-2C42-47F4-986F-6B045DD93C09}"/>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
        <p:nvSpPr>
          <p:cNvPr id="7" name="TextBox 6">
            <a:extLst>
              <a:ext uri="{FF2B5EF4-FFF2-40B4-BE49-F238E27FC236}">
                <a16:creationId xmlns:a16="http://schemas.microsoft.com/office/drawing/2014/main" id="{E4153738-504A-4BD5-8FB8-61D5D961A1EB}"/>
              </a:ext>
            </a:extLst>
          </p:cNvPr>
          <p:cNvSpPr txBox="1"/>
          <p:nvPr/>
        </p:nvSpPr>
        <p:spPr>
          <a:xfrm>
            <a:off x="1028608" y="1872696"/>
            <a:ext cx="10128750" cy="584775"/>
          </a:xfrm>
          <a:prstGeom prst="rect">
            <a:avLst/>
          </a:prstGeom>
          <a:noFill/>
        </p:spPr>
        <p:txBody>
          <a:bodyPr wrap="square">
            <a:spAutoFit/>
          </a:bodyPr>
          <a:lstStyle/>
          <a:p>
            <a:r>
              <a:rPr lang="en-ID" sz="1600" dirty="0" err="1">
                <a:solidFill>
                  <a:schemeClr val="bg1"/>
                </a:solidFill>
                <a:effectLst/>
                <a:latin typeface="Product Sans" panose="020B0403030502040203" pitchFamily="34" charset="0"/>
                <a:ea typeface="Open Sans" panose="020B0606030504020204" pitchFamily="34" charset="0"/>
              </a:rPr>
              <a:t>Properti</a:t>
            </a:r>
            <a:r>
              <a:rPr lang="en-ID" sz="1600" dirty="0">
                <a:solidFill>
                  <a:schemeClr val="bg1"/>
                </a:solidFill>
                <a:effectLst/>
                <a:latin typeface="Product Sans" panose="020B0403030502040203" pitchFamily="34" charset="0"/>
                <a:ea typeface="Open Sans" panose="020B0606030504020204" pitchFamily="34" charset="0"/>
              </a:rPr>
              <a:t> line-height </a:t>
            </a:r>
            <a:r>
              <a:rPr lang="en-ID" sz="1600" dirty="0" err="1">
                <a:solidFill>
                  <a:schemeClr val="bg1"/>
                </a:solidFill>
                <a:effectLst/>
                <a:latin typeface="Product Sans" panose="020B0403030502040203" pitchFamily="34" charset="0"/>
                <a:ea typeface="Open Sans" panose="020B0606030504020204" pitchFamily="34" charset="0"/>
              </a:rPr>
              <a:t>digunakan</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untuk</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mengatur</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jarak</a:t>
            </a:r>
            <a:r>
              <a:rPr lang="en-ID" sz="1600" dirty="0">
                <a:solidFill>
                  <a:schemeClr val="bg1"/>
                </a:solidFill>
                <a:effectLst/>
                <a:latin typeface="Product Sans" panose="020B0403030502040203" pitchFamily="34" charset="0"/>
                <a:ea typeface="Open Sans" panose="020B0606030504020204" pitchFamily="34" charset="0"/>
              </a:rPr>
              <a:t> minimal </a:t>
            </a:r>
            <a:r>
              <a:rPr lang="en-ID" sz="1600" dirty="0" err="1">
                <a:solidFill>
                  <a:schemeClr val="bg1"/>
                </a:solidFill>
                <a:effectLst/>
                <a:latin typeface="Product Sans" panose="020B0403030502040203" pitchFamily="34" charset="0"/>
                <a:ea typeface="Open Sans" panose="020B0606030504020204" pitchFamily="34" charset="0"/>
              </a:rPr>
              <a:t>dari</a:t>
            </a:r>
            <a:r>
              <a:rPr lang="en-ID" sz="1600" dirty="0">
                <a:solidFill>
                  <a:schemeClr val="bg1"/>
                </a:solidFill>
                <a:effectLst/>
                <a:latin typeface="Product Sans" panose="020B0403030502040203" pitchFamily="34" charset="0"/>
                <a:ea typeface="Open Sans" panose="020B0606030504020204" pitchFamily="34" charset="0"/>
              </a:rPr>
              <a:t> garis </a:t>
            </a:r>
            <a:r>
              <a:rPr lang="en-ID" sz="1600" dirty="0" err="1">
                <a:solidFill>
                  <a:schemeClr val="bg1"/>
                </a:solidFill>
                <a:effectLst/>
                <a:latin typeface="Product Sans" panose="020B0403030502040203" pitchFamily="34" charset="0"/>
                <a:ea typeface="Open Sans" panose="020B0606030504020204" pitchFamily="34" charset="0"/>
              </a:rPr>
              <a:t>dasar</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dalam</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menampilkannya</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teks</a:t>
            </a:r>
            <a:r>
              <a:rPr lang="en-ID" sz="1600" dirty="0">
                <a:solidFill>
                  <a:schemeClr val="bg1"/>
                </a:solidFill>
                <a:effectLst/>
                <a:latin typeface="Product Sans" panose="020B0403030502040203" pitchFamily="34" charset="0"/>
                <a:ea typeface="Open Sans" panose="020B0606030504020204" pitchFamily="34" charset="0"/>
              </a:rPr>
              <a:t> pada </a:t>
            </a:r>
            <a:r>
              <a:rPr lang="en-ID" sz="1600" dirty="0" err="1">
                <a:solidFill>
                  <a:schemeClr val="bg1"/>
                </a:solidFill>
                <a:effectLst/>
                <a:latin typeface="Product Sans" panose="020B0403030502040203" pitchFamily="34" charset="0"/>
                <a:ea typeface="Open Sans" panose="020B0606030504020204" pitchFamily="34" charset="0"/>
              </a:rPr>
              <a:t>halaman</a:t>
            </a:r>
            <a:r>
              <a:rPr lang="en-ID" sz="1600" dirty="0">
                <a:solidFill>
                  <a:schemeClr val="bg1"/>
                </a:solidFill>
                <a:effectLst/>
                <a:latin typeface="Product Sans" panose="020B0403030502040203" pitchFamily="34" charset="0"/>
                <a:ea typeface="Open Sans" panose="020B0606030504020204" pitchFamily="34" charset="0"/>
              </a:rPr>
              <a:t>.</a:t>
            </a:r>
          </a:p>
        </p:txBody>
      </p:sp>
      <p:pic>
        <p:nvPicPr>
          <p:cNvPr id="6" name="Picture 5" descr="Deep dive CSS: font metrics, line-height and vertical-align - Vincent De  Oliveira">
            <a:extLst>
              <a:ext uri="{FF2B5EF4-FFF2-40B4-BE49-F238E27FC236}">
                <a16:creationId xmlns:a16="http://schemas.microsoft.com/office/drawing/2014/main" id="{5259FC62-99EB-4E5C-AEC3-46C116382B0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26417" y="2886372"/>
            <a:ext cx="5039995" cy="3028315"/>
          </a:xfrm>
          <a:prstGeom prst="rect">
            <a:avLst/>
          </a:prstGeom>
          <a:noFill/>
          <a:ln>
            <a:noFill/>
          </a:ln>
        </p:spPr>
      </p:pic>
      <p:pic>
        <p:nvPicPr>
          <p:cNvPr id="8" name="Picture 7">
            <a:extLst>
              <a:ext uri="{FF2B5EF4-FFF2-40B4-BE49-F238E27FC236}">
                <a16:creationId xmlns:a16="http://schemas.microsoft.com/office/drawing/2014/main" id="{7114C82D-F3C7-4490-9FFA-3450BCAC5E8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701941" y="2886372"/>
            <a:ext cx="4111393" cy="3028314"/>
          </a:xfrm>
          <a:prstGeom prst="rect">
            <a:avLst/>
          </a:prstGeom>
          <a:noFill/>
          <a:ln>
            <a:noFill/>
          </a:ln>
        </p:spPr>
      </p:pic>
    </p:spTree>
    <p:extLst>
      <p:ext uri="{BB962C8B-B14F-4D97-AF65-F5344CB8AC3E}">
        <p14:creationId xmlns:p14="http://schemas.microsoft.com/office/powerpoint/2010/main" val="386630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026DF5-C9AA-4BA1-A013-A99CD7B98039}"/>
              </a:ext>
            </a:extLst>
          </p:cNvPr>
          <p:cNvSpPr txBox="1"/>
          <p:nvPr/>
        </p:nvSpPr>
        <p:spPr>
          <a:xfrm>
            <a:off x="1028609" y="1089852"/>
            <a:ext cx="2880917" cy="707886"/>
          </a:xfrm>
          <a:prstGeom prst="rect">
            <a:avLst/>
          </a:prstGeom>
          <a:noFill/>
        </p:spPr>
        <p:txBody>
          <a:bodyPr wrap="none" rtlCol="0">
            <a:spAutoFit/>
          </a:bodyPr>
          <a:lstStyle/>
          <a:p>
            <a:r>
              <a:rPr lang="en-US" sz="4000" b="1" dirty="0">
                <a:solidFill>
                  <a:srgbClr val="0D7FC8"/>
                </a:solidFill>
                <a:latin typeface="Product Sans" panose="020B0403030502040203" pitchFamily="34" charset="0"/>
              </a:rPr>
              <a:t>Text Indent</a:t>
            </a:r>
            <a:endParaRPr lang="en-ID" sz="4000" b="1" dirty="0">
              <a:solidFill>
                <a:srgbClr val="0D7FC8"/>
              </a:solidFill>
              <a:latin typeface="Product Sans" panose="020B0403030502040203" pitchFamily="34" charset="0"/>
            </a:endParaRPr>
          </a:p>
        </p:txBody>
      </p:sp>
      <p:pic>
        <p:nvPicPr>
          <p:cNvPr id="5" name="Picture 4" descr="Logo&#10;&#10;Description automatically generated">
            <a:extLst>
              <a:ext uri="{FF2B5EF4-FFF2-40B4-BE49-F238E27FC236}">
                <a16:creationId xmlns:a16="http://schemas.microsoft.com/office/drawing/2014/main" id="{498E5D87-2C42-47F4-986F-6B045DD93C09}"/>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
        <p:nvSpPr>
          <p:cNvPr id="7" name="TextBox 6">
            <a:extLst>
              <a:ext uri="{FF2B5EF4-FFF2-40B4-BE49-F238E27FC236}">
                <a16:creationId xmlns:a16="http://schemas.microsoft.com/office/drawing/2014/main" id="{E4153738-504A-4BD5-8FB8-61D5D961A1EB}"/>
              </a:ext>
            </a:extLst>
          </p:cNvPr>
          <p:cNvSpPr txBox="1"/>
          <p:nvPr/>
        </p:nvSpPr>
        <p:spPr>
          <a:xfrm>
            <a:off x="1028608" y="1872696"/>
            <a:ext cx="10128750" cy="584775"/>
          </a:xfrm>
          <a:prstGeom prst="rect">
            <a:avLst/>
          </a:prstGeom>
          <a:noFill/>
        </p:spPr>
        <p:txBody>
          <a:bodyPr wrap="square">
            <a:spAutoFit/>
          </a:bodyPr>
          <a:lstStyle/>
          <a:p>
            <a:r>
              <a:rPr lang="en-ID" sz="1600" dirty="0" err="1">
                <a:solidFill>
                  <a:schemeClr val="bg1"/>
                </a:solidFill>
                <a:latin typeface="Product Sans" panose="020B0403030502040203" pitchFamily="34" charset="0"/>
                <a:ea typeface="Open Sans" panose="020B0606030504020204" pitchFamily="34" charset="0"/>
              </a:rPr>
              <a:t>M</a:t>
            </a:r>
            <a:r>
              <a:rPr lang="en-ID" sz="1600" dirty="0" err="1">
                <a:solidFill>
                  <a:schemeClr val="bg1"/>
                </a:solidFill>
                <a:effectLst/>
                <a:latin typeface="Product Sans" panose="020B0403030502040203" pitchFamily="34" charset="0"/>
                <a:ea typeface="Open Sans" panose="020B0606030504020204" pitchFamily="34" charset="0"/>
              </a:rPr>
              <a:t>enentukan</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nilai</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properti</a:t>
            </a:r>
            <a:r>
              <a:rPr lang="en-ID" sz="1600" dirty="0">
                <a:solidFill>
                  <a:schemeClr val="bg1"/>
                </a:solidFill>
                <a:effectLst/>
                <a:latin typeface="Product Sans" panose="020B0403030502040203" pitchFamily="34" charset="0"/>
                <a:ea typeface="Open Sans" panose="020B0606030504020204" pitchFamily="34" charset="0"/>
              </a:rPr>
              <a:t> </a:t>
            </a:r>
            <a:r>
              <a:rPr lang="it-IT" sz="1600" dirty="0">
                <a:effectLst/>
                <a:highlight>
                  <a:srgbClr val="FFFF00"/>
                </a:highlight>
                <a:latin typeface="Product Sans" panose="020B0403030502040203" pitchFamily="34" charset="0"/>
                <a:ea typeface="Open Sans" panose="020B0606030504020204" pitchFamily="34" charset="0"/>
              </a:rPr>
              <a:t>jarak/lekuk di awal paragraf </a:t>
            </a:r>
            <a:r>
              <a:rPr lang="en-ID" sz="1600" dirty="0" err="1">
                <a:solidFill>
                  <a:schemeClr val="bg1"/>
                </a:solidFill>
                <a:effectLst/>
                <a:latin typeface="Product Sans" panose="020B0403030502040203" pitchFamily="34" charset="0"/>
                <a:ea typeface="Open Sans" panose="020B0606030504020204" pitchFamily="34" charset="0"/>
              </a:rPr>
              <a:t>melalui</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perhitungan</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panjang</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dalam</a:t>
            </a:r>
            <a:r>
              <a:rPr lang="en-ID" sz="1600" dirty="0">
                <a:solidFill>
                  <a:schemeClr val="bg1"/>
                </a:solidFill>
                <a:effectLst/>
                <a:latin typeface="Product Sans" panose="020B0403030502040203" pitchFamily="34" charset="0"/>
                <a:ea typeface="Open Sans" panose="020B0606030504020204" pitchFamily="34" charset="0"/>
              </a:rPr>
              <a:t> px, </a:t>
            </a:r>
            <a:r>
              <a:rPr lang="en-ID" sz="1600" dirty="0" err="1">
                <a:solidFill>
                  <a:schemeClr val="bg1"/>
                </a:solidFill>
                <a:effectLst/>
                <a:latin typeface="Product Sans" panose="020B0403030502040203" pitchFamily="34" charset="0"/>
                <a:ea typeface="Open Sans" panose="020B0606030504020204" pitchFamily="34" charset="0"/>
              </a:rPr>
              <a:t>em</a:t>
            </a:r>
            <a:r>
              <a:rPr lang="en-ID" sz="1600" dirty="0">
                <a:solidFill>
                  <a:schemeClr val="bg1"/>
                </a:solidFill>
                <a:effectLst/>
                <a:latin typeface="Product Sans" panose="020B0403030502040203" pitchFamily="34" charset="0"/>
                <a:ea typeface="Open Sans" panose="020B0606030504020204" pitchFamily="34" charset="0"/>
              </a:rPr>
              <a:t>, dan in </a:t>
            </a:r>
            <a:r>
              <a:rPr lang="en-ID" sz="1600" dirty="0" err="1">
                <a:solidFill>
                  <a:schemeClr val="bg1"/>
                </a:solidFill>
                <a:effectLst/>
                <a:latin typeface="Product Sans" panose="020B0403030502040203" pitchFamily="34" charset="0"/>
                <a:ea typeface="Open Sans" panose="020B0606030504020204" pitchFamily="34" charset="0"/>
              </a:rPr>
              <a:t>atau</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bisa</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menggunakan</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nilai</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persentase</a:t>
            </a:r>
            <a:r>
              <a:rPr lang="en-ID" sz="1600" dirty="0">
                <a:solidFill>
                  <a:schemeClr val="bg1"/>
                </a:solidFill>
                <a:effectLst/>
                <a:latin typeface="Product Sans" panose="020B0403030502040203" pitchFamily="34" charset="0"/>
                <a:ea typeface="Open Sans" panose="020B0606030504020204" pitchFamily="34" charset="0"/>
              </a:rPr>
              <a:t> (%)</a:t>
            </a:r>
          </a:p>
        </p:txBody>
      </p:sp>
      <p:pic>
        <p:nvPicPr>
          <p:cNvPr id="9" name="Picture 8" descr="CSS | text-indent Property - GeeksforGeeks">
            <a:extLst>
              <a:ext uri="{FF2B5EF4-FFF2-40B4-BE49-F238E27FC236}">
                <a16:creationId xmlns:a16="http://schemas.microsoft.com/office/drawing/2014/main" id="{A3A19947-A516-42C6-9430-00706ADC7F06}"/>
              </a:ext>
            </a:extLst>
          </p:cNvPr>
          <p:cNvPicPr/>
          <p:nvPr/>
        </p:nvPicPr>
        <p:blipFill rotWithShape="1">
          <a:blip r:embed="rId3">
            <a:extLst>
              <a:ext uri="{28A0092B-C50C-407E-A947-70E740481C1C}">
                <a14:useLocalDpi xmlns:a14="http://schemas.microsoft.com/office/drawing/2010/main" val="0"/>
              </a:ext>
            </a:extLst>
          </a:blip>
          <a:srcRect t="21129"/>
          <a:stretch/>
        </p:blipFill>
        <p:spPr bwMode="auto">
          <a:xfrm>
            <a:off x="2893729" y="2965158"/>
            <a:ext cx="6398508" cy="2870743"/>
          </a:xfrm>
          <a:prstGeom prst="rect">
            <a:avLst/>
          </a:prstGeom>
          <a:noFill/>
          <a:ln w="9525" cap="flat" cmpd="sng" algn="ctr">
            <a:solidFill>
              <a:sysClr val="windowText" lastClr="000000"/>
            </a:solid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178190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026DF5-C9AA-4BA1-A013-A99CD7B98039}"/>
              </a:ext>
            </a:extLst>
          </p:cNvPr>
          <p:cNvSpPr txBox="1"/>
          <p:nvPr/>
        </p:nvSpPr>
        <p:spPr>
          <a:xfrm>
            <a:off x="1028609" y="1089852"/>
            <a:ext cx="3813865" cy="707886"/>
          </a:xfrm>
          <a:prstGeom prst="rect">
            <a:avLst/>
          </a:prstGeom>
          <a:noFill/>
        </p:spPr>
        <p:txBody>
          <a:bodyPr wrap="none" rtlCol="0">
            <a:spAutoFit/>
          </a:bodyPr>
          <a:lstStyle/>
          <a:p>
            <a:r>
              <a:rPr lang="en-US" sz="4000" b="1" dirty="0">
                <a:solidFill>
                  <a:srgbClr val="0D7FC8"/>
                </a:solidFill>
                <a:latin typeface="Product Sans" panose="020B0403030502040203" pitchFamily="34" charset="0"/>
              </a:rPr>
              <a:t>Text Alignment</a:t>
            </a:r>
            <a:endParaRPr lang="en-ID" sz="4000" b="1" dirty="0">
              <a:solidFill>
                <a:srgbClr val="0D7FC8"/>
              </a:solidFill>
              <a:latin typeface="Product Sans" panose="020B0403030502040203" pitchFamily="34" charset="0"/>
            </a:endParaRPr>
          </a:p>
        </p:txBody>
      </p:sp>
      <p:pic>
        <p:nvPicPr>
          <p:cNvPr id="5" name="Picture 4" descr="Logo&#10;&#10;Description automatically generated">
            <a:extLst>
              <a:ext uri="{FF2B5EF4-FFF2-40B4-BE49-F238E27FC236}">
                <a16:creationId xmlns:a16="http://schemas.microsoft.com/office/drawing/2014/main" id="{498E5D87-2C42-47F4-986F-6B045DD93C09}"/>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
        <p:nvSpPr>
          <p:cNvPr id="7" name="TextBox 6">
            <a:extLst>
              <a:ext uri="{FF2B5EF4-FFF2-40B4-BE49-F238E27FC236}">
                <a16:creationId xmlns:a16="http://schemas.microsoft.com/office/drawing/2014/main" id="{E4153738-504A-4BD5-8FB8-61D5D961A1EB}"/>
              </a:ext>
            </a:extLst>
          </p:cNvPr>
          <p:cNvSpPr txBox="1"/>
          <p:nvPr/>
        </p:nvSpPr>
        <p:spPr>
          <a:xfrm>
            <a:off x="1028608" y="1797738"/>
            <a:ext cx="10128750" cy="584775"/>
          </a:xfrm>
          <a:prstGeom prst="rect">
            <a:avLst/>
          </a:prstGeom>
          <a:noFill/>
        </p:spPr>
        <p:txBody>
          <a:bodyPr wrap="square">
            <a:spAutoFit/>
          </a:bodyPr>
          <a:lstStyle/>
          <a:p>
            <a:r>
              <a:rPr lang="en-ID" sz="1600" dirty="0">
                <a:solidFill>
                  <a:schemeClr val="bg1"/>
                </a:solidFill>
                <a:effectLst/>
                <a:latin typeface="Product Sans" panose="020B0403030502040203" pitchFamily="34" charset="0"/>
                <a:ea typeface="Open Sans" panose="020B0606030504020204" pitchFamily="34" charset="0"/>
              </a:rPr>
              <a:t>Kita </a:t>
            </a:r>
            <a:r>
              <a:rPr lang="en-ID" sz="1600" dirty="0" err="1">
                <a:solidFill>
                  <a:schemeClr val="bg1"/>
                </a:solidFill>
                <a:effectLst/>
                <a:latin typeface="Product Sans" panose="020B0403030502040203" pitchFamily="34" charset="0"/>
                <a:ea typeface="Open Sans" panose="020B0606030504020204" pitchFamily="34" charset="0"/>
              </a:rPr>
              <a:t>bisa</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mengatur</a:t>
            </a:r>
            <a:r>
              <a:rPr lang="en-ID" sz="1600" dirty="0">
                <a:solidFill>
                  <a:schemeClr val="bg1"/>
                </a:solidFill>
                <a:effectLst/>
                <a:latin typeface="Product Sans" panose="020B0403030502040203" pitchFamily="34" charset="0"/>
                <a:ea typeface="Open Sans" panose="020B0606030504020204" pitchFamily="34" charset="0"/>
              </a:rPr>
              <a:t> text alignment pada website </a:t>
            </a:r>
            <a:r>
              <a:rPr lang="en-ID" sz="1600" dirty="0" err="1">
                <a:solidFill>
                  <a:schemeClr val="bg1"/>
                </a:solidFill>
                <a:effectLst/>
                <a:latin typeface="Product Sans" panose="020B0403030502040203" pitchFamily="34" charset="0"/>
                <a:ea typeface="Open Sans" panose="020B0606030504020204" pitchFamily="34" charset="0"/>
              </a:rPr>
              <a:t>seperti</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kita</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melakukannya</a:t>
            </a:r>
            <a:r>
              <a:rPr lang="en-ID" sz="1600" dirty="0">
                <a:solidFill>
                  <a:schemeClr val="bg1"/>
                </a:solidFill>
                <a:effectLst/>
                <a:latin typeface="Product Sans" panose="020B0403030502040203" pitchFamily="34" charset="0"/>
                <a:ea typeface="Open Sans" panose="020B0606030504020204" pitchFamily="34" charset="0"/>
              </a:rPr>
              <a:t> pada </a:t>
            </a:r>
            <a:r>
              <a:rPr lang="en-ID" sz="1600" dirty="0" err="1">
                <a:solidFill>
                  <a:schemeClr val="bg1"/>
                </a:solidFill>
                <a:effectLst/>
                <a:latin typeface="Product Sans" panose="020B0403030502040203" pitchFamily="34" charset="0"/>
                <a:ea typeface="Open Sans" panose="020B0606030504020204" pitchFamily="34" charset="0"/>
              </a:rPr>
              <a:t>aplikasi</a:t>
            </a:r>
            <a:r>
              <a:rPr lang="en-ID" sz="1600" dirty="0">
                <a:solidFill>
                  <a:schemeClr val="bg1"/>
                </a:solidFill>
                <a:effectLst/>
                <a:latin typeface="Product Sans" panose="020B0403030502040203" pitchFamily="34" charset="0"/>
                <a:ea typeface="Open Sans" panose="020B0606030504020204" pitchFamily="34" charset="0"/>
              </a:rPr>
              <a:t> Microsoft Word </a:t>
            </a:r>
            <a:r>
              <a:rPr lang="en-ID" sz="1600" dirty="0" err="1">
                <a:solidFill>
                  <a:schemeClr val="bg1"/>
                </a:solidFill>
                <a:effectLst/>
                <a:latin typeface="Product Sans" panose="020B0403030502040203" pitchFamily="34" charset="0"/>
                <a:ea typeface="Open Sans" panose="020B0606030504020204" pitchFamily="34" charset="0"/>
              </a:rPr>
              <a:t>dengan</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menggunakan</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properti</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a:effectLst/>
                <a:highlight>
                  <a:srgbClr val="FFFF00"/>
                </a:highlight>
                <a:latin typeface="Product Sans" panose="020B0403030502040203" pitchFamily="34" charset="0"/>
                <a:ea typeface="Open Sans" panose="020B0606030504020204" pitchFamily="34" charset="0"/>
              </a:rPr>
              <a:t>text-align</a:t>
            </a:r>
            <a:r>
              <a:rPr lang="en-ID" sz="1600" dirty="0">
                <a:solidFill>
                  <a:schemeClr val="bg1"/>
                </a:solidFill>
                <a:effectLst/>
                <a:latin typeface="Product Sans" panose="020B0403030502040203" pitchFamily="34" charset="0"/>
                <a:ea typeface="Open Sans" panose="020B0606030504020204" pitchFamily="34" charset="0"/>
              </a:rPr>
              <a:t>. </a:t>
            </a:r>
          </a:p>
        </p:txBody>
      </p:sp>
      <p:graphicFrame>
        <p:nvGraphicFramePr>
          <p:cNvPr id="2" name="Table 1">
            <a:extLst>
              <a:ext uri="{FF2B5EF4-FFF2-40B4-BE49-F238E27FC236}">
                <a16:creationId xmlns:a16="http://schemas.microsoft.com/office/drawing/2014/main" id="{C47E1352-449C-4E03-9BA8-FCF4A07CBE19}"/>
              </a:ext>
            </a:extLst>
          </p:cNvPr>
          <p:cNvGraphicFramePr>
            <a:graphicFrameLocks noGrp="1"/>
          </p:cNvGraphicFramePr>
          <p:nvPr>
            <p:extLst>
              <p:ext uri="{D42A27DB-BD31-4B8C-83A1-F6EECF244321}">
                <p14:modId xmlns:p14="http://schemas.microsoft.com/office/powerpoint/2010/main" val="2104307564"/>
              </p:ext>
            </p:extLst>
          </p:nvPr>
        </p:nvGraphicFramePr>
        <p:xfrm>
          <a:off x="1809100" y="3136066"/>
          <a:ext cx="8253714" cy="2409055"/>
        </p:xfrm>
        <a:graphic>
          <a:graphicData uri="http://schemas.openxmlformats.org/drawingml/2006/table">
            <a:tbl>
              <a:tblPr firstRow="1" firstCol="1" bandRow="1">
                <a:tableStyleId>{F5AB1C69-6EDB-4FF4-983F-18BD219EF322}</a:tableStyleId>
              </a:tblPr>
              <a:tblGrid>
                <a:gridCol w="4126336">
                  <a:extLst>
                    <a:ext uri="{9D8B030D-6E8A-4147-A177-3AD203B41FA5}">
                      <a16:colId xmlns:a16="http://schemas.microsoft.com/office/drawing/2014/main" val="1086290499"/>
                    </a:ext>
                  </a:extLst>
                </a:gridCol>
                <a:gridCol w="4127378">
                  <a:extLst>
                    <a:ext uri="{9D8B030D-6E8A-4147-A177-3AD203B41FA5}">
                      <a16:colId xmlns:a16="http://schemas.microsoft.com/office/drawing/2014/main" val="2770499887"/>
                    </a:ext>
                  </a:extLst>
                </a:gridCol>
              </a:tblGrid>
              <a:tr h="486904">
                <a:tc>
                  <a:txBody>
                    <a:bodyPr/>
                    <a:lstStyle/>
                    <a:p>
                      <a:pPr algn="ctr">
                        <a:lnSpc>
                          <a:spcPct val="115000"/>
                        </a:lnSpc>
                      </a:pPr>
                      <a:r>
                        <a:rPr lang="en-US" sz="1600" dirty="0">
                          <a:effectLst/>
                        </a:rPr>
                        <a:t>Nilai </a:t>
                      </a:r>
                      <a:r>
                        <a:rPr lang="en-US" sz="1600" dirty="0" err="1">
                          <a:effectLst/>
                        </a:rPr>
                        <a:t>Properti</a:t>
                      </a:r>
                      <a:endParaRPr lang="en-ID" sz="1600" dirty="0">
                        <a:solidFill>
                          <a:srgbClr val="171717"/>
                        </a:solidFill>
                        <a:effectLst/>
                        <a:latin typeface="Open Sans" panose="020B0606030504020204" pitchFamily="34" charset="0"/>
                        <a:ea typeface="Open Sans" panose="020B0606030504020204" pitchFamily="34" charset="0"/>
                      </a:endParaRPr>
                    </a:p>
                  </a:txBody>
                  <a:tcPr marL="112451" marR="112451" marT="0" marB="0" anchor="ctr"/>
                </a:tc>
                <a:tc>
                  <a:txBody>
                    <a:bodyPr/>
                    <a:lstStyle/>
                    <a:p>
                      <a:pPr algn="ctr">
                        <a:lnSpc>
                          <a:spcPct val="115000"/>
                        </a:lnSpc>
                      </a:pPr>
                      <a:r>
                        <a:rPr lang="en-US" sz="1600" dirty="0" err="1">
                          <a:effectLst/>
                        </a:rPr>
                        <a:t>Fungsi</a:t>
                      </a:r>
                      <a:endParaRPr lang="en-ID" sz="1600" dirty="0">
                        <a:solidFill>
                          <a:srgbClr val="171717"/>
                        </a:solidFill>
                        <a:effectLst/>
                        <a:latin typeface="Open Sans" panose="020B0606030504020204" pitchFamily="34" charset="0"/>
                        <a:ea typeface="Open Sans" panose="020B0606030504020204" pitchFamily="34" charset="0"/>
                      </a:endParaRPr>
                    </a:p>
                  </a:txBody>
                  <a:tcPr marL="112451" marR="112451" marT="0" marB="0" anchor="ctr"/>
                </a:tc>
                <a:extLst>
                  <a:ext uri="{0D108BD9-81ED-4DB2-BD59-A6C34878D82A}">
                    <a16:rowId xmlns:a16="http://schemas.microsoft.com/office/drawing/2014/main" val="729832522"/>
                  </a:ext>
                </a:extLst>
              </a:tr>
              <a:tr h="267330">
                <a:tc>
                  <a:txBody>
                    <a:bodyPr/>
                    <a:lstStyle/>
                    <a:p>
                      <a:pPr algn="ctr">
                        <a:lnSpc>
                          <a:spcPct val="115000"/>
                        </a:lnSpc>
                      </a:pPr>
                      <a:r>
                        <a:rPr lang="en-US" sz="1600" spc="5">
                          <a:effectLst/>
                        </a:rPr>
                        <a:t>text-align: left</a:t>
                      </a:r>
                      <a:endParaRPr lang="en-ID" sz="1600">
                        <a:solidFill>
                          <a:srgbClr val="171717"/>
                        </a:solidFill>
                        <a:effectLst/>
                        <a:latin typeface="Open Sans" panose="020B0606030504020204" pitchFamily="34" charset="0"/>
                        <a:ea typeface="Open Sans" panose="020B0606030504020204" pitchFamily="34" charset="0"/>
                      </a:endParaRPr>
                    </a:p>
                  </a:txBody>
                  <a:tcPr marL="112451" marR="112451" marT="0" marB="0" anchor="ctr"/>
                </a:tc>
                <a:tc>
                  <a:txBody>
                    <a:bodyPr/>
                    <a:lstStyle/>
                    <a:p>
                      <a:pPr algn="l">
                        <a:lnSpc>
                          <a:spcPct val="115000"/>
                        </a:lnSpc>
                      </a:pPr>
                      <a:r>
                        <a:rPr lang="en-US" sz="1600" spc="5">
                          <a:effectLst/>
                        </a:rPr>
                        <a:t>Membuat perataan teks pada ujung kiri</a:t>
                      </a:r>
                      <a:endParaRPr lang="en-ID" sz="1600">
                        <a:solidFill>
                          <a:srgbClr val="171717"/>
                        </a:solidFill>
                        <a:effectLst/>
                        <a:latin typeface="Open Sans" panose="020B0606030504020204" pitchFamily="34" charset="0"/>
                        <a:ea typeface="Open Sans" panose="020B0606030504020204" pitchFamily="34" charset="0"/>
                      </a:endParaRPr>
                    </a:p>
                  </a:txBody>
                  <a:tcPr marL="112451" marR="112451" marT="0" marB="0"/>
                </a:tc>
                <a:extLst>
                  <a:ext uri="{0D108BD9-81ED-4DB2-BD59-A6C34878D82A}">
                    <a16:rowId xmlns:a16="http://schemas.microsoft.com/office/drawing/2014/main" val="1345576491"/>
                  </a:ext>
                </a:extLst>
              </a:tr>
              <a:tr h="551607">
                <a:tc>
                  <a:txBody>
                    <a:bodyPr/>
                    <a:lstStyle/>
                    <a:p>
                      <a:pPr algn="ctr">
                        <a:lnSpc>
                          <a:spcPct val="115000"/>
                        </a:lnSpc>
                      </a:pPr>
                      <a:r>
                        <a:rPr lang="en-US" sz="1600" spc="5">
                          <a:effectLst/>
                        </a:rPr>
                        <a:t>text-align: right</a:t>
                      </a:r>
                      <a:endParaRPr lang="en-ID" sz="1600">
                        <a:solidFill>
                          <a:srgbClr val="171717"/>
                        </a:solidFill>
                        <a:effectLst/>
                        <a:latin typeface="Open Sans" panose="020B0606030504020204" pitchFamily="34" charset="0"/>
                        <a:ea typeface="Open Sans" panose="020B0606030504020204" pitchFamily="34" charset="0"/>
                      </a:endParaRPr>
                    </a:p>
                  </a:txBody>
                  <a:tcPr marL="112451" marR="112451" marT="0" marB="0" anchor="ctr"/>
                </a:tc>
                <a:tc>
                  <a:txBody>
                    <a:bodyPr/>
                    <a:lstStyle/>
                    <a:p>
                      <a:pPr algn="l">
                        <a:lnSpc>
                          <a:spcPct val="115000"/>
                        </a:lnSpc>
                      </a:pPr>
                      <a:r>
                        <a:rPr lang="en-US" sz="1600" spc="5">
                          <a:effectLst/>
                        </a:rPr>
                        <a:t>Membuat perataan teks pada ujung kanan</a:t>
                      </a:r>
                      <a:endParaRPr lang="en-ID" sz="1600">
                        <a:solidFill>
                          <a:srgbClr val="171717"/>
                        </a:solidFill>
                        <a:effectLst/>
                        <a:latin typeface="Open Sans" panose="020B0606030504020204" pitchFamily="34" charset="0"/>
                        <a:ea typeface="Open Sans" panose="020B0606030504020204" pitchFamily="34" charset="0"/>
                      </a:endParaRPr>
                    </a:p>
                  </a:txBody>
                  <a:tcPr marL="112451" marR="112451" marT="0" marB="0"/>
                </a:tc>
                <a:extLst>
                  <a:ext uri="{0D108BD9-81ED-4DB2-BD59-A6C34878D82A}">
                    <a16:rowId xmlns:a16="http://schemas.microsoft.com/office/drawing/2014/main" val="133119763"/>
                  </a:ext>
                </a:extLst>
              </a:tr>
              <a:tr h="551607">
                <a:tc>
                  <a:txBody>
                    <a:bodyPr/>
                    <a:lstStyle/>
                    <a:p>
                      <a:pPr algn="ctr">
                        <a:lnSpc>
                          <a:spcPct val="115000"/>
                        </a:lnSpc>
                      </a:pPr>
                      <a:r>
                        <a:rPr lang="en-US" sz="1600" spc="5">
                          <a:effectLst/>
                        </a:rPr>
                        <a:t>text-align: center</a:t>
                      </a:r>
                      <a:endParaRPr lang="en-ID" sz="1600">
                        <a:solidFill>
                          <a:srgbClr val="171717"/>
                        </a:solidFill>
                        <a:effectLst/>
                        <a:latin typeface="Open Sans" panose="020B0606030504020204" pitchFamily="34" charset="0"/>
                        <a:ea typeface="Open Sans" panose="020B0606030504020204" pitchFamily="34" charset="0"/>
                      </a:endParaRPr>
                    </a:p>
                  </a:txBody>
                  <a:tcPr marL="112451" marR="112451" marT="0" marB="0" anchor="ctr"/>
                </a:tc>
                <a:tc>
                  <a:txBody>
                    <a:bodyPr/>
                    <a:lstStyle/>
                    <a:p>
                      <a:pPr algn="l">
                        <a:lnSpc>
                          <a:spcPct val="115000"/>
                        </a:lnSpc>
                      </a:pPr>
                      <a:r>
                        <a:rPr lang="en-US" sz="1600" spc="5">
                          <a:effectLst/>
                        </a:rPr>
                        <a:t>Membuat perataan teks secara menengah</a:t>
                      </a:r>
                      <a:endParaRPr lang="en-ID" sz="1600">
                        <a:solidFill>
                          <a:srgbClr val="171717"/>
                        </a:solidFill>
                        <a:effectLst/>
                        <a:latin typeface="Open Sans" panose="020B0606030504020204" pitchFamily="34" charset="0"/>
                        <a:ea typeface="Open Sans" panose="020B0606030504020204" pitchFamily="34" charset="0"/>
                      </a:endParaRPr>
                    </a:p>
                  </a:txBody>
                  <a:tcPr marL="112451" marR="112451" marT="0" marB="0"/>
                </a:tc>
                <a:extLst>
                  <a:ext uri="{0D108BD9-81ED-4DB2-BD59-A6C34878D82A}">
                    <a16:rowId xmlns:a16="http://schemas.microsoft.com/office/drawing/2014/main" val="73947009"/>
                  </a:ext>
                </a:extLst>
              </a:tr>
              <a:tr h="551607">
                <a:tc>
                  <a:txBody>
                    <a:bodyPr/>
                    <a:lstStyle/>
                    <a:p>
                      <a:pPr algn="ctr">
                        <a:lnSpc>
                          <a:spcPct val="115000"/>
                        </a:lnSpc>
                      </a:pPr>
                      <a:r>
                        <a:rPr lang="en-US" sz="1600" spc="5">
                          <a:effectLst/>
                        </a:rPr>
                        <a:t>text-align: justify</a:t>
                      </a:r>
                      <a:endParaRPr lang="en-ID" sz="1600">
                        <a:solidFill>
                          <a:srgbClr val="171717"/>
                        </a:solidFill>
                        <a:effectLst/>
                        <a:latin typeface="Open Sans" panose="020B0606030504020204" pitchFamily="34" charset="0"/>
                        <a:ea typeface="Open Sans" panose="020B0606030504020204" pitchFamily="34" charset="0"/>
                      </a:endParaRPr>
                    </a:p>
                  </a:txBody>
                  <a:tcPr marL="112451" marR="112451" marT="0" marB="0" anchor="ctr"/>
                </a:tc>
                <a:tc>
                  <a:txBody>
                    <a:bodyPr/>
                    <a:lstStyle/>
                    <a:p>
                      <a:pPr algn="l">
                        <a:lnSpc>
                          <a:spcPct val="115000"/>
                        </a:lnSpc>
                      </a:pPr>
                      <a:r>
                        <a:rPr lang="en-US" sz="1600" spc="5" dirty="0" err="1">
                          <a:effectLst/>
                        </a:rPr>
                        <a:t>Membuat</a:t>
                      </a:r>
                      <a:r>
                        <a:rPr lang="en-US" sz="1600" spc="5" dirty="0">
                          <a:effectLst/>
                        </a:rPr>
                        <a:t> </a:t>
                      </a:r>
                      <a:r>
                        <a:rPr lang="en-US" sz="1600" spc="5" dirty="0" err="1">
                          <a:effectLst/>
                        </a:rPr>
                        <a:t>perataan</a:t>
                      </a:r>
                      <a:r>
                        <a:rPr lang="en-US" sz="1600" spc="5" dirty="0">
                          <a:effectLst/>
                        </a:rPr>
                        <a:t> </a:t>
                      </a:r>
                      <a:r>
                        <a:rPr lang="en-US" sz="1600" spc="5" dirty="0" err="1">
                          <a:effectLst/>
                        </a:rPr>
                        <a:t>teks</a:t>
                      </a:r>
                      <a:r>
                        <a:rPr lang="en-US" sz="1600" spc="5" dirty="0">
                          <a:effectLst/>
                        </a:rPr>
                        <a:t> yang </a:t>
                      </a:r>
                      <a:r>
                        <a:rPr lang="en-US" sz="1600" spc="5" dirty="0" err="1">
                          <a:effectLst/>
                        </a:rPr>
                        <a:t>setara</a:t>
                      </a:r>
                      <a:r>
                        <a:rPr lang="en-US" sz="1600" spc="5" dirty="0">
                          <a:effectLst/>
                        </a:rPr>
                        <a:t> pada </a:t>
                      </a:r>
                      <a:r>
                        <a:rPr lang="en-US" sz="1600" spc="5" dirty="0" err="1">
                          <a:effectLst/>
                        </a:rPr>
                        <a:t>ujung</a:t>
                      </a:r>
                      <a:r>
                        <a:rPr lang="en-US" sz="1600" spc="5" dirty="0">
                          <a:effectLst/>
                        </a:rPr>
                        <a:t> </a:t>
                      </a:r>
                      <a:r>
                        <a:rPr lang="en-US" sz="1600" spc="5" dirty="0" err="1">
                          <a:effectLst/>
                        </a:rPr>
                        <a:t>kiri</a:t>
                      </a:r>
                      <a:r>
                        <a:rPr lang="en-US" sz="1600" spc="5" dirty="0">
                          <a:effectLst/>
                        </a:rPr>
                        <a:t> dan </a:t>
                      </a:r>
                      <a:r>
                        <a:rPr lang="en-US" sz="1600" spc="5" dirty="0" err="1">
                          <a:effectLst/>
                        </a:rPr>
                        <a:t>kanannya</a:t>
                      </a:r>
                      <a:endParaRPr lang="en-ID" sz="1600" dirty="0">
                        <a:solidFill>
                          <a:srgbClr val="171717"/>
                        </a:solidFill>
                        <a:effectLst/>
                        <a:latin typeface="Open Sans" panose="020B0606030504020204" pitchFamily="34" charset="0"/>
                        <a:ea typeface="Open Sans" panose="020B0606030504020204" pitchFamily="34" charset="0"/>
                      </a:endParaRPr>
                    </a:p>
                  </a:txBody>
                  <a:tcPr marL="112451" marR="112451" marT="0" marB="0"/>
                </a:tc>
                <a:extLst>
                  <a:ext uri="{0D108BD9-81ED-4DB2-BD59-A6C34878D82A}">
                    <a16:rowId xmlns:a16="http://schemas.microsoft.com/office/drawing/2014/main" val="4238619385"/>
                  </a:ext>
                </a:extLst>
              </a:tr>
            </a:tbl>
          </a:graphicData>
        </a:graphic>
      </p:graphicFrame>
    </p:spTree>
    <p:extLst>
      <p:ext uri="{BB962C8B-B14F-4D97-AF65-F5344CB8AC3E}">
        <p14:creationId xmlns:p14="http://schemas.microsoft.com/office/powerpoint/2010/main" val="3043314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SS Text | Free Tutorials Plus">
            <a:extLst>
              <a:ext uri="{FF2B5EF4-FFF2-40B4-BE49-F238E27FC236}">
                <a16:creationId xmlns:a16="http://schemas.microsoft.com/office/drawing/2014/main" id="{EA5E1DF4-BEEC-4943-B7A7-F79232E1513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08761" y="2424418"/>
            <a:ext cx="9774477" cy="2944535"/>
          </a:xfrm>
          <a:prstGeom prst="rect">
            <a:avLst/>
          </a:prstGeom>
          <a:noFill/>
          <a:ln>
            <a:noFill/>
          </a:ln>
        </p:spPr>
      </p:pic>
      <p:sp>
        <p:nvSpPr>
          <p:cNvPr id="5" name="TextBox 4">
            <a:extLst>
              <a:ext uri="{FF2B5EF4-FFF2-40B4-BE49-F238E27FC236}">
                <a16:creationId xmlns:a16="http://schemas.microsoft.com/office/drawing/2014/main" id="{60351FFD-BEF0-4731-A91B-F9DC6936A79D}"/>
              </a:ext>
            </a:extLst>
          </p:cNvPr>
          <p:cNvSpPr txBox="1"/>
          <p:nvPr/>
        </p:nvSpPr>
        <p:spPr>
          <a:xfrm>
            <a:off x="2869795" y="1358300"/>
            <a:ext cx="6452407" cy="707886"/>
          </a:xfrm>
          <a:prstGeom prst="rect">
            <a:avLst/>
          </a:prstGeom>
          <a:noFill/>
        </p:spPr>
        <p:txBody>
          <a:bodyPr wrap="none" rtlCol="0">
            <a:spAutoFit/>
          </a:bodyPr>
          <a:lstStyle/>
          <a:p>
            <a:r>
              <a:rPr lang="en-US" sz="4000" b="1" dirty="0" err="1">
                <a:solidFill>
                  <a:srgbClr val="0D7FC8"/>
                </a:solidFill>
                <a:latin typeface="Product Sans" panose="020B0403030502040203" pitchFamily="34" charset="0"/>
              </a:rPr>
              <a:t>Penerapan</a:t>
            </a:r>
            <a:r>
              <a:rPr lang="en-US" sz="4000" b="1" dirty="0">
                <a:solidFill>
                  <a:srgbClr val="0D7FC8"/>
                </a:solidFill>
                <a:latin typeface="Product Sans" panose="020B0403030502040203" pitchFamily="34" charset="0"/>
              </a:rPr>
              <a:t> Text Alignment</a:t>
            </a:r>
            <a:endParaRPr lang="en-ID" sz="4000" b="1" dirty="0">
              <a:solidFill>
                <a:srgbClr val="0D7FC8"/>
              </a:solidFill>
              <a:latin typeface="Product Sans" panose="020B0403030502040203" pitchFamily="34" charset="0"/>
            </a:endParaRPr>
          </a:p>
        </p:txBody>
      </p:sp>
    </p:spTree>
    <p:extLst>
      <p:ext uri="{BB962C8B-B14F-4D97-AF65-F5344CB8AC3E}">
        <p14:creationId xmlns:p14="http://schemas.microsoft.com/office/powerpoint/2010/main" val="13044723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026DF5-C9AA-4BA1-A013-A99CD7B98039}"/>
              </a:ext>
            </a:extLst>
          </p:cNvPr>
          <p:cNvSpPr txBox="1"/>
          <p:nvPr/>
        </p:nvSpPr>
        <p:spPr>
          <a:xfrm>
            <a:off x="1028609" y="1408633"/>
            <a:ext cx="3988592" cy="707886"/>
          </a:xfrm>
          <a:prstGeom prst="rect">
            <a:avLst/>
          </a:prstGeom>
          <a:noFill/>
        </p:spPr>
        <p:txBody>
          <a:bodyPr wrap="none" rtlCol="0">
            <a:spAutoFit/>
          </a:bodyPr>
          <a:lstStyle/>
          <a:p>
            <a:r>
              <a:rPr lang="en-US" sz="4000" b="1" dirty="0">
                <a:solidFill>
                  <a:srgbClr val="0D7FC8"/>
                </a:solidFill>
                <a:latin typeface="Product Sans" panose="020B0403030502040203" pitchFamily="34" charset="0"/>
              </a:rPr>
              <a:t>Text Decoration</a:t>
            </a:r>
            <a:endParaRPr lang="en-ID" sz="4000" b="1" dirty="0">
              <a:solidFill>
                <a:srgbClr val="0D7FC8"/>
              </a:solidFill>
              <a:latin typeface="Product Sans" panose="020B0403030502040203" pitchFamily="34" charset="0"/>
            </a:endParaRPr>
          </a:p>
        </p:txBody>
      </p:sp>
      <p:pic>
        <p:nvPicPr>
          <p:cNvPr id="5" name="Picture 4" descr="Logo&#10;&#10;Description automatically generated">
            <a:extLst>
              <a:ext uri="{FF2B5EF4-FFF2-40B4-BE49-F238E27FC236}">
                <a16:creationId xmlns:a16="http://schemas.microsoft.com/office/drawing/2014/main" id="{498E5D87-2C42-47F4-986F-6B045DD93C09}"/>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
        <p:nvSpPr>
          <p:cNvPr id="7" name="TextBox 6">
            <a:extLst>
              <a:ext uri="{FF2B5EF4-FFF2-40B4-BE49-F238E27FC236}">
                <a16:creationId xmlns:a16="http://schemas.microsoft.com/office/drawing/2014/main" id="{E4153738-504A-4BD5-8FB8-61D5D961A1EB}"/>
              </a:ext>
            </a:extLst>
          </p:cNvPr>
          <p:cNvSpPr txBox="1"/>
          <p:nvPr/>
        </p:nvSpPr>
        <p:spPr>
          <a:xfrm>
            <a:off x="1028608" y="2116519"/>
            <a:ext cx="10128750" cy="584775"/>
          </a:xfrm>
          <a:prstGeom prst="rect">
            <a:avLst/>
          </a:prstGeom>
          <a:noFill/>
        </p:spPr>
        <p:txBody>
          <a:bodyPr wrap="square">
            <a:spAutoFit/>
          </a:bodyPr>
          <a:lstStyle/>
          <a:p>
            <a:r>
              <a:rPr lang="en-ID" sz="1600" dirty="0" err="1">
                <a:solidFill>
                  <a:schemeClr val="bg1"/>
                </a:solidFill>
                <a:effectLst/>
                <a:latin typeface="Product Sans" panose="020B0403030502040203" pitchFamily="34" charset="0"/>
                <a:ea typeface="Open Sans" panose="020B0606030504020204" pitchFamily="34" charset="0"/>
              </a:rPr>
              <a:t>Properti</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ini</a:t>
            </a:r>
            <a:r>
              <a:rPr lang="en-ID" sz="1600" dirty="0">
                <a:solidFill>
                  <a:schemeClr val="bg1"/>
                </a:solidFill>
                <a:effectLst/>
                <a:latin typeface="Product Sans" panose="020B0403030502040203" pitchFamily="34" charset="0"/>
                <a:ea typeface="Open Sans" panose="020B0606030504020204" pitchFamily="34" charset="0"/>
              </a:rPr>
              <a:t> paling </a:t>
            </a:r>
            <a:r>
              <a:rPr lang="en-ID" sz="1600" dirty="0" err="1">
                <a:solidFill>
                  <a:schemeClr val="bg1"/>
                </a:solidFill>
                <a:effectLst/>
                <a:latin typeface="Product Sans" panose="020B0403030502040203" pitchFamily="34" charset="0"/>
                <a:ea typeface="Open Sans" panose="020B0606030504020204" pitchFamily="34" charset="0"/>
              </a:rPr>
              <a:t>populer</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digunakan</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ketika</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kita</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ingin</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membuat</a:t>
            </a:r>
            <a:r>
              <a:rPr lang="en-ID" sz="1600" dirty="0">
                <a:solidFill>
                  <a:schemeClr val="bg1"/>
                </a:solidFill>
                <a:effectLst/>
                <a:latin typeface="Product Sans" panose="020B0403030502040203" pitchFamily="34" charset="0"/>
                <a:ea typeface="Open Sans" panose="020B0606030504020204" pitchFamily="34" charset="0"/>
              </a:rPr>
              <a:t> garis </a:t>
            </a:r>
            <a:r>
              <a:rPr lang="en-ID" sz="1600" dirty="0" err="1">
                <a:solidFill>
                  <a:schemeClr val="bg1"/>
                </a:solidFill>
                <a:effectLst/>
                <a:latin typeface="Product Sans" panose="020B0403030502040203" pitchFamily="34" charset="0"/>
                <a:ea typeface="Open Sans" panose="020B0606030504020204" pitchFamily="34" charset="0"/>
              </a:rPr>
              <a:t>bawah</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atau</a:t>
            </a:r>
            <a:r>
              <a:rPr lang="en-ID" sz="1600" dirty="0">
                <a:solidFill>
                  <a:schemeClr val="bg1"/>
                </a:solidFill>
                <a:effectLst/>
                <a:latin typeface="Product Sans" panose="020B0403030502040203" pitchFamily="34" charset="0"/>
                <a:ea typeface="Open Sans" panose="020B0606030504020204" pitchFamily="34" charset="0"/>
              </a:rPr>
              <a:t> underline pada </a:t>
            </a:r>
            <a:r>
              <a:rPr lang="en-ID" sz="1600" dirty="0" err="1">
                <a:solidFill>
                  <a:schemeClr val="bg1"/>
                </a:solidFill>
                <a:effectLst/>
                <a:latin typeface="Product Sans" panose="020B0403030502040203" pitchFamily="34" charset="0"/>
                <a:ea typeface="Open Sans" panose="020B0606030504020204" pitchFamily="34" charset="0"/>
              </a:rPr>
              <a:t>teks</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Tapi</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tak</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hanya</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itu</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ada</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beberapa</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nilai</a:t>
            </a:r>
            <a:r>
              <a:rPr lang="en-ID" sz="1600" dirty="0">
                <a:solidFill>
                  <a:schemeClr val="bg1"/>
                </a:solidFill>
                <a:effectLst/>
                <a:latin typeface="Product Sans" panose="020B0403030502040203" pitchFamily="34" charset="0"/>
                <a:ea typeface="Open Sans" panose="020B0606030504020204" pitchFamily="34" charset="0"/>
              </a:rPr>
              <a:t> lain yang </a:t>
            </a:r>
            <a:r>
              <a:rPr lang="en-ID" sz="1600" dirty="0" err="1">
                <a:solidFill>
                  <a:schemeClr val="bg1"/>
                </a:solidFill>
                <a:effectLst/>
                <a:latin typeface="Product Sans" panose="020B0403030502040203" pitchFamily="34" charset="0"/>
                <a:ea typeface="Open Sans" panose="020B0606030504020204" pitchFamily="34" charset="0"/>
              </a:rPr>
              <a:t>dapat</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kita</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gunakan</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untuk</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properti</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ini</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Detailnya</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sebagai</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berikut</a:t>
            </a:r>
            <a:r>
              <a:rPr lang="en-ID" sz="1600" dirty="0">
                <a:solidFill>
                  <a:schemeClr val="bg1"/>
                </a:solidFill>
                <a:effectLst/>
                <a:latin typeface="Product Sans" panose="020B0403030502040203" pitchFamily="34" charset="0"/>
                <a:ea typeface="Open Sans" panose="020B0606030504020204" pitchFamily="34" charset="0"/>
              </a:rPr>
              <a:t>:</a:t>
            </a:r>
          </a:p>
        </p:txBody>
      </p:sp>
      <p:graphicFrame>
        <p:nvGraphicFramePr>
          <p:cNvPr id="3" name="Table 2">
            <a:extLst>
              <a:ext uri="{FF2B5EF4-FFF2-40B4-BE49-F238E27FC236}">
                <a16:creationId xmlns:a16="http://schemas.microsoft.com/office/drawing/2014/main" id="{89AD5801-F4C1-4A0C-91FA-F7B8E210DCC7}"/>
              </a:ext>
            </a:extLst>
          </p:cNvPr>
          <p:cNvGraphicFramePr>
            <a:graphicFrameLocks noGrp="1"/>
          </p:cNvGraphicFramePr>
          <p:nvPr>
            <p:extLst>
              <p:ext uri="{D42A27DB-BD31-4B8C-83A1-F6EECF244321}">
                <p14:modId xmlns:p14="http://schemas.microsoft.com/office/powerpoint/2010/main" val="3947225618"/>
              </p:ext>
            </p:extLst>
          </p:nvPr>
        </p:nvGraphicFramePr>
        <p:xfrm>
          <a:off x="2975852" y="3314875"/>
          <a:ext cx="6240295" cy="2321226"/>
        </p:xfrm>
        <a:graphic>
          <a:graphicData uri="http://schemas.openxmlformats.org/drawingml/2006/table">
            <a:tbl>
              <a:tblPr firstRow="1" firstCol="1" bandRow="1">
                <a:tableStyleId>{F5AB1C69-6EDB-4FF4-983F-18BD219EF322}</a:tableStyleId>
              </a:tblPr>
              <a:tblGrid>
                <a:gridCol w="3119754">
                  <a:extLst>
                    <a:ext uri="{9D8B030D-6E8A-4147-A177-3AD203B41FA5}">
                      <a16:colId xmlns:a16="http://schemas.microsoft.com/office/drawing/2014/main" val="1684723314"/>
                    </a:ext>
                  </a:extLst>
                </a:gridCol>
                <a:gridCol w="3120541">
                  <a:extLst>
                    <a:ext uri="{9D8B030D-6E8A-4147-A177-3AD203B41FA5}">
                      <a16:colId xmlns:a16="http://schemas.microsoft.com/office/drawing/2014/main" val="2624588997"/>
                    </a:ext>
                  </a:extLst>
                </a:gridCol>
              </a:tblGrid>
              <a:tr h="312194">
                <a:tc>
                  <a:txBody>
                    <a:bodyPr/>
                    <a:lstStyle/>
                    <a:p>
                      <a:pPr algn="ctr">
                        <a:lnSpc>
                          <a:spcPct val="115000"/>
                        </a:lnSpc>
                      </a:pPr>
                      <a:r>
                        <a:rPr lang="en-US" sz="1400" dirty="0">
                          <a:effectLst/>
                        </a:rPr>
                        <a:t>Nilai </a:t>
                      </a:r>
                      <a:r>
                        <a:rPr lang="en-US" sz="1400" dirty="0" err="1">
                          <a:effectLst/>
                        </a:rPr>
                        <a:t>Properti</a:t>
                      </a:r>
                      <a:endParaRPr lang="en-ID" sz="1400" dirty="0">
                        <a:solidFill>
                          <a:srgbClr val="171717"/>
                        </a:solidFill>
                        <a:effectLst/>
                        <a:latin typeface="Open Sans" panose="020B0606030504020204" pitchFamily="34" charset="0"/>
                        <a:ea typeface="Open Sans" panose="020B0606030504020204" pitchFamily="34" charset="0"/>
                      </a:endParaRPr>
                    </a:p>
                  </a:txBody>
                  <a:tcPr marL="68580" marR="68580" marT="0" marB="0" anchor="ctr"/>
                </a:tc>
                <a:tc>
                  <a:txBody>
                    <a:bodyPr/>
                    <a:lstStyle/>
                    <a:p>
                      <a:pPr algn="ctr">
                        <a:lnSpc>
                          <a:spcPct val="115000"/>
                        </a:lnSpc>
                      </a:pPr>
                      <a:r>
                        <a:rPr lang="en-US" sz="1400">
                          <a:effectLst/>
                        </a:rPr>
                        <a:t>Fungsi</a:t>
                      </a:r>
                      <a:endParaRPr lang="en-ID" sz="1400">
                        <a:solidFill>
                          <a:srgbClr val="171717"/>
                        </a:solidFill>
                        <a:effectLst/>
                        <a:latin typeface="Open Sans" panose="020B0606030504020204" pitchFamily="34" charset="0"/>
                        <a:ea typeface="Open Sans" panose="020B0606030504020204" pitchFamily="34" charset="0"/>
                      </a:endParaRPr>
                    </a:p>
                  </a:txBody>
                  <a:tcPr marL="68580" marR="68580" marT="0" marB="0" anchor="ctr"/>
                </a:tc>
                <a:extLst>
                  <a:ext uri="{0D108BD9-81ED-4DB2-BD59-A6C34878D82A}">
                    <a16:rowId xmlns:a16="http://schemas.microsoft.com/office/drawing/2014/main" val="3029516982"/>
                  </a:ext>
                </a:extLst>
              </a:tr>
              <a:tr h="502258">
                <a:tc>
                  <a:txBody>
                    <a:bodyPr/>
                    <a:lstStyle/>
                    <a:p>
                      <a:pPr algn="ctr">
                        <a:lnSpc>
                          <a:spcPct val="115000"/>
                        </a:lnSpc>
                      </a:pPr>
                      <a:r>
                        <a:rPr lang="en-US" sz="1400" spc="5">
                          <a:effectLst/>
                        </a:rPr>
                        <a:t>text-decoration: underline</a:t>
                      </a:r>
                      <a:endParaRPr lang="en-ID" sz="1400">
                        <a:solidFill>
                          <a:srgbClr val="171717"/>
                        </a:solidFill>
                        <a:effectLst/>
                        <a:latin typeface="Open Sans" panose="020B0606030504020204" pitchFamily="34" charset="0"/>
                        <a:ea typeface="Open Sans" panose="020B0606030504020204" pitchFamily="34" charset="0"/>
                      </a:endParaRPr>
                    </a:p>
                  </a:txBody>
                  <a:tcPr marL="68580" marR="68580" marT="0" marB="0" anchor="ctr"/>
                </a:tc>
                <a:tc>
                  <a:txBody>
                    <a:bodyPr/>
                    <a:lstStyle/>
                    <a:p>
                      <a:pPr algn="l">
                        <a:lnSpc>
                          <a:spcPct val="115000"/>
                        </a:lnSpc>
                      </a:pPr>
                      <a:r>
                        <a:rPr lang="en-US" sz="1400" spc="5">
                          <a:effectLst/>
                        </a:rPr>
                        <a:t>Memberikan garis bawah (underline) pada teks</a:t>
                      </a:r>
                      <a:endParaRPr lang="en-ID" sz="1400">
                        <a:solidFill>
                          <a:srgbClr val="171717"/>
                        </a:solidFill>
                        <a:effectLst/>
                        <a:latin typeface="Open Sans" panose="020B0606030504020204" pitchFamily="34" charset="0"/>
                        <a:ea typeface="Open Sans" panose="020B0606030504020204" pitchFamily="34" charset="0"/>
                      </a:endParaRPr>
                    </a:p>
                  </a:txBody>
                  <a:tcPr marL="68580" marR="68580" marT="0" marB="0"/>
                </a:tc>
                <a:extLst>
                  <a:ext uri="{0D108BD9-81ED-4DB2-BD59-A6C34878D82A}">
                    <a16:rowId xmlns:a16="http://schemas.microsoft.com/office/drawing/2014/main" val="133969355"/>
                  </a:ext>
                </a:extLst>
              </a:tr>
              <a:tr h="502258">
                <a:tc>
                  <a:txBody>
                    <a:bodyPr/>
                    <a:lstStyle/>
                    <a:p>
                      <a:pPr algn="ctr">
                        <a:lnSpc>
                          <a:spcPct val="115000"/>
                        </a:lnSpc>
                      </a:pPr>
                      <a:r>
                        <a:rPr lang="en-US" sz="1400" spc="5">
                          <a:effectLst/>
                        </a:rPr>
                        <a:t>text-decoration: overline</a:t>
                      </a:r>
                      <a:endParaRPr lang="en-ID" sz="1400">
                        <a:solidFill>
                          <a:srgbClr val="171717"/>
                        </a:solidFill>
                        <a:effectLst/>
                        <a:latin typeface="Open Sans" panose="020B0606030504020204" pitchFamily="34" charset="0"/>
                        <a:ea typeface="Open Sans" panose="020B0606030504020204" pitchFamily="34" charset="0"/>
                      </a:endParaRPr>
                    </a:p>
                  </a:txBody>
                  <a:tcPr marL="68580" marR="68580" marT="0" marB="0" anchor="ctr"/>
                </a:tc>
                <a:tc>
                  <a:txBody>
                    <a:bodyPr/>
                    <a:lstStyle/>
                    <a:p>
                      <a:pPr algn="l">
                        <a:lnSpc>
                          <a:spcPct val="115000"/>
                        </a:lnSpc>
                      </a:pPr>
                      <a:r>
                        <a:rPr lang="en-US" sz="1400" spc="5">
                          <a:effectLst/>
                        </a:rPr>
                        <a:t>Memberikan garis atas (overline) pada teks</a:t>
                      </a:r>
                      <a:endParaRPr lang="en-ID" sz="1400">
                        <a:solidFill>
                          <a:srgbClr val="171717"/>
                        </a:solidFill>
                        <a:effectLst/>
                        <a:latin typeface="Open Sans" panose="020B0606030504020204" pitchFamily="34" charset="0"/>
                        <a:ea typeface="Open Sans" panose="020B0606030504020204" pitchFamily="34" charset="0"/>
                      </a:endParaRPr>
                    </a:p>
                  </a:txBody>
                  <a:tcPr marL="68580" marR="68580" marT="0" marB="0"/>
                </a:tc>
                <a:extLst>
                  <a:ext uri="{0D108BD9-81ED-4DB2-BD59-A6C34878D82A}">
                    <a16:rowId xmlns:a16="http://schemas.microsoft.com/office/drawing/2014/main" val="1458308949"/>
                  </a:ext>
                </a:extLst>
              </a:tr>
              <a:tr h="502258">
                <a:tc>
                  <a:txBody>
                    <a:bodyPr/>
                    <a:lstStyle/>
                    <a:p>
                      <a:pPr algn="ctr">
                        <a:lnSpc>
                          <a:spcPct val="115000"/>
                        </a:lnSpc>
                      </a:pPr>
                      <a:r>
                        <a:rPr lang="en-US" sz="1400" spc="5">
                          <a:effectLst/>
                        </a:rPr>
                        <a:t>text-decoration: line-through</a:t>
                      </a:r>
                      <a:endParaRPr lang="en-ID" sz="1400">
                        <a:solidFill>
                          <a:srgbClr val="171717"/>
                        </a:solidFill>
                        <a:effectLst/>
                        <a:latin typeface="Open Sans" panose="020B0606030504020204" pitchFamily="34" charset="0"/>
                        <a:ea typeface="Open Sans" panose="020B0606030504020204" pitchFamily="34" charset="0"/>
                      </a:endParaRPr>
                    </a:p>
                  </a:txBody>
                  <a:tcPr marL="68580" marR="68580" marT="0" marB="0" anchor="ctr"/>
                </a:tc>
                <a:tc>
                  <a:txBody>
                    <a:bodyPr/>
                    <a:lstStyle/>
                    <a:p>
                      <a:pPr algn="l">
                        <a:lnSpc>
                          <a:spcPct val="115000"/>
                        </a:lnSpc>
                      </a:pPr>
                      <a:r>
                        <a:rPr lang="en-US" sz="1400" spc="5">
                          <a:effectLst/>
                        </a:rPr>
                        <a:t>Memberikan efek tulisan dicoret (strikethrough)</a:t>
                      </a:r>
                      <a:endParaRPr lang="en-ID" sz="1400">
                        <a:solidFill>
                          <a:srgbClr val="171717"/>
                        </a:solidFill>
                        <a:effectLst/>
                        <a:latin typeface="Open Sans" panose="020B0606030504020204" pitchFamily="34" charset="0"/>
                        <a:ea typeface="Open Sans" panose="020B0606030504020204" pitchFamily="34" charset="0"/>
                      </a:endParaRPr>
                    </a:p>
                  </a:txBody>
                  <a:tcPr marL="68580" marR="68580" marT="0" marB="0"/>
                </a:tc>
                <a:extLst>
                  <a:ext uri="{0D108BD9-81ED-4DB2-BD59-A6C34878D82A}">
                    <a16:rowId xmlns:a16="http://schemas.microsoft.com/office/drawing/2014/main" val="2446659790"/>
                  </a:ext>
                </a:extLst>
              </a:tr>
              <a:tr h="502258">
                <a:tc>
                  <a:txBody>
                    <a:bodyPr/>
                    <a:lstStyle/>
                    <a:p>
                      <a:pPr algn="ctr">
                        <a:lnSpc>
                          <a:spcPct val="115000"/>
                        </a:lnSpc>
                      </a:pPr>
                      <a:r>
                        <a:rPr lang="en-US" sz="1400" spc="5">
                          <a:effectLst/>
                        </a:rPr>
                        <a:t>text-decoration: none</a:t>
                      </a:r>
                      <a:endParaRPr lang="en-ID" sz="1400">
                        <a:solidFill>
                          <a:srgbClr val="171717"/>
                        </a:solidFill>
                        <a:effectLst/>
                        <a:latin typeface="Open Sans" panose="020B0606030504020204" pitchFamily="34" charset="0"/>
                        <a:ea typeface="Open Sans" panose="020B0606030504020204" pitchFamily="34" charset="0"/>
                      </a:endParaRPr>
                    </a:p>
                  </a:txBody>
                  <a:tcPr marL="68580" marR="68580" marT="0" marB="0" anchor="ctr"/>
                </a:tc>
                <a:tc>
                  <a:txBody>
                    <a:bodyPr/>
                    <a:lstStyle/>
                    <a:p>
                      <a:pPr algn="l">
                        <a:lnSpc>
                          <a:spcPct val="115000"/>
                        </a:lnSpc>
                      </a:pPr>
                      <a:r>
                        <a:rPr lang="en-US" sz="1400" spc="5" dirty="0" err="1">
                          <a:effectLst/>
                        </a:rPr>
                        <a:t>Menghilangkan</a:t>
                      </a:r>
                      <a:r>
                        <a:rPr lang="en-US" sz="1400" spc="5" dirty="0">
                          <a:effectLst/>
                        </a:rPr>
                        <a:t> </a:t>
                      </a:r>
                      <a:r>
                        <a:rPr lang="en-US" sz="1400" spc="5" dirty="0" err="1">
                          <a:effectLst/>
                        </a:rPr>
                        <a:t>dekorasi</a:t>
                      </a:r>
                      <a:r>
                        <a:rPr lang="en-US" sz="1400" spc="5" dirty="0">
                          <a:effectLst/>
                        </a:rPr>
                        <a:t> </a:t>
                      </a:r>
                      <a:r>
                        <a:rPr lang="en-US" sz="1400" spc="5" dirty="0" err="1">
                          <a:effectLst/>
                        </a:rPr>
                        <a:t>teks</a:t>
                      </a:r>
                      <a:r>
                        <a:rPr lang="en-US" sz="1400" spc="5" dirty="0">
                          <a:effectLst/>
                        </a:rPr>
                        <a:t> yang </a:t>
                      </a:r>
                      <a:r>
                        <a:rPr lang="en-US" sz="1400" spc="5" dirty="0" err="1">
                          <a:effectLst/>
                        </a:rPr>
                        <a:t>ada</a:t>
                      </a:r>
                      <a:r>
                        <a:rPr lang="en-US" sz="1400" spc="5" dirty="0">
                          <a:effectLst/>
                        </a:rPr>
                        <a:t> pada </a:t>
                      </a:r>
                      <a:r>
                        <a:rPr lang="en-US" sz="1400" spc="5" dirty="0" err="1">
                          <a:effectLst/>
                        </a:rPr>
                        <a:t>elemen</a:t>
                      </a:r>
                      <a:endParaRPr lang="en-ID" sz="1400" dirty="0">
                        <a:solidFill>
                          <a:srgbClr val="171717"/>
                        </a:solidFill>
                        <a:effectLst/>
                        <a:latin typeface="Open Sans" panose="020B0606030504020204" pitchFamily="34" charset="0"/>
                        <a:ea typeface="Open Sans" panose="020B0606030504020204" pitchFamily="34" charset="0"/>
                      </a:endParaRPr>
                    </a:p>
                  </a:txBody>
                  <a:tcPr marL="68580" marR="68580" marT="0" marB="0"/>
                </a:tc>
                <a:extLst>
                  <a:ext uri="{0D108BD9-81ED-4DB2-BD59-A6C34878D82A}">
                    <a16:rowId xmlns:a16="http://schemas.microsoft.com/office/drawing/2014/main" val="1472762348"/>
                  </a:ext>
                </a:extLst>
              </a:tr>
            </a:tbl>
          </a:graphicData>
        </a:graphic>
      </p:graphicFrame>
    </p:spTree>
    <p:extLst>
      <p:ext uri="{BB962C8B-B14F-4D97-AF65-F5344CB8AC3E}">
        <p14:creationId xmlns:p14="http://schemas.microsoft.com/office/powerpoint/2010/main" val="13006856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026DF5-C9AA-4BA1-A013-A99CD7B98039}"/>
              </a:ext>
            </a:extLst>
          </p:cNvPr>
          <p:cNvSpPr txBox="1"/>
          <p:nvPr/>
        </p:nvSpPr>
        <p:spPr>
          <a:xfrm>
            <a:off x="1028609" y="1408633"/>
            <a:ext cx="3834704" cy="707886"/>
          </a:xfrm>
          <a:prstGeom prst="rect">
            <a:avLst/>
          </a:prstGeom>
          <a:noFill/>
        </p:spPr>
        <p:txBody>
          <a:bodyPr wrap="none" rtlCol="0">
            <a:spAutoFit/>
          </a:bodyPr>
          <a:lstStyle/>
          <a:p>
            <a:r>
              <a:rPr lang="en-US" sz="4000" b="1" dirty="0">
                <a:solidFill>
                  <a:srgbClr val="0D7FC8"/>
                </a:solidFill>
                <a:latin typeface="Product Sans" panose="020B0403030502040203" pitchFamily="34" charset="0"/>
              </a:rPr>
              <a:t>Text Transform</a:t>
            </a:r>
            <a:endParaRPr lang="en-ID" sz="4000" b="1" dirty="0">
              <a:solidFill>
                <a:srgbClr val="0D7FC8"/>
              </a:solidFill>
              <a:latin typeface="Product Sans" panose="020B0403030502040203" pitchFamily="34" charset="0"/>
            </a:endParaRPr>
          </a:p>
        </p:txBody>
      </p:sp>
      <p:pic>
        <p:nvPicPr>
          <p:cNvPr id="5" name="Picture 4" descr="Logo&#10;&#10;Description automatically generated">
            <a:extLst>
              <a:ext uri="{FF2B5EF4-FFF2-40B4-BE49-F238E27FC236}">
                <a16:creationId xmlns:a16="http://schemas.microsoft.com/office/drawing/2014/main" id="{498E5D87-2C42-47F4-986F-6B045DD93C09}"/>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
        <p:nvSpPr>
          <p:cNvPr id="7" name="TextBox 6">
            <a:extLst>
              <a:ext uri="{FF2B5EF4-FFF2-40B4-BE49-F238E27FC236}">
                <a16:creationId xmlns:a16="http://schemas.microsoft.com/office/drawing/2014/main" id="{E4153738-504A-4BD5-8FB8-61D5D961A1EB}"/>
              </a:ext>
            </a:extLst>
          </p:cNvPr>
          <p:cNvSpPr txBox="1"/>
          <p:nvPr/>
        </p:nvSpPr>
        <p:spPr>
          <a:xfrm>
            <a:off x="1028608" y="2116519"/>
            <a:ext cx="10128750" cy="584775"/>
          </a:xfrm>
          <a:prstGeom prst="rect">
            <a:avLst/>
          </a:prstGeom>
          <a:noFill/>
        </p:spPr>
        <p:txBody>
          <a:bodyPr wrap="square">
            <a:spAutoFit/>
          </a:bodyPr>
          <a:lstStyle/>
          <a:p>
            <a:r>
              <a:rPr lang="en-ID" sz="1600" dirty="0">
                <a:solidFill>
                  <a:schemeClr val="bg1"/>
                </a:solidFill>
                <a:effectLst/>
                <a:latin typeface="Product Sans" panose="020B0403030502040203" pitchFamily="34" charset="0"/>
                <a:ea typeface="Open Sans" panose="020B0606030504020204" pitchFamily="34" charset="0"/>
              </a:rPr>
              <a:t>Fitur </a:t>
            </a:r>
            <a:r>
              <a:rPr lang="en-ID" sz="1600" dirty="0" err="1">
                <a:solidFill>
                  <a:schemeClr val="bg1"/>
                </a:solidFill>
                <a:effectLst/>
                <a:latin typeface="Product Sans" panose="020B0403030502040203" pitchFamily="34" charset="0"/>
                <a:ea typeface="Open Sans" panose="020B0606030504020204" pitchFamily="34" charset="0"/>
              </a:rPr>
              <a:t>ini</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sangat</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membantu</a:t>
            </a:r>
            <a:r>
              <a:rPr lang="en-ID" sz="1600" dirty="0">
                <a:solidFill>
                  <a:schemeClr val="bg1"/>
                </a:solidFill>
                <a:effectLst/>
                <a:latin typeface="Product Sans" panose="020B0403030502040203" pitchFamily="34" charset="0"/>
                <a:ea typeface="Open Sans" panose="020B0606030504020204" pitchFamily="34" charset="0"/>
              </a:rPr>
              <a:t> di kala </a:t>
            </a:r>
            <a:r>
              <a:rPr lang="en-ID" sz="1600" dirty="0" err="1">
                <a:solidFill>
                  <a:schemeClr val="bg1"/>
                </a:solidFill>
                <a:effectLst/>
                <a:latin typeface="Product Sans" panose="020B0403030502040203" pitchFamily="34" charset="0"/>
                <a:ea typeface="Open Sans" panose="020B0606030504020204" pitchFamily="34" charset="0"/>
              </a:rPr>
              <a:t>kita</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ingin</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mengubah</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kapitalisasi</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tanpa</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harus</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menuliskan</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kembali</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teksnya</a:t>
            </a:r>
            <a:r>
              <a:rPr lang="en-ID" sz="1600" dirty="0">
                <a:solidFill>
                  <a:schemeClr val="bg1"/>
                </a:solidFill>
                <a:effectLst/>
                <a:latin typeface="Product Sans" panose="020B0403030502040203" pitchFamily="34" charset="0"/>
                <a:ea typeface="Open Sans" panose="020B0606030504020204" pitchFamily="34" charset="0"/>
              </a:rPr>
              <a:t>. Pada CSS juga </a:t>
            </a:r>
            <a:r>
              <a:rPr lang="en-ID" sz="1600" dirty="0" err="1">
                <a:solidFill>
                  <a:schemeClr val="bg1"/>
                </a:solidFill>
                <a:effectLst/>
                <a:latin typeface="Product Sans" panose="020B0403030502040203" pitchFamily="34" charset="0"/>
                <a:ea typeface="Open Sans" panose="020B0606030504020204" pitchFamily="34" charset="0"/>
              </a:rPr>
              <a:t>terdapat</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fitur</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serupa</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yaitu</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dengan</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menggunakan</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properti</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a:effectLst/>
                <a:highlight>
                  <a:srgbClr val="FFFF00"/>
                </a:highlight>
                <a:latin typeface="Product Sans" panose="020B0403030502040203" pitchFamily="34" charset="0"/>
                <a:ea typeface="Open Sans" panose="020B0606030504020204" pitchFamily="34" charset="0"/>
              </a:rPr>
              <a:t>text-transform</a:t>
            </a:r>
            <a:r>
              <a:rPr lang="en-ID" sz="1600" dirty="0">
                <a:solidFill>
                  <a:schemeClr val="bg1"/>
                </a:solidFill>
                <a:effectLst/>
                <a:latin typeface="Product Sans" panose="020B0403030502040203" pitchFamily="34" charset="0"/>
                <a:ea typeface="Open Sans" panose="020B0606030504020204" pitchFamily="34" charset="0"/>
              </a:rPr>
              <a:t>. </a:t>
            </a:r>
          </a:p>
        </p:txBody>
      </p:sp>
      <p:graphicFrame>
        <p:nvGraphicFramePr>
          <p:cNvPr id="2" name="Table 1">
            <a:extLst>
              <a:ext uri="{FF2B5EF4-FFF2-40B4-BE49-F238E27FC236}">
                <a16:creationId xmlns:a16="http://schemas.microsoft.com/office/drawing/2014/main" id="{26986CC1-1FC3-4425-BDEA-F5D4D7FE943C}"/>
              </a:ext>
            </a:extLst>
          </p:cNvPr>
          <p:cNvGraphicFramePr>
            <a:graphicFrameLocks noGrp="1"/>
          </p:cNvGraphicFramePr>
          <p:nvPr>
            <p:extLst>
              <p:ext uri="{D42A27DB-BD31-4B8C-83A1-F6EECF244321}">
                <p14:modId xmlns:p14="http://schemas.microsoft.com/office/powerpoint/2010/main" val="1857809469"/>
              </p:ext>
            </p:extLst>
          </p:nvPr>
        </p:nvGraphicFramePr>
        <p:xfrm>
          <a:off x="3159569" y="3298557"/>
          <a:ext cx="5866827" cy="2150810"/>
        </p:xfrm>
        <a:graphic>
          <a:graphicData uri="http://schemas.openxmlformats.org/drawingml/2006/table">
            <a:tbl>
              <a:tblPr firstRow="1" firstCol="1" bandRow="1">
                <a:tableStyleId>{F5AB1C69-6EDB-4FF4-983F-18BD219EF322}</a:tableStyleId>
              </a:tblPr>
              <a:tblGrid>
                <a:gridCol w="2933043">
                  <a:extLst>
                    <a:ext uri="{9D8B030D-6E8A-4147-A177-3AD203B41FA5}">
                      <a16:colId xmlns:a16="http://schemas.microsoft.com/office/drawing/2014/main" val="2844841673"/>
                    </a:ext>
                  </a:extLst>
                </a:gridCol>
                <a:gridCol w="2933784">
                  <a:extLst>
                    <a:ext uri="{9D8B030D-6E8A-4147-A177-3AD203B41FA5}">
                      <a16:colId xmlns:a16="http://schemas.microsoft.com/office/drawing/2014/main" val="3789493151"/>
                    </a:ext>
                  </a:extLst>
                </a:gridCol>
              </a:tblGrid>
              <a:tr h="295910">
                <a:tc>
                  <a:txBody>
                    <a:bodyPr/>
                    <a:lstStyle/>
                    <a:p>
                      <a:pPr algn="ctr">
                        <a:lnSpc>
                          <a:spcPct val="115000"/>
                        </a:lnSpc>
                      </a:pPr>
                      <a:r>
                        <a:rPr lang="en-US" sz="1400" dirty="0">
                          <a:effectLst/>
                        </a:rPr>
                        <a:t>Nilai </a:t>
                      </a:r>
                      <a:r>
                        <a:rPr lang="en-US" sz="1400" dirty="0" err="1">
                          <a:effectLst/>
                        </a:rPr>
                        <a:t>Properti</a:t>
                      </a:r>
                      <a:endParaRPr lang="en-ID" sz="1400" dirty="0">
                        <a:solidFill>
                          <a:srgbClr val="171717"/>
                        </a:solidFill>
                        <a:effectLst/>
                        <a:latin typeface="Open Sans" panose="020B0606030504020204" pitchFamily="34" charset="0"/>
                        <a:ea typeface="Open Sans" panose="020B0606030504020204" pitchFamily="34" charset="0"/>
                      </a:endParaRPr>
                    </a:p>
                  </a:txBody>
                  <a:tcPr marL="68580" marR="68580" marT="0" marB="0" anchor="ctr"/>
                </a:tc>
                <a:tc>
                  <a:txBody>
                    <a:bodyPr/>
                    <a:lstStyle/>
                    <a:p>
                      <a:pPr algn="ctr">
                        <a:lnSpc>
                          <a:spcPct val="115000"/>
                        </a:lnSpc>
                      </a:pPr>
                      <a:r>
                        <a:rPr lang="en-US" sz="1400">
                          <a:effectLst/>
                        </a:rPr>
                        <a:t>Fungsi</a:t>
                      </a:r>
                      <a:endParaRPr lang="en-ID" sz="1400">
                        <a:solidFill>
                          <a:srgbClr val="171717"/>
                        </a:solidFill>
                        <a:effectLst/>
                        <a:latin typeface="Open Sans" panose="020B0606030504020204" pitchFamily="34" charset="0"/>
                        <a:ea typeface="Open Sans" panose="020B0606030504020204" pitchFamily="34" charset="0"/>
                      </a:endParaRPr>
                    </a:p>
                  </a:txBody>
                  <a:tcPr marL="68580" marR="68580" marT="0" marB="0" anchor="ctr"/>
                </a:tc>
                <a:extLst>
                  <a:ext uri="{0D108BD9-81ED-4DB2-BD59-A6C34878D82A}">
                    <a16:rowId xmlns:a16="http://schemas.microsoft.com/office/drawing/2014/main" val="531901517"/>
                  </a:ext>
                </a:extLst>
              </a:tr>
              <a:tr h="0">
                <a:tc>
                  <a:txBody>
                    <a:bodyPr/>
                    <a:lstStyle/>
                    <a:p>
                      <a:pPr algn="ctr">
                        <a:lnSpc>
                          <a:spcPct val="115000"/>
                        </a:lnSpc>
                      </a:pPr>
                      <a:r>
                        <a:rPr lang="en-US" sz="1400" spc="5">
                          <a:effectLst/>
                        </a:rPr>
                        <a:t>text-transform: none</a:t>
                      </a:r>
                      <a:endParaRPr lang="en-ID" sz="1400">
                        <a:solidFill>
                          <a:srgbClr val="171717"/>
                        </a:solidFill>
                        <a:effectLst/>
                        <a:latin typeface="Open Sans" panose="020B0606030504020204" pitchFamily="34" charset="0"/>
                        <a:ea typeface="Open Sans" panose="020B0606030504020204" pitchFamily="34" charset="0"/>
                      </a:endParaRPr>
                    </a:p>
                  </a:txBody>
                  <a:tcPr marL="68580" marR="68580" marT="0" marB="0" anchor="ctr"/>
                </a:tc>
                <a:tc>
                  <a:txBody>
                    <a:bodyPr/>
                    <a:lstStyle/>
                    <a:p>
                      <a:pPr algn="l">
                        <a:lnSpc>
                          <a:spcPct val="115000"/>
                        </a:lnSpc>
                      </a:pPr>
                      <a:r>
                        <a:rPr lang="en-US" sz="1400" spc="5">
                          <a:effectLst/>
                        </a:rPr>
                        <a:t>Teks yang ditampilkan sama seperti yang dituliskan</a:t>
                      </a:r>
                      <a:endParaRPr lang="en-ID" sz="1400">
                        <a:solidFill>
                          <a:srgbClr val="171717"/>
                        </a:solidFill>
                        <a:effectLst/>
                        <a:latin typeface="Open Sans" panose="020B0606030504020204" pitchFamily="34" charset="0"/>
                        <a:ea typeface="Open Sans" panose="020B0606030504020204" pitchFamily="34" charset="0"/>
                      </a:endParaRPr>
                    </a:p>
                  </a:txBody>
                  <a:tcPr marL="68580" marR="68580" marT="0" marB="0"/>
                </a:tc>
                <a:extLst>
                  <a:ext uri="{0D108BD9-81ED-4DB2-BD59-A6C34878D82A}">
                    <a16:rowId xmlns:a16="http://schemas.microsoft.com/office/drawing/2014/main" val="4021416420"/>
                  </a:ext>
                </a:extLst>
              </a:tr>
              <a:tr h="0">
                <a:tc>
                  <a:txBody>
                    <a:bodyPr/>
                    <a:lstStyle/>
                    <a:p>
                      <a:pPr algn="ctr">
                        <a:lnSpc>
                          <a:spcPct val="115000"/>
                        </a:lnSpc>
                      </a:pPr>
                      <a:r>
                        <a:rPr lang="en-US" sz="1400" spc="5">
                          <a:effectLst/>
                        </a:rPr>
                        <a:t>text-transform: capitalize</a:t>
                      </a:r>
                      <a:endParaRPr lang="en-ID" sz="1400">
                        <a:solidFill>
                          <a:srgbClr val="171717"/>
                        </a:solidFill>
                        <a:effectLst/>
                        <a:latin typeface="Open Sans" panose="020B0606030504020204" pitchFamily="34" charset="0"/>
                        <a:ea typeface="Open Sans" panose="020B0606030504020204" pitchFamily="34" charset="0"/>
                      </a:endParaRPr>
                    </a:p>
                  </a:txBody>
                  <a:tcPr marL="68580" marR="68580" marT="0" marB="0" anchor="ctr"/>
                </a:tc>
                <a:tc>
                  <a:txBody>
                    <a:bodyPr/>
                    <a:lstStyle/>
                    <a:p>
                      <a:pPr algn="just"/>
                      <a:r>
                        <a:rPr lang="en-ID" sz="1400" spc="5">
                          <a:effectLst/>
                        </a:rPr>
                        <a:t>Membuat huruf pertama besar pada tiap katanya</a:t>
                      </a:r>
                      <a:endParaRPr lang="en-ID" sz="1400">
                        <a:solidFill>
                          <a:srgbClr val="171717"/>
                        </a:solidFill>
                        <a:effectLst/>
                        <a:latin typeface="Poppins" panose="00000500000000000000" pitchFamily="50" charset="0"/>
                        <a:ea typeface="Poppins" panose="00000500000000000000" pitchFamily="50" charset="0"/>
                      </a:endParaRPr>
                    </a:p>
                  </a:txBody>
                  <a:tcPr marL="68580" marR="68580" marT="0" marB="0"/>
                </a:tc>
                <a:extLst>
                  <a:ext uri="{0D108BD9-81ED-4DB2-BD59-A6C34878D82A}">
                    <a16:rowId xmlns:a16="http://schemas.microsoft.com/office/drawing/2014/main" val="3933302382"/>
                  </a:ext>
                </a:extLst>
              </a:tr>
              <a:tr h="0">
                <a:tc>
                  <a:txBody>
                    <a:bodyPr/>
                    <a:lstStyle/>
                    <a:p>
                      <a:pPr algn="ctr">
                        <a:lnSpc>
                          <a:spcPct val="115000"/>
                        </a:lnSpc>
                      </a:pPr>
                      <a:r>
                        <a:rPr lang="en-US" sz="1400" spc="5">
                          <a:effectLst/>
                        </a:rPr>
                        <a:t>text-transform: lowercase</a:t>
                      </a:r>
                      <a:endParaRPr lang="en-ID" sz="1400">
                        <a:solidFill>
                          <a:srgbClr val="171717"/>
                        </a:solidFill>
                        <a:effectLst/>
                        <a:latin typeface="Open Sans" panose="020B0606030504020204" pitchFamily="34" charset="0"/>
                        <a:ea typeface="Open Sans" panose="020B0606030504020204" pitchFamily="34" charset="0"/>
                      </a:endParaRPr>
                    </a:p>
                  </a:txBody>
                  <a:tcPr marL="68580" marR="68580" marT="0" marB="0" anchor="ctr"/>
                </a:tc>
                <a:tc>
                  <a:txBody>
                    <a:bodyPr/>
                    <a:lstStyle/>
                    <a:p>
                      <a:pPr algn="l">
                        <a:lnSpc>
                          <a:spcPct val="115000"/>
                        </a:lnSpc>
                      </a:pPr>
                      <a:r>
                        <a:rPr lang="en-US" sz="1400" spc="5">
                          <a:effectLst/>
                        </a:rPr>
                        <a:t>Membuat seluruh teks menggunakan huruf kecil</a:t>
                      </a:r>
                      <a:endParaRPr lang="en-ID" sz="1400">
                        <a:solidFill>
                          <a:srgbClr val="171717"/>
                        </a:solidFill>
                        <a:effectLst/>
                        <a:latin typeface="Open Sans" panose="020B0606030504020204" pitchFamily="34" charset="0"/>
                        <a:ea typeface="Open Sans" panose="020B0606030504020204" pitchFamily="34" charset="0"/>
                      </a:endParaRPr>
                    </a:p>
                  </a:txBody>
                  <a:tcPr marL="68580" marR="68580" marT="0" marB="0"/>
                </a:tc>
                <a:extLst>
                  <a:ext uri="{0D108BD9-81ED-4DB2-BD59-A6C34878D82A}">
                    <a16:rowId xmlns:a16="http://schemas.microsoft.com/office/drawing/2014/main" val="3046588524"/>
                  </a:ext>
                </a:extLst>
              </a:tr>
              <a:tr h="0">
                <a:tc>
                  <a:txBody>
                    <a:bodyPr/>
                    <a:lstStyle/>
                    <a:p>
                      <a:pPr algn="ctr">
                        <a:lnSpc>
                          <a:spcPct val="115000"/>
                        </a:lnSpc>
                      </a:pPr>
                      <a:r>
                        <a:rPr lang="en-US" sz="1400" spc="5">
                          <a:effectLst/>
                        </a:rPr>
                        <a:t>Text-transform: uppercase</a:t>
                      </a:r>
                      <a:endParaRPr lang="en-ID" sz="1400">
                        <a:solidFill>
                          <a:srgbClr val="171717"/>
                        </a:solidFill>
                        <a:effectLst/>
                        <a:latin typeface="Open Sans" panose="020B0606030504020204" pitchFamily="34" charset="0"/>
                        <a:ea typeface="Open Sans" panose="020B0606030504020204" pitchFamily="34" charset="0"/>
                      </a:endParaRPr>
                    </a:p>
                  </a:txBody>
                  <a:tcPr marL="68580" marR="68580" marT="0" marB="0" anchor="ctr"/>
                </a:tc>
                <a:tc>
                  <a:txBody>
                    <a:bodyPr/>
                    <a:lstStyle/>
                    <a:p>
                      <a:pPr algn="l">
                        <a:lnSpc>
                          <a:spcPct val="115000"/>
                        </a:lnSpc>
                      </a:pPr>
                      <a:r>
                        <a:rPr lang="en-US" sz="1400" spc="5" dirty="0" err="1">
                          <a:effectLst/>
                        </a:rPr>
                        <a:t>Membuat</a:t>
                      </a:r>
                      <a:r>
                        <a:rPr lang="en-US" sz="1400" spc="5" dirty="0">
                          <a:effectLst/>
                        </a:rPr>
                        <a:t> </a:t>
                      </a:r>
                      <a:r>
                        <a:rPr lang="en-US" sz="1400" spc="5" dirty="0" err="1">
                          <a:effectLst/>
                        </a:rPr>
                        <a:t>seluruh</a:t>
                      </a:r>
                      <a:r>
                        <a:rPr lang="en-US" sz="1400" spc="5" dirty="0">
                          <a:effectLst/>
                        </a:rPr>
                        <a:t> </a:t>
                      </a:r>
                      <a:r>
                        <a:rPr lang="en-US" sz="1400" spc="5" dirty="0" err="1">
                          <a:effectLst/>
                        </a:rPr>
                        <a:t>teks</a:t>
                      </a:r>
                      <a:r>
                        <a:rPr lang="en-US" sz="1400" spc="5" dirty="0">
                          <a:effectLst/>
                        </a:rPr>
                        <a:t> </a:t>
                      </a:r>
                      <a:r>
                        <a:rPr lang="en-US" sz="1400" spc="5" dirty="0" err="1">
                          <a:effectLst/>
                        </a:rPr>
                        <a:t>menggunakan</a:t>
                      </a:r>
                      <a:r>
                        <a:rPr lang="en-US" sz="1400" spc="5" dirty="0">
                          <a:effectLst/>
                        </a:rPr>
                        <a:t> </a:t>
                      </a:r>
                      <a:r>
                        <a:rPr lang="en-US" sz="1400" spc="5" dirty="0" err="1">
                          <a:effectLst/>
                        </a:rPr>
                        <a:t>huruf</a:t>
                      </a:r>
                      <a:r>
                        <a:rPr lang="en-US" sz="1400" spc="5" dirty="0">
                          <a:effectLst/>
                        </a:rPr>
                        <a:t> </a:t>
                      </a:r>
                      <a:r>
                        <a:rPr lang="en-US" sz="1400" spc="5" dirty="0" err="1">
                          <a:effectLst/>
                        </a:rPr>
                        <a:t>besar</a:t>
                      </a:r>
                      <a:endParaRPr lang="en-ID" sz="1400" dirty="0">
                        <a:solidFill>
                          <a:srgbClr val="171717"/>
                        </a:solidFill>
                        <a:effectLst/>
                        <a:latin typeface="Open Sans" panose="020B0606030504020204" pitchFamily="34" charset="0"/>
                        <a:ea typeface="Open Sans" panose="020B0606030504020204" pitchFamily="34" charset="0"/>
                      </a:endParaRPr>
                    </a:p>
                  </a:txBody>
                  <a:tcPr marL="68580" marR="68580" marT="0" marB="0"/>
                </a:tc>
                <a:extLst>
                  <a:ext uri="{0D108BD9-81ED-4DB2-BD59-A6C34878D82A}">
                    <a16:rowId xmlns:a16="http://schemas.microsoft.com/office/drawing/2014/main" val="4070476508"/>
                  </a:ext>
                </a:extLst>
              </a:tr>
            </a:tbl>
          </a:graphicData>
        </a:graphic>
      </p:graphicFrame>
    </p:spTree>
    <p:extLst>
      <p:ext uri="{BB962C8B-B14F-4D97-AF65-F5344CB8AC3E}">
        <p14:creationId xmlns:p14="http://schemas.microsoft.com/office/powerpoint/2010/main" val="3614080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026DF5-C9AA-4BA1-A013-A99CD7B98039}"/>
              </a:ext>
            </a:extLst>
          </p:cNvPr>
          <p:cNvSpPr txBox="1"/>
          <p:nvPr/>
        </p:nvSpPr>
        <p:spPr>
          <a:xfrm>
            <a:off x="1028609" y="511728"/>
            <a:ext cx="3230372" cy="707886"/>
          </a:xfrm>
          <a:prstGeom prst="rect">
            <a:avLst/>
          </a:prstGeom>
          <a:noFill/>
        </p:spPr>
        <p:txBody>
          <a:bodyPr wrap="none" rtlCol="0">
            <a:spAutoFit/>
          </a:bodyPr>
          <a:lstStyle/>
          <a:p>
            <a:r>
              <a:rPr lang="en-US" sz="4000" b="1" dirty="0">
                <a:solidFill>
                  <a:srgbClr val="0D7FC8"/>
                </a:solidFill>
                <a:latin typeface="Product Sans" panose="020B0403030502040203" pitchFamily="34" charset="0"/>
              </a:rPr>
              <a:t>Text Shadow</a:t>
            </a:r>
            <a:endParaRPr lang="en-ID" sz="4000" b="1" dirty="0">
              <a:solidFill>
                <a:srgbClr val="0D7FC8"/>
              </a:solidFill>
              <a:latin typeface="Product Sans" panose="020B0403030502040203" pitchFamily="34" charset="0"/>
            </a:endParaRPr>
          </a:p>
        </p:txBody>
      </p:sp>
      <p:pic>
        <p:nvPicPr>
          <p:cNvPr id="5" name="Picture 4" descr="Logo&#10;&#10;Description automatically generated">
            <a:extLst>
              <a:ext uri="{FF2B5EF4-FFF2-40B4-BE49-F238E27FC236}">
                <a16:creationId xmlns:a16="http://schemas.microsoft.com/office/drawing/2014/main" id="{498E5D87-2C42-47F4-986F-6B045DD93C09}"/>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
        <p:nvSpPr>
          <p:cNvPr id="7" name="TextBox 6">
            <a:extLst>
              <a:ext uri="{FF2B5EF4-FFF2-40B4-BE49-F238E27FC236}">
                <a16:creationId xmlns:a16="http://schemas.microsoft.com/office/drawing/2014/main" id="{E4153738-504A-4BD5-8FB8-61D5D961A1EB}"/>
              </a:ext>
            </a:extLst>
          </p:cNvPr>
          <p:cNvSpPr txBox="1"/>
          <p:nvPr/>
        </p:nvSpPr>
        <p:spPr>
          <a:xfrm>
            <a:off x="1028608" y="1219614"/>
            <a:ext cx="10128750" cy="2554545"/>
          </a:xfrm>
          <a:prstGeom prst="rect">
            <a:avLst/>
          </a:prstGeom>
          <a:noFill/>
        </p:spPr>
        <p:txBody>
          <a:bodyPr wrap="square">
            <a:spAutoFit/>
          </a:bodyPr>
          <a:lstStyle/>
          <a:p>
            <a:r>
              <a:rPr lang="en-ID" sz="1600" dirty="0" err="1">
                <a:solidFill>
                  <a:schemeClr val="bg1"/>
                </a:solidFill>
                <a:latin typeface="Product Sans" panose="020B0403030502040203" pitchFamily="34" charset="0"/>
                <a:ea typeface="Open Sans" panose="020B0606030504020204" pitchFamily="34" charset="0"/>
              </a:rPr>
              <a:t>U</a:t>
            </a:r>
            <a:r>
              <a:rPr lang="en-ID" sz="1600" dirty="0" err="1">
                <a:solidFill>
                  <a:schemeClr val="bg1"/>
                </a:solidFill>
                <a:effectLst/>
                <a:latin typeface="Product Sans" panose="020B0403030502040203" pitchFamily="34" charset="0"/>
                <a:ea typeface="Open Sans" panose="020B0606030504020204" pitchFamily="34" charset="0"/>
              </a:rPr>
              <a:t>ntuk</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membuat</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bayangan</a:t>
            </a:r>
            <a:r>
              <a:rPr lang="en-ID" sz="1600" dirty="0">
                <a:solidFill>
                  <a:schemeClr val="bg1"/>
                </a:solidFill>
                <a:effectLst/>
                <a:latin typeface="Product Sans" panose="020B0403030502040203" pitchFamily="34" charset="0"/>
                <a:ea typeface="Open Sans" panose="020B0606030504020204" pitchFamily="34" charset="0"/>
              </a:rPr>
              <a:t> pada </a:t>
            </a:r>
            <a:r>
              <a:rPr lang="en-ID" sz="1600" dirty="0" err="1">
                <a:solidFill>
                  <a:schemeClr val="bg1"/>
                </a:solidFill>
                <a:effectLst/>
                <a:latin typeface="Product Sans" panose="020B0403030502040203" pitchFamily="34" charset="0"/>
                <a:ea typeface="Open Sans" panose="020B0606030504020204" pitchFamily="34" charset="0"/>
              </a:rPr>
              <a:t>teks</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atau</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biasa</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disebut</a:t>
            </a:r>
            <a:r>
              <a:rPr lang="en-ID" sz="1600" dirty="0">
                <a:solidFill>
                  <a:schemeClr val="bg1"/>
                </a:solidFill>
                <a:effectLst/>
                <a:latin typeface="Product Sans" panose="020B0403030502040203" pitchFamily="34" charset="0"/>
                <a:ea typeface="Open Sans" panose="020B0606030504020204" pitchFamily="34" charset="0"/>
              </a:rPr>
              <a:t> drop shadow) </a:t>
            </a:r>
            <a:r>
              <a:rPr lang="en-ID" sz="1600" dirty="0" err="1">
                <a:solidFill>
                  <a:schemeClr val="bg1"/>
                </a:solidFill>
                <a:effectLst/>
                <a:latin typeface="Product Sans" panose="020B0403030502040203" pitchFamily="34" charset="0"/>
                <a:ea typeface="Open Sans" panose="020B0606030504020204" pitchFamily="34" charset="0"/>
              </a:rPr>
              <a:t>kita</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dapat</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gunakan</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properti</a:t>
            </a:r>
            <a:r>
              <a:rPr lang="en-ID" sz="1600" dirty="0">
                <a:solidFill>
                  <a:schemeClr val="bg1"/>
                </a:solidFill>
                <a:effectLst/>
                <a:latin typeface="Product Sans" panose="020B0403030502040203" pitchFamily="34" charset="0"/>
                <a:ea typeface="Open Sans" panose="020B0606030504020204" pitchFamily="34" charset="0"/>
              </a:rPr>
              <a:t> text-shadow. </a:t>
            </a:r>
            <a:r>
              <a:rPr lang="en-ID" sz="1600" dirty="0" err="1">
                <a:solidFill>
                  <a:schemeClr val="bg1"/>
                </a:solidFill>
                <a:effectLst/>
                <a:latin typeface="Product Sans" panose="020B0403030502040203" pitchFamily="34" charset="0"/>
                <a:ea typeface="Open Sans" panose="020B0606030504020204" pitchFamily="34" charset="0"/>
              </a:rPr>
              <a:t>Dibutuhkan</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effectLst/>
                <a:highlight>
                  <a:srgbClr val="FFFF00"/>
                </a:highlight>
                <a:latin typeface="Product Sans" panose="020B0403030502040203" pitchFamily="34" charset="0"/>
                <a:ea typeface="Open Sans" panose="020B0606030504020204" pitchFamily="34" charset="0"/>
              </a:rPr>
              <a:t>tiga</a:t>
            </a:r>
            <a:r>
              <a:rPr lang="en-ID" sz="1600" dirty="0">
                <a:effectLst/>
                <a:highlight>
                  <a:srgbClr val="FFFF00"/>
                </a:highlight>
                <a:latin typeface="Product Sans" panose="020B0403030502040203" pitchFamily="34" charset="0"/>
                <a:ea typeface="Open Sans" panose="020B0606030504020204" pitchFamily="34" charset="0"/>
              </a:rPr>
              <a:t> </a:t>
            </a:r>
            <a:r>
              <a:rPr lang="en-ID" sz="1600" dirty="0" err="1">
                <a:effectLst/>
                <a:highlight>
                  <a:srgbClr val="FFFF00"/>
                </a:highlight>
                <a:latin typeface="Product Sans" panose="020B0403030502040203" pitchFamily="34" charset="0"/>
                <a:ea typeface="Open Sans" panose="020B0606030504020204" pitchFamily="34" charset="0"/>
              </a:rPr>
              <a:t>buah</a:t>
            </a:r>
            <a:r>
              <a:rPr lang="en-ID" sz="1600" dirty="0">
                <a:effectLst/>
                <a:highlight>
                  <a:srgbClr val="FFFF00"/>
                </a:highlight>
                <a:latin typeface="Product Sans" panose="020B0403030502040203" pitchFamily="34" charset="0"/>
                <a:ea typeface="Open Sans" panose="020B0606030504020204" pitchFamily="34" charset="0"/>
              </a:rPr>
              <a:t> </a:t>
            </a:r>
            <a:r>
              <a:rPr lang="en-ID" sz="1600" dirty="0" err="1">
                <a:effectLst/>
                <a:highlight>
                  <a:srgbClr val="FFFF00"/>
                </a:highlight>
                <a:latin typeface="Product Sans" panose="020B0403030502040203" pitchFamily="34" charset="0"/>
                <a:ea typeface="Open Sans" panose="020B0606030504020204" pitchFamily="34" charset="0"/>
              </a:rPr>
              <a:t>nilai</a:t>
            </a:r>
            <a:r>
              <a:rPr lang="en-ID" sz="1600" dirty="0">
                <a:effectLst/>
                <a:highlight>
                  <a:srgbClr val="FFFF00"/>
                </a:highlight>
                <a:latin typeface="Product Sans" panose="020B0403030502040203" pitchFamily="34" charset="0"/>
                <a:ea typeface="Open Sans" panose="020B0606030504020204" pitchFamily="34" charset="0"/>
              </a:rPr>
              <a:t> </a:t>
            </a:r>
            <a:r>
              <a:rPr lang="en-ID" sz="1600" dirty="0">
                <a:solidFill>
                  <a:schemeClr val="bg1"/>
                </a:solidFill>
                <a:effectLst/>
                <a:latin typeface="Product Sans" panose="020B0403030502040203" pitchFamily="34" charset="0"/>
                <a:ea typeface="Open Sans" panose="020B0606030504020204" pitchFamily="34" charset="0"/>
              </a:rPr>
              <a:t>dan </a:t>
            </a:r>
            <a:r>
              <a:rPr lang="en-ID" sz="1600" dirty="0" err="1">
                <a:effectLst/>
                <a:highlight>
                  <a:srgbClr val="FFFF00"/>
                </a:highlight>
                <a:latin typeface="Product Sans" panose="020B0403030502040203" pitchFamily="34" charset="0"/>
                <a:ea typeface="Open Sans" panose="020B0606030504020204" pitchFamily="34" charset="0"/>
              </a:rPr>
              <a:t>satu</a:t>
            </a:r>
            <a:r>
              <a:rPr lang="en-ID" sz="1600" dirty="0">
                <a:effectLst/>
                <a:highlight>
                  <a:srgbClr val="FFFF00"/>
                </a:highlight>
                <a:latin typeface="Product Sans" panose="020B0403030502040203" pitchFamily="34" charset="0"/>
                <a:ea typeface="Open Sans" panose="020B0606030504020204" pitchFamily="34" charset="0"/>
              </a:rPr>
              <a:t> </a:t>
            </a:r>
            <a:r>
              <a:rPr lang="en-ID" sz="1600" dirty="0" err="1">
                <a:effectLst/>
                <a:highlight>
                  <a:srgbClr val="FFFF00"/>
                </a:highlight>
                <a:latin typeface="Product Sans" panose="020B0403030502040203" pitchFamily="34" charset="0"/>
                <a:ea typeface="Open Sans" panose="020B0606030504020204" pitchFamily="34" charset="0"/>
              </a:rPr>
              <a:t>buah</a:t>
            </a:r>
            <a:r>
              <a:rPr lang="en-ID" sz="1600" dirty="0">
                <a:effectLst/>
                <a:highlight>
                  <a:srgbClr val="FFFF00"/>
                </a:highlight>
                <a:latin typeface="Product Sans" panose="020B0403030502040203" pitchFamily="34" charset="0"/>
                <a:ea typeface="Open Sans" panose="020B0606030504020204" pitchFamily="34" charset="0"/>
              </a:rPr>
              <a:t> </a:t>
            </a:r>
            <a:r>
              <a:rPr lang="en-ID" sz="1600" dirty="0" err="1">
                <a:effectLst/>
                <a:highlight>
                  <a:srgbClr val="FFFF00"/>
                </a:highlight>
                <a:latin typeface="Product Sans" panose="020B0403030502040203" pitchFamily="34" charset="0"/>
                <a:ea typeface="Open Sans" panose="020B0606030504020204" pitchFamily="34" charset="0"/>
              </a:rPr>
              <a:t>nilai</a:t>
            </a:r>
            <a:r>
              <a:rPr lang="en-ID" sz="1600" dirty="0">
                <a:effectLst/>
                <a:highlight>
                  <a:srgbClr val="FFFF00"/>
                </a:highlight>
                <a:latin typeface="Product Sans" panose="020B0403030502040203" pitchFamily="34" charset="0"/>
                <a:ea typeface="Open Sans" panose="020B0606030504020204" pitchFamily="34" charset="0"/>
              </a:rPr>
              <a:t> </a:t>
            </a:r>
            <a:r>
              <a:rPr lang="en-ID" sz="1600" dirty="0" err="1">
                <a:effectLst/>
                <a:highlight>
                  <a:srgbClr val="FFFF00"/>
                </a:highlight>
                <a:latin typeface="Product Sans" panose="020B0403030502040203" pitchFamily="34" charset="0"/>
                <a:ea typeface="Open Sans" panose="020B0606030504020204" pitchFamily="34" charset="0"/>
              </a:rPr>
              <a:t>warna</a:t>
            </a:r>
            <a:r>
              <a:rPr lang="en-ID" sz="1600" dirty="0">
                <a:effectLst/>
                <a:highlight>
                  <a:srgbClr val="FFFF00"/>
                </a:highligh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sehingga</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membutuhkan</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empat</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nilai</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dalam</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satu</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properti</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untuk</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menentukan</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bayangannya</a:t>
            </a:r>
            <a:r>
              <a:rPr lang="en-ID" sz="1600" dirty="0">
                <a:solidFill>
                  <a:schemeClr val="bg1"/>
                </a:solidFill>
                <a:effectLst/>
                <a:latin typeface="Product Sans" panose="020B0403030502040203" pitchFamily="34" charset="0"/>
                <a:ea typeface="Open Sans" panose="020B0606030504020204" pitchFamily="34" charset="0"/>
              </a:rPr>
              <a:t>: </a:t>
            </a:r>
          </a:p>
          <a:p>
            <a:pPr marL="800100" lvl="1" indent="-342900">
              <a:lnSpc>
                <a:spcPct val="150000"/>
              </a:lnSpc>
              <a:buFont typeface="+mj-lt"/>
              <a:buAutoNum type="arabicPeriod"/>
            </a:pPr>
            <a:r>
              <a:rPr lang="en-ID" sz="1600" dirty="0">
                <a:solidFill>
                  <a:schemeClr val="bg1"/>
                </a:solidFill>
                <a:effectLst/>
                <a:latin typeface="Product Sans" panose="020B0403030502040203" pitchFamily="34" charset="0"/>
                <a:ea typeface="Open Sans" panose="020B0606030504020204" pitchFamily="34" charset="0"/>
              </a:rPr>
              <a:t>Nilai </a:t>
            </a:r>
            <a:r>
              <a:rPr lang="en-ID" sz="1600" dirty="0" err="1">
                <a:solidFill>
                  <a:schemeClr val="bg1"/>
                </a:solidFill>
                <a:effectLst/>
                <a:latin typeface="Product Sans" panose="020B0403030502040203" pitchFamily="34" charset="0"/>
                <a:ea typeface="Open Sans" panose="020B0606030504020204" pitchFamily="34" charset="0"/>
              </a:rPr>
              <a:t>pertama</a:t>
            </a:r>
            <a:r>
              <a:rPr lang="en-ID" sz="1600" dirty="0">
                <a:solidFill>
                  <a:schemeClr val="bg1"/>
                </a:solidFill>
                <a:effectLst/>
                <a:latin typeface="Product Sans" panose="020B0403030502040203" pitchFamily="34" charset="0"/>
                <a:ea typeface="Open Sans" panose="020B0606030504020204" pitchFamily="34" charset="0"/>
              </a:rPr>
              <a:t> : </a:t>
            </a:r>
            <a:r>
              <a:rPr lang="en-ID" sz="1600" dirty="0" err="1">
                <a:solidFill>
                  <a:schemeClr val="bg1"/>
                </a:solidFill>
                <a:effectLst/>
                <a:latin typeface="Product Sans" panose="020B0403030502040203" pitchFamily="34" charset="0"/>
                <a:ea typeface="Open Sans" panose="020B0606030504020204" pitchFamily="34" charset="0"/>
              </a:rPr>
              <a:t>menunjukkan</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seberapa</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jauh</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ke</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kiri</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atau</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kanan</a:t>
            </a:r>
            <a:r>
              <a:rPr lang="en-ID" sz="1600" dirty="0">
                <a:solidFill>
                  <a:schemeClr val="bg1"/>
                </a:solidFill>
                <a:effectLst/>
                <a:latin typeface="Product Sans" panose="020B0403030502040203" pitchFamily="34" charset="0"/>
                <a:ea typeface="Open Sans" panose="020B0606030504020204" pitchFamily="34" charset="0"/>
              </a:rPr>
              <a:t> (horizontal) </a:t>
            </a:r>
            <a:r>
              <a:rPr lang="en-ID" sz="1600" dirty="0" err="1">
                <a:solidFill>
                  <a:schemeClr val="bg1"/>
                </a:solidFill>
                <a:effectLst/>
                <a:latin typeface="Product Sans" panose="020B0403030502040203" pitchFamily="34" charset="0"/>
                <a:ea typeface="Open Sans" panose="020B0606030504020204" pitchFamily="34" charset="0"/>
              </a:rPr>
              <a:t>bayangan</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harus</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ditampakkan</a:t>
            </a:r>
            <a:r>
              <a:rPr lang="en-ID" sz="1600" dirty="0">
                <a:solidFill>
                  <a:schemeClr val="bg1"/>
                </a:solidFill>
                <a:effectLst/>
                <a:latin typeface="Product Sans" panose="020B0403030502040203" pitchFamily="34" charset="0"/>
                <a:ea typeface="Open Sans" panose="020B0606030504020204" pitchFamily="34" charset="0"/>
              </a:rPr>
              <a:t>.</a:t>
            </a:r>
          </a:p>
          <a:p>
            <a:pPr marL="800100" lvl="1" indent="-342900">
              <a:lnSpc>
                <a:spcPct val="150000"/>
              </a:lnSpc>
              <a:buFont typeface="+mj-lt"/>
              <a:buAutoNum type="arabicPeriod"/>
            </a:pPr>
            <a:r>
              <a:rPr lang="en-ID" sz="1600" dirty="0">
                <a:solidFill>
                  <a:schemeClr val="bg1"/>
                </a:solidFill>
                <a:effectLst/>
                <a:latin typeface="Product Sans" panose="020B0403030502040203" pitchFamily="34" charset="0"/>
                <a:ea typeface="Open Sans" panose="020B0606030504020204" pitchFamily="34" charset="0"/>
              </a:rPr>
              <a:t>Nilai </a:t>
            </a:r>
            <a:r>
              <a:rPr lang="en-ID" sz="1600" dirty="0" err="1">
                <a:solidFill>
                  <a:schemeClr val="bg1"/>
                </a:solidFill>
                <a:effectLst/>
                <a:latin typeface="Product Sans" panose="020B0403030502040203" pitchFamily="34" charset="0"/>
                <a:ea typeface="Open Sans" panose="020B0606030504020204" pitchFamily="34" charset="0"/>
              </a:rPr>
              <a:t>kedua</a:t>
            </a:r>
            <a:r>
              <a:rPr lang="en-ID" sz="1600" dirty="0">
                <a:solidFill>
                  <a:schemeClr val="bg1"/>
                </a:solidFill>
                <a:effectLst/>
                <a:latin typeface="Product Sans" panose="020B0403030502040203" pitchFamily="34" charset="0"/>
                <a:ea typeface="Open Sans" panose="020B0606030504020204" pitchFamily="34" charset="0"/>
              </a:rPr>
              <a:t> : </a:t>
            </a:r>
            <a:r>
              <a:rPr lang="en-ID" sz="1600" dirty="0" err="1">
                <a:solidFill>
                  <a:schemeClr val="bg1"/>
                </a:solidFill>
                <a:effectLst/>
                <a:latin typeface="Product Sans" panose="020B0403030502040203" pitchFamily="34" charset="0"/>
                <a:ea typeface="Open Sans" panose="020B0606030504020204" pitchFamily="34" charset="0"/>
              </a:rPr>
              <a:t>menunjukkan</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jarak</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ke</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atas</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atau</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ke</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bawah</a:t>
            </a:r>
            <a:r>
              <a:rPr lang="en-ID" sz="1600" dirty="0">
                <a:solidFill>
                  <a:schemeClr val="bg1"/>
                </a:solidFill>
                <a:effectLst/>
                <a:latin typeface="Product Sans" panose="020B0403030502040203" pitchFamily="34" charset="0"/>
                <a:ea typeface="Open Sans" panose="020B0606030504020204" pitchFamily="34" charset="0"/>
              </a:rPr>
              <a:t> (vertical) </a:t>
            </a:r>
            <a:r>
              <a:rPr lang="en-ID" sz="1600" dirty="0" err="1">
                <a:solidFill>
                  <a:schemeClr val="bg1"/>
                </a:solidFill>
                <a:effectLst/>
                <a:latin typeface="Product Sans" panose="020B0403030502040203" pitchFamily="34" charset="0"/>
                <a:ea typeface="Open Sans" panose="020B0606030504020204" pitchFamily="34" charset="0"/>
              </a:rPr>
              <a:t>bayangan</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harus</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ditampakkan</a:t>
            </a:r>
            <a:r>
              <a:rPr lang="en-ID" sz="1600" dirty="0">
                <a:solidFill>
                  <a:schemeClr val="bg1"/>
                </a:solidFill>
                <a:effectLst/>
                <a:latin typeface="Product Sans" panose="020B0403030502040203" pitchFamily="34" charset="0"/>
                <a:ea typeface="Open Sans" panose="020B0606030504020204" pitchFamily="34" charset="0"/>
              </a:rPr>
              <a:t>. </a:t>
            </a:r>
          </a:p>
          <a:p>
            <a:pPr marL="800100" lvl="1" indent="-342900">
              <a:lnSpc>
                <a:spcPct val="150000"/>
              </a:lnSpc>
              <a:buFont typeface="+mj-lt"/>
              <a:buAutoNum type="arabicPeriod"/>
            </a:pPr>
            <a:r>
              <a:rPr lang="en-ID" sz="1600" dirty="0">
                <a:solidFill>
                  <a:schemeClr val="bg1"/>
                </a:solidFill>
                <a:effectLst/>
                <a:latin typeface="Product Sans" panose="020B0403030502040203" pitchFamily="34" charset="0"/>
                <a:ea typeface="Open Sans" panose="020B0606030504020204" pitchFamily="34" charset="0"/>
              </a:rPr>
              <a:t>Nilai </a:t>
            </a:r>
            <a:r>
              <a:rPr lang="en-ID" sz="1600" dirty="0" err="1">
                <a:solidFill>
                  <a:schemeClr val="bg1"/>
                </a:solidFill>
                <a:effectLst/>
                <a:latin typeface="Product Sans" panose="020B0403030502040203" pitchFamily="34" charset="0"/>
                <a:ea typeface="Open Sans" panose="020B0606030504020204" pitchFamily="34" charset="0"/>
              </a:rPr>
              <a:t>Ketiga</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opsional</a:t>
            </a:r>
            <a:r>
              <a:rPr lang="en-ID" sz="1600" dirty="0">
                <a:solidFill>
                  <a:schemeClr val="bg1"/>
                </a:solidFill>
                <a:effectLst/>
                <a:latin typeface="Product Sans" panose="020B0403030502040203" pitchFamily="34" charset="0"/>
                <a:ea typeface="Open Sans" panose="020B0606030504020204" pitchFamily="34" charset="0"/>
              </a:rPr>
              <a:t>) : </a:t>
            </a:r>
            <a:r>
              <a:rPr lang="en-ID" sz="1600" dirty="0" err="1">
                <a:solidFill>
                  <a:schemeClr val="bg1"/>
                </a:solidFill>
                <a:effectLst/>
                <a:latin typeface="Product Sans" panose="020B0403030502040203" pitchFamily="34" charset="0"/>
                <a:ea typeface="Open Sans" panose="020B0606030504020204" pitchFamily="34" charset="0"/>
              </a:rPr>
              <a:t>menentukan</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tingkat</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keburaman</a:t>
            </a:r>
            <a:r>
              <a:rPr lang="en-ID" sz="1600" dirty="0">
                <a:solidFill>
                  <a:schemeClr val="bg1"/>
                </a:solidFill>
                <a:effectLst/>
                <a:latin typeface="Product Sans" panose="020B0403030502040203" pitchFamily="34" charset="0"/>
                <a:ea typeface="Open Sans" panose="020B0606030504020204" pitchFamily="34" charset="0"/>
              </a:rPr>
              <a:t> yang </a:t>
            </a:r>
            <a:r>
              <a:rPr lang="en-ID" sz="1600" dirty="0" err="1">
                <a:solidFill>
                  <a:schemeClr val="bg1"/>
                </a:solidFill>
                <a:effectLst/>
                <a:latin typeface="Product Sans" panose="020B0403030502040203" pitchFamily="34" charset="0"/>
                <a:ea typeface="Open Sans" panose="020B0606030504020204" pitchFamily="34" charset="0"/>
              </a:rPr>
              <a:t>harus</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diterapkan</a:t>
            </a:r>
            <a:r>
              <a:rPr lang="en-ID" sz="1600" dirty="0">
                <a:solidFill>
                  <a:schemeClr val="bg1"/>
                </a:solidFill>
                <a:effectLst/>
                <a:latin typeface="Product Sans" panose="020B0403030502040203" pitchFamily="34" charset="0"/>
                <a:ea typeface="Open Sans" panose="020B0606030504020204" pitchFamily="34" charset="0"/>
              </a:rPr>
              <a:t> pada </a:t>
            </a:r>
            <a:r>
              <a:rPr lang="en-ID" sz="1600" dirty="0" err="1">
                <a:solidFill>
                  <a:schemeClr val="bg1"/>
                </a:solidFill>
                <a:effectLst/>
                <a:latin typeface="Product Sans" panose="020B0403030502040203" pitchFamily="34" charset="0"/>
                <a:ea typeface="Open Sans" panose="020B0606030504020204" pitchFamily="34" charset="0"/>
              </a:rPr>
              <a:t>bayangan</a:t>
            </a:r>
            <a:r>
              <a:rPr lang="en-ID" sz="1600" dirty="0">
                <a:solidFill>
                  <a:schemeClr val="bg1"/>
                </a:solidFill>
                <a:effectLst/>
                <a:latin typeface="Product Sans" panose="020B0403030502040203" pitchFamily="34" charset="0"/>
                <a:ea typeface="Open Sans" panose="020B0606030504020204" pitchFamily="34" charset="0"/>
              </a:rPr>
              <a:t>.</a:t>
            </a:r>
          </a:p>
          <a:p>
            <a:pPr marL="800100" lvl="1" indent="-342900">
              <a:lnSpc>
                <a:spcPct val="150000"/>
              </a:lnSpc>
              <a:buFont typeface="+mj-lt"/>
              <a:buAutoNum type="arabicPeriod"/>
            </a:pPr>
            <a:r>
              <a:rPr lang="en-ID" sz="1600" dirty="0">
                <a:solidFill>
                  <a:schemeClr val="bg1"/>
                </a:solidFill>
                <a:effectLst/>
                <a:latin typeface="Product Sans" panose="020B0403030502040203" pitchFamily="34" charset="0"/>
                <a:ea typeface="Open Sans" panose="020B0606030504020204" pitchFamily="34" charset="0"/>
              </a:rPr>
              <a:t>Nilai </a:t>
            </a:r>
            <a:r>
              <a:rPr lang="en-ID" sz="1600" dirty="0" err="1">
                <a:solidFill>
                  <a:schemeClr val="bg1"/>
                </a:solidFill>
                <a:effectLst/>
                <a:latin typeface="Product Sans" panose="020B0403030502040203" pitchFamily="34" charset="0"/>
                <a:ea typeface="Open Sans" panose="020B0606030504020204" pitchFamily="34" charset="0"/>
              </a:rPr>
              <a:t>Keempat</a:t>
            </a:r>
            <a:r>
              <a:rPr lang="en-ID" sz="1600" dirty="0">
                <a:solidFill>
                  <a:schemeClr val="bg1"/>
                </a:solidFill>
                <a:effectLst/>
                <a:latin typeface="Product Sans" panose="020B0403030502040203" pitchFamily="34" charset="0"/>
                <a:ea typeface="Open Sans" panose="020B0606030504020204" pitchFamily="34" charset="0"/>
              </a:rPr>
              <a:t> :  </a:t>
            </a:r>
            <a:r>
              <a:rPr lang="en-ID" sz="1600" dirty="0" err="1">
                <a:solidFill>
                  <a:schemeClr val="bg1"/>
                </a:solidFill>
                <a:effectLst/>
                <a:latin typeface="Product Sans" panose="020B0403030502040203" pitchFamily="34" charset="0"/>
                <a:ea typeface="Open Sans" panose="020B0606030504020204" pitchFamily="34" charset="0"/>
              </a:rPr>
              <a:t>menentukan</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warna</a:t>
            </a:r>
            <a:r>
              <a:rPr lang="en-ID" sz="1600" dirty="0">
                <a:solidFill>
                  <a:schemeClr val="bg1"/>
                </a:solidFill>
                <a:effectLst/>
                <a:latin typeface="Product Sans" panose="020B0403030502040203" pitchFamily="34" charset="0"/>
                <a:ea typeface="Open Sans" panose="020B0606030504020204" pitchFamily="34" charset="0"/>
              </a:rPr>
              <a:t> yang </a:t>
            </a:r>
            <a:r>
              <a:rPr lang="en-ID" sz="1600" dirty="0" err="1">
                <a:solidFill>
                  <a:schemeClr val="bg1"/>
                </a:solidFill>
                <a:effectLst/>
                <a:latin typeface="Product Sans" panose="020B0403030502040203" pitchFamily="34" charset="0"/>
                <a:ea typeface="Open Sans" panose="020B0606030504020204" pitchFamily="34" charset="0"/>
              </a:rPr>
              <a:t>digunakan</a:t>
            </a:r>
            <a:r>
              <a:rPr lang="en-ID" sz="1600" dirty="0">
                <a:solidFill>
                  <a:schemeClr val="bg1"/>
                </a:solidFill>
                <a:effectLst/>
                <a:latin typeface="Product Sans" panose="020B0403030502040203" pitchFamily="34" charset="0"/>
                <a:ea typeface="Open Sans" panose="020B0606030504020204" pitchFamily="34" charset="0"/>
              </a:rPr>
              <a:t> pada </a:t>
            </a:r>
            <a:r>
              <a:rPr lang="en-ID" sz="1600" dirty="0" err="1">
                <a:solidFill>
                  <a:schemeClr val="bg1"/>
                </a:solidFill>
                <a:effectLst/>
                <a:latin typeface="Product Sans" panose="020B0403030502040203" pitchFamily="34" charset="0"/>
                <a:ea typeface="Open Sans" panose="020B0606030504020204" pitchFamily="34" charset="0"/>
              </a:rPr>
              <a:t>bayangan</a:t>
            </a:r>
            <a:r>
              <a:rPr lang="en-ID" sz="1600" dirty="0">
                <a:solidFill>
                  <a:schemeClr val="bg1"/>
                </a:solidFill>
                <a:effectLst/>
                <a:latin typeface="Product Sans" panose="020B0403030502040203" pitchFamily="34" charset="0"/>
                <a:ea typeface="Open Sans" panose="020B0606030504020204" pitchFamily="34" charset="0"/>
              </a:rPr>
              <a:t>.</a:t>
            </a:r>
          </a:p>
          <a:p>
            <a:pPr marL="800100" lvl="1" indent="-342900">
              <a:buFont typeface="+mj-lt"/>
              <a:buAutoNum type="arabicPeriod"/>
            </a:pPr>
            <a:endParaRPr lang="en-ID" sz="1600" dirty="0">
              <a:solidFill>
                <a:schemeClr val="bg1"/>
              </a:solidFill>
              <a:effectLst/>
              <a:latin typeface="Product Sans" panose="020B0403030502040203" pitchFamily="34" charset="0"/>
              <a:ea typeface="Open Sans" panose="020B0606030504020204" pitchFamily="34" charset="0"/>
            </a:endParaRPr>
          </a:p>
        </p:txBody>
      </p:sp>
      <p:pic>
        <p:nvPicPr>
          <p:cNvPr id="6" name="Picture 5" descr="text-shadow | Codrops">
            <a:extLst>
              <a:ext uri="{FF2B5EF4-FFF2-40B4-BE49-F238E27FC236}">
                <a16:creationId xmlns:a16="http://schemas.microsoft.com/office/drawing/2014/main" id="{A207FC74-CA9F-4653-B292-0CFC75BBBFC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449176" y="3827047"/>
            <a:ext cx="5293647" cy="2519225"/>
          </a:xfrm>
          <a:prstGeom prst="rect">
            <a:avLst/>
          </a:prstGeom>
          <a:noFill/>
          <a:ln>
            <a:noFill/>
          </a:ln>
        </p:spPr>
      </p:pic>
    </p:spTree>
    <p:extLst>
      <p:ext uri="{BB962C8B-B14F-4D97-AF65-F5344CB8AC3E}">
        <p14:creationId xmlns:p14="http://schemas.microsoft.com/office/powerpoint/2010/main" val="4208717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4E41DD-7E0F-4795-BDC2-30FBCFE2E897}"/>
              </a:ext>
            </a:extLst>
          </p:cNvPr>
          <p:cNvSpPr txBox="1"/>
          <p:nvPr/>
        </p:nvSpPr>
        <p:spPr>
          <a:xfrm rot="16200000">
            <a:off x="-2173699" y="2890392"/>
            <a:ext cx="7505399" cy="1077218"/>
          </a:xfrm>
          <a:prstGeom prst="rect">
            <a:avLst/>
          </a:prstGeom>
          <a:noFill/>
        </p:spPr>
        <p:txBody>
          <a:bodyPr wrap="square" rtlCol="0">
            <a:spAutoFit/>
          </a:bodyPr>
          <a:lstStyle/>
          <a:p>
            <a:pPr algn="ctr"/>
            <a:r>
              <a:rPr lang="en-US" sz="3200" b="1" dirty="0">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DEMO </a:t>
            </a:r>
            <a:r>
              <a:rPr lang="en-US" sz="3200" b="1" dirty="0" err="1">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DEMO</a:t>
            </a:r>
            <a:r>
              <a:rPr lang="en-ID" sz="3200" b="1" dirty="0">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 </a:t>
            </a:r>
            <a:r>
              <a:rPr lang="en-US" sz="3200" b="1" dirty="0">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DEMO </a:t>
            </a:r>
            <a:r>
              <a:rPr lang="en-US" sz="3200" b="1" dirty="0" err="1">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DEMO</a:t>
            </a:r>
            <a:r>
              <a:rPr lang="en-ID" sz="3200" b="1" dirty="0">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 </a:t>
            </a:r>
            <a:r>
              <a:rPr lang="en-US" sz="3200" b="1" dirty="0">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DEMO</a:t>
            </a:r>
            <a:r>
              <a:rPr lang="en-ID" sz="3200" b="1" dirty="0">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 </a:t>
            </a:r>
          </a:p>
          <a:p>
            <a:pPr algn="ctr"/>
            <a:r>
              <a:rPr lang="en-US" sz="3200" b="1" dirty="0">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DEMO </a:t>
            </a:r>
            <a:r>
              <a:rPr lang="en-US" sz="3200" b="1" dirty="0" err="1">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DEMO</a:t>
            </a:r>
            <a:r>
              <a:rPr lang="en-ID" sz="3200" b="1" dirty="0">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 </a:t>
            </a:r>
            <a:r>
              <a:rPr lang="en-US" sz="3200" b="1" dirty="0">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DEMO </a:t>
            </a:r>
            <a:r>
              <a:rPr lang="en-US" sz="3200" b="1" dirty="0" err="1">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DEMO</a:t>
            </a:r>
            <a:r>
              <a:rPr lang="en-US" sz="3200" b="1" dirty="0">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 </a:t>
            </a:r>
            <a:r>
              <a:rPr lang="en-US" sz="3200" b="1" dirty="0" err="1">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rPr>
              <a:t>DEMO</a:t>
            </a:r>
            <a:endParaRPr lang="en-ID" sz="3200" b="1" dirty="0">
              <a:solidFill>
                <a:schemeClr val="tx1">
                  <a:lumMod val="50000"/>
                  <a:lumOff val="50000"/>
                </a:schemeClr>
              </a:solidFill>
              <a:effectLst>
                <a:outerShdw blurRad="50800" dist="50800" dir="5400000" algn="ctr" rotWithShape="0">
                  <a:srgbClr val="000000">
                    <a:alpha val="85000"/>
                  </a:srgbClr>
                </a:outerShdw>
                <a:reflection endPos="65000" dist="50800" dir="5400000" sy="-100000" algn="bl" rotWithShape="0"/>
              </a:effectLst>
              <a:latin typeface="Montserrat" panose="00000500000000000000" pitchFamily="50" charset="0"/>
            </a:endParaRPr>
          </a:p>
        </p:txBody>
      </p:sp>
      <p:sp>
        <p:nvSpPr>
          <p:cNvPr id="4" name="TextBox 3">
            <a:extLst>
              <a:ext uri="{FF2B5EF4-FFF2-40B4-BE49-F238E27FC236}">
                <a16:creationId xmlns:a16="http://schemas.microsoft.com/office/drawing/2014/main" id="{75857BE9-A2AD-446D-9F08-532245326145}"/>
              </a:ext>
            </a:extLst>
          </p:cNvPr>
          <p:cNvSpPr txBox="1"/>
          <p:nvPr/>
        </p:nvSpPr>
        <p:spPr>
          <a:xfrm>
            <a:off x="3636833" y="2514752"/>
            <a:ext cx="4918334" cy="1015663"/>
          </a:xfrm>
          <a:prstGeom prst="rect">
            <a:avLst/>
          </a:prstGeom>
          <a:noFill/>
        </p:spPr>
        <p:txBody>
          <a:bodyPr wrap="none" rtlCol="0">
            <a:spAutoFit/>
          </a:bodyPr>
          <a:lstStyle/>
          <a:p>
            <a:r>
              <a:rPr lang="en-US" sz="6000" b="1" dirty="0">
                <a:solidFill>
                  <a:srgbClr val="0D7FC8"/>
                </a:solidFill>
                <a:latin typeface="Product Sans" panose="020B0403030502040203" pitchFamily="34" charset="0"/>
              </a:rPr>
              <a:t>#DemoTime!</a:t>
            </a:r>
            <a:endParaRPr lang="en-ID" sz="6000" b="1" dirty="0">
              <a:solidFill>
                <a:srgbClr val="0D7FC8"/>
              </a:solidFill>
              <a:latin typeface="Product Sans" panose="020B0403030502040203" pitchFamily="34" charset="0"/>
            </a:endParaRPr>
          </a:p>
        </p:txBody>
      </p:sp>
      <p:sp>
        <p:nvSpPr>
          <p:cNvPr id="6" name="TextBox 5">
            <a:extLst>
              <a:ext uri="{FF2B5EF4-FFF2-40B4-BE49-F238E27FC236}">
                <a16:creationId xmlns:a16="http://schemas.microsoft.com/office/drawing/2014/main" id="{E782DFAC-3C8E-4EAD-BD17-5E3E28B03946}"/>
              </a:ext>
            </a:extLst>
          </p:cNvPr>
          <p:cNvSpPr txBox="1"/>
          <p:nvPr/>
        </p:nvSpPr>
        <p:spPr>
          <a:xfrm>
            <a:off x="2550025" y="3429000"/>
            <a:ext cx="7092005" cy="338554"/>
          </a:xfrm>
          <a:prstGeom prst="rect">
            <a:avLst/>
          </a:prstGeom>
          <a:noFill/>
        </p:spPr>
        <p:txBody>
          <a:bodyPr wrap="none" rtlCol="0">
            <a:spAutoFit/>
          </a:bodyPr>
          <a:lstStyle/>
          <a:p>
            <a:pPr algn="ctr"/>
            <a:r>
              <a:rPr lang="en-US" sz="1600" dirty="0">
                <a:solidFill>
                  <a:schemeClr val="bg1">
                    <a:lumMod val="95000"/>
                  </a:schemeClr>
                </a:solidFill>
                <a:latin typeface="Product Sans" panose="020B0403030502040203" pitchFamily="34" charset="0"/>
              </a:rPr>
              <a:t>Mari </a:t>
            </a:r>
            <a:r>
              <a:rPr lang="en-US" sz="1600" dirty="0" err="1">
                <a:solidFill>
                  <a:schemeClr val="bg1">
                    <a:lumMod val="95000"/>
                  </a:schemeClr>
                </a:solidFill>
                <a:latin typeface="Product Sans" panose="020B0403030502040203" pitchFamily="34" charset="0"/>
              </a:rPr>
              <a:t>kita</a:t>
            </a:r>
            <a:r>
              <a:rPr lang="en-US" sz="1600" dirty="0">
                <a:solidFill>
                  <a:schemeClr val="bg1">
                    <a:lumMod val="95000"/>
                  </a:schemeClr>
                </a:solidFill>
                <a:latin typeface="Product Sans" panose="020B0403030502040203" pitchFamily="34" charset="0"/>
              </a:rPr>
              <a:t> </a:t>
            </a:r>
            <a:r>
              <a:rPr lang="en-US" sz="1600" dirty="0" err="1">
                <a:solidFill>
                  <a:schemeClr val="bg1">
                    <a:lumMod val="95000"/>
                  </a:schemeClr>
                </a:solidFill>
                <a:latin typeface="Product Sans" panose="020B0403030502040203" pitchFamily="34" charset="0"/>
              </a:rPr>
              <a:t>menerapkan</a:t>
            </a:r>
            <a:r>
              <a:rPr lang="en-US" sz="1600" dirty="0">
                <a:solidFill>
                  <a:schemeClr val="bg1">
                    <a:lumMod val="95000"/>
                  </a:schemeClr>
                </a:solidFill>
                <a:latin typeface="Product Sans" panose="020B0403030502040203" pitchFamily="34" charset="0"/>
              </a:rPr>
              <a:t> </a:t>
            </a:r>
            <a:r>
              <a:rPr lang="en-US" sz="1600" dirty="0" err="1">
                <a:solidFill>
                  <a:schemeClr val="bg1">
                    <a:lumMod val="95000"/>
                  </a:schemeClr>
                </a:solidFill>
                <a:latin typeface="Product Sans" panose="020B0403030502040203" pitchFamily="34" charset="0"/>
              </a:rPr>
              <a:t>ukuran</a:t>
            </a:r>
            <a:r>
              <a:rPr lang="en-US" sz="1600" dirty="0">
                <a:solidFill>
                  <a:schemeClr val="bg1">
                    <a:lumMod val="95000"/>
                  </a:schemeClr>
                </a:solidFill>
                <a:latin typeface="Product Sans" panose="020B0403030502040203" pitchFamily="34" charset="0"/>
              </a:rPr>
              <a:t>, </a:t>
            </a:r>
            <a:r>
              <a:rPr lang="en-US" sz="1600" dirty="0" err="1">
                <a:solidFill>
                  <a:schemeClr val="bg1">
                    <a:lumMod val="95000"/>
                  </a:schemeClr>
                </a:solidFill>
                <a:latin typeface="Product Sans" panose="020B0403030502040203" pitchFamily="34" charset="0"/>
              </a:rPr>
              <a:t>ketebalan</a:t>
            </a:r>
            <a:r>
              <a:rPr lang="en-US" sz="1600" dirty="0">
                <a:solidFill>
                  <a:schemeClr val="bg1">
                    <a:lumMod val="95000"/>
                  </a:schemeClr>
                </a:solidFill>
                <a:latin typeface="Product Sans" panose="020B0403030502040203" pitchFamily="34" charset="0"/>
              </a:rPr>
              <a:t>, alignment </a:t>
            </a:r>
            <a:r>
              <a:rPr lang="en-US" sz="1600" dirty="0" err="1">
                <a:solidFill>
                  <a:schemeClr val="bg1">
                    <a:lumMod val="95000"/>
                  </a:schemeClr>
                </a:solidFill>
                <a:latin typeface="Product Sans" panose="020B0403030502040203" pitchFamily="34" charset="0"/>
              </a:rPr>
              <a:t>teks</a:t>
            </a:r>
            <a:r>
              <a:rPr lang="en-US" sz="1600" dirty="0">
                <a:solidFill>
                  <a:schemeClr val="bg1">
                    <a:lumMod val="95000"/>
                  </a:schemeClr>
                </a:solidFill>
                <a:latin typeface="Product Sans" panose="020B0403030502040203" pitchFamily="34" charset="0"/>
              </a:rPr>
              <a:t> pada </a:t>
            </a:r>
            <a:r>
              <a:rPr lang="en-US" sz="1600" dirty="0" err="1">
                <a:solidFill>
                  <a:schemeClr val="bg1">
                    <a:lumMod val="95000"/>
                  </a:schemeClr>
                </a:solidFill>
                <a:latin typeface="Product Sans" panose="020B0403030502040203" pitchFamily="34" charset="0"/>
              </a:rPr>
              <a:t>berkas</a:t>
            </a:r>
            <a:r>
              <a:rPr lang="en-US" sz="1600" dirty="0">
                <a:solidFill>
                  <a:schemeClr val="bg1">
                    <a:lumMod val="95000"/>
                  </a:schemeClr>
                </a:solidFill>
                <a:latin typeface="Product Sans" panose="020B0403030502040203" pitchFamily="34" charset="0"/>
              </a:rPr>
              <a:t> CSS </a:t>
            </a:r>
            <a:r>
              <a:rPr lang="en-US" sz="1600" dirty="0" err="1">
                <a:solidFill>
                  <a:schemeClr val="bg1">
                    <a:lumMod val="95000"/>
                  </a:schemeClr>
                </a:solidFill>
                <a:latin typeface="Product Sans" panose="020B0403030502040203" pitchFamily="34" charset="0"/>
              </a:rPr>
              <a:t>kita</a:t>
            </a:r>
            <a:r>
              <a:rPr lang="en-US" sz="1600" dirty="0">
                <a:solidFill>
                  <a:schemeClr val="bg1">
                    <a:lumMod val="95000"/>
                  </a:schemeClr>
                </a:solidFill>
                <a:latin typeface="Product Sans" panose="020B0403030502040203" pitchFamily="34" charset="0"/>
              </a:rPr>
              <a:t>!</a:t>
            </a:r>
            <a:endParaRPr lang="en-ID" sz="1600" dirty="0">
              <a:solidFill>
                <a:schemeClr val="bg1">
                  <a:lumMod val="95000"/>
                </a:schemeClr>
              </a:solidFill>
              <a:latin typeface="Product Sans" panose="020B0403030502040203" pitchFamily="34" charset="0"/>
            </a:endParaRPr>
          </a:p>
        </p:txBody>
      </p:sp>
      <p:pic>
        <p:nvPicPr>
          <p:cNvPr id="7" name="Picture 6" descr="Logo&#10;&#10;Description automatically generated">
            <a:extLst>
              <a:ext uri="{FF2B5EF4-FFF2-40B4-BE49-F238E27FC236}">
                <a16:creationId xmlns:a16="http://schemas.microsoft.com/office/drawing/2014/main" id="{B3E0DA57-D740-4F9C-BF1C-6BA3B291856F}"/>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pic>
        <p:nvPicPr>
          <p:cNvPr id="8" name="Graphic 7">
            <a:extLst>
              <a:ext uri="{FF2B5EF4-FFF2-40B4-BE49-F238E27FC236}">
                <a16:creationId xmlns:a16="http://schemas.microsoft.com/office/drawing/2014/main" id="{640FBD50-0A8B-472A-8801-D46724266B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59771" y="4580387"/>
            <a:ext cx="872458" cy="872458"/>
          </a:xfrm>
          <a:prstGeom prst="rect">
            <a:avLst/>
          </a:prstGeom>
        </p:spPr>
      </p:pic>
    </p:spTree>
    <p:extLst>
      <p:ext uri="{BB962C8B-B14F-4D97-AF65-F5344CB8AC3E}">
        <p14:creationId xmlns:p14="http://schemas.microsoft.com/office/powerpoint/2010/main" val="2142322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278530F-75D2-4D61-BF60-97DB182F7246}"/>
              </a:ext>
            </a:extLst>
          </p:cNvPr>
          <p:cNvCxnSpPr>
            <a:cxnSpLocks/>
          </p:cNvCxnSpPr>
          <p:nvPr/>
        </p:nvCxnSpPr>
        <p:spPr>
          <a:xfrm>
            <a:off x="4983060" y="2256639"/>
            <a:ext cx="0" cy="2212641"/>
          </a:xfrm>
          <a:prstGeom prst="line">
            <a:avLst/>
          </a:prstGeom>
          <a:ln w="28575">
            <a:solidFill>
              <a:schemeClr val="bg1">
                <a:lumMod val="95000"/>
              </a:schemeClr>
            </a:solidFill>
          </a:ln>
        </p:spPr>
        <p:style>
          <a:lnRef idx="3">
            <a:schemeClr val="dk1"/>
          </a:lnRef>
          <a:fillRef idx="0">
            <a:schemeClr val="dk1"/>
          </a:fillRef>
          <a:effectRef idx="2">
            <a:schemeClr val="dk1"/>
          </a:effectRef>
          <a:fontRef idx="minor">
            <a:schemeClr val="tx1"/>
          </a:fontRef>
        </p:style>
      </p:cxnSp>
      <p:sp>
        <p:nvSpPr>
          <p:cNvPr id="5" name="Subtitle 2">
            <a:extLst>
              <a:ext uri="{FF2B5EF4-FFF2-40B4-BE49-F238E27FC236}">
                <a16:creationId xmlns:a16="http://schemas.microsoft.com/office/drawing/2014/main" id="{0C6CE33F-0C24-47AC-A48A-0119616AA136}"/>
              </a:ext>
            </a:extLst>
          </p:cNvPr>
          <p:cNvSpPr txBox="1">
            <a:spLocks/>
          </p:cNvSpPr>
          <p:nvPr/>
        </p:nvSpPr>
        <p:spPr>
          <a:xfrm>
            <a:off x="5265489" y="2701041"/>
            <a:ext cx="5561137" cy="861314"/>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6000" b="1" dirty="0">
                <a:solidFill>
                  <a:srgbClr val="0661AA"/>
                </a:solidFill>
                <a:latin typeface="Poppins" panose="00000500000000000000" pitchFamily="50" charset="0"/>
                <a:cs typeface="Poppins" panose="00000500000000000000" pitchFamily="50" charset="0"/>
              </a:rPr>
              <a:t>Thank You</a:t>
            </a:r>
            <a:endParaRPr lang="en-ID" sz="6000" b="1" dirty="0">
              <a:solidFill>
                <a:srgbClr val="0661AA"/>
              </a:solidFill>
              <a:latin typeface="Poppins" panose="00000500000000000000" pitchFamily="50" charset="0"/>
              <a:cs typeface="Poppins" panose="00000500000000000000" pitchFamily="50" charset="0"/>
            </a:endParaRPr>
          </a:p>
        </p:txBody>
      </p:sp>
      <p:pic>
        <p:nvPicPr>
          <p:cNvPr id="6" name="Graphic 5">
            <a:extLst>
              <a:ext uri="{FF2B5EF4-FFF2-40B4-BE49-F238E27FC236}">
                <a16:creationId xmlns:a16="http://schemas.microsoft.com/office/drawing/2014/main" id="{55AB3ED5-AF19-409A-9C9E-06FA2814B6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19760" y="3866958"/>
            <a:ext cx="190500" cy="190500"/>
          </a:xfrm>
          <a:prstGeom prst="rect">
            <a:avLst/>
          </a:prstGeom>
        </p:spPr>
      </p:pic>
      <p:sp>
        <p:nvSpPr>
          <p:cNvPr id="7" name="TextBox 6">
            <a:extLst>
              <a:ext uri="{FF2B5EF4-FFF2-40B4-BE49-F238E27FC236}">
                <a16:creationId xmlns:a16="http://schemas.microsoft.com/office/drawing/2014/main" id="{07C76B35-0375-4A20-A2DD-CF7861A2BA71}"/>
              </a:ext>
            </a:extLst>
          </p:cNvPr>
          <p:cNvSpPr txBox="1"/>
          <p:nvPr/>
        </p:nvSpPr>
        <p:spPr>
          <a:xfrm>
            <a:off x="5601876" y="3856482"/>
            <a:ext cx="2193229" cy="253916"/>
          </a:xfrm>
          <a:prstGeom prst="rect">
            <a:avLst/>
          </a:prstGeom>
          <a:noFill/>
        </p:spPr>
        <p:txBody>
          <a:bodyPr wrap="none" rtlCol="0">
            <a:spAutoFit/>
          </a:bodyPr>
          <a:lstStyle/>
          <a:p>
            <a:r>
              <a:rPr lang="en-US" sz="1050" dirty="0">
                <a:solidFill>
                  <a:schemeClr val="bg1">
                    <a:lumMod val="50000"/>
                  </a:schemeClr>
                </a:solidFill>
                <a:latin typeface="Poppins" panose="00000500000000000000" pitchFamily="50" charset="0"/>
                <a:cs typeface="Poppins" panose="00000500000000000000" pitchFamily="50" charset="0"/>
              </a:rPr>
              <a:t>https://www.axarschool.com/</a:t>
            </a:r>
            <a:endParaRPr lang="en-ID" sz="1400" dirty="0">
              <a:solidFill>
                <a:schemeClr val="bg1">
                  <a:lumMod val="50000"/>
                </a:schemeClr>
              </a:solidFill>
              <a:latin typeface="Poppins" panose="00000500000000000000" pitchFamily="50" charset="0"/>
              <a:cs typeface="Poppins" panose="00000500000000000000" pitchFamily="50" charset="0"/>
            </a:endParaRPr>
          </a:p>
        </p:txBody>
      </p:sp>
      <p:pic>
        <p:nvPicPr>
          <p:cNvPr id="8" name="Graphic 7">
            <a:extLst>
              <a:ext uri="{FF2B5EF4-FFF2-40B4-BE49-F238E27FC236}">
                <a16:creationId xmlns:a16="http://schemas.microsoft.com/office/drawing/2014/main" id="{BD7B51AB-ED35-47B4-B6F0-69FCC1015D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977221" y="3866958"/>
            <a:ext cx="190500" cy="190500"/>
          </a:xfrm>
          <a:prstGeom prst="rect">
            <a:avLst/>
          </a:prstGeom>
        </p:spPr>
      </p:pic>
      <p:sp>
        <p:nvSpPr>
          <p:cNvPr id="9" name="TextBox 8">
            <a:extLst>
              <a:ext uri="{FF2B5EF4-FFF2-40B4-BE49-F238E27FC236}">
                <a16:creationId xmlns:a16="http://schemas.microsoft.com/office/drawing/2014/main" id="{B094682B-E23F-4785-974B-3E63B94944D6}"/>
              </a:ext>
            </a:extLst>
          </p:cNvPr>
          <p:cNvSpPr txBox="1"/>
          <p:nvPr/>
        </p:nvSpPr>
        <p:spPr>
          <a:xfrm>
            <a:off x="8167721" y="3856482"/>
            <a:ext cx="1063112" cy="253916"/>
          </a:xfrm>
          <a:prstGeom prst="rect">
            <a:avLst/>
          </a:prstGeom>
          <a:noFill/>
        </p:spPr>
        <p:txBody>
          <a:bodyPr wrap="none" rtlCol="0">
            <a:spAutoFit/>
          </a:bodyPr>
          <a:lstStyle/>
          <a:p>
            <a:r>
              <a:rPr lang="en-US" sz="1050" dirty="0">
                <a:solidFill>
                  <a:schemeClr val="bg1">
                    <a:lumMod val="50000"/>
                  </a:schemeClr>
                </a:solidFill>
                <a:latin typeface="Poppins" panose="00000500000000000000" pitchFamily="50" charset="0"/>
                <a:cs typeface="Poppins" panose="00000500000000000000" pitchFamily="50" charset="0"/>
              </a:rPr>
              <a:t>@axarschool</a:t>
            </a:r>
            <a:endParaRPr lang="en-ID" sz="1400" dirty="0">
              <a:solidFill>
                <a:schemeClr val="bg1">
                  <a:lumMod val="50000"/>
                </a:schemeClr>
              </a:solidFill>
              <a:latin typeface="Poppins" panose="00000500000000000000" pitchFamily="50" charset="0"/>
              <a:cs typeface="Poppins" panose="00000500000000000000" pitchFamily="50" charset="0"/>
            </a:endParaRPr>
          </a:p>
        </p:txBody>
      </p:sp>
      <p:pic>
        <p:nvPicPr>
          <p:cNvPr id="12" name="Picture 11" descr="Shape&#10;&#10;Description automatically generated">
            <a:extLst>
              <a:ext uri="{FF2B5EF4-FFF2-40B4-BE49-F238E27FC236}">
                <a16:creationId xmlns:a16="http://schemas.microsoft.com/office/drawing/2014/main" id="{634801B7-9D9C-452D-9D14-8BF37D04E1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80644" y="2529143"/>
            <a:ext cx="1496191" cy="1682337"/>
          </a:xfrm>
          <a:prstGeom prst="rect">
            <a:avLst/>
          </a:prstGeom>
        </p:spPr>
      </p:pic>
      <p:sp>
        <p:nvSpPr>
          <p:cNvPr id="13" name="Subtitle 2">
            <a:extLst>
              <a:ext uri="{FF2B5EF4-FFF2-40B4-BE49-F238E27FC236}">
                <a16:creationId xmlns:a16="http://schemas.microsoft.com/office/drawing/2014/main" id="{3DAA04D8-2AA6-48B0-9125-6EB97E9EF94B}"/>
              </a:ext>
            </a:extLst>
          </p:cNvPr>
          <p:cNvSpPr txBox="1">
            <a:spLocks/>
          </p:cNvSpPr>
          <p:nvPr/>
        </p:nvSpPr>
        <p:spPr>
          <a:xfrm>
            <a:off x="5333074" y="3370312"/>
            <a:ext cx="3492618" cy="3491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err="1">
                <a:solidFill>
                  <a:schemeClr val="bg1">
                    <a:lumMod val="95000"/>
                  </a:schemeClr>
                </a:solidFill>
                <a:latin typeface="Poppins" panose="00000500000000000000" pitchFamily="50" charset="0"/>
                <a:cs typeface="Poppins" panose="00000500000000000000" pitchFamily="50" charset="0"/>
              </a:rPr>
              <a:t>Apakah</a:t>
            </a:r>
            <a:r>
              <a:rPr lang="en-US" sz="1400" dirty="0">
                <a:solidFill>
                  <a:schemeClr val="bg1">
                    <a:lumMod val="95000"/>
                  </a:schemeClr>
                </a:solidFill>
                <a:latin typeface="Poppins" panose="00000500000000000000" pitchFamily="50" charset="0"/>
                <a:cs typeface="Poppins" panose="00000500000000000000" pitchFamily="50" charset="0"/>
              </a:rPr>
              <a:t> </a:t>
            </a:r>
            <a:r>
              <a:rPr lang="en-US" sz="1400" dirty="0" err="1">
                <a:solidFill>
                  <a:schemeClr val="bg1">
                    <a:lumMod val="95000"/>
                  </a:schemeClr>
                </a:solidFill>
                <a:latin typeface="Poppins" panose="00000500000000000000" pitchFamily="50" charset="0"/>
                <a:cs typeface="Poppins" panose="00000500000000000000" pitchFamily="50" charset="0"/>
              </a:rPr>
              <a:t>ada</a:t>
            </a:r>
            <a:r>
              <a:rPr lang="en-US" sz="1400" dirty="0">
                <a:solidFill>
                  <a:schemeClr val="bg1">
                    <a:lumMod val="95000"/>
                  </a:schemeClr>
                </a:solidFill>
                <a:latin typeface="Poppins" panose="00000500000000000000" pitchFamily="50" charset="0"/>
                <a:cs typeface="Poppins" panose="00000500000000000000" pitchFamily="50" charset="0"/>
              </a:rPr>
              <a:t> </a:t>
            </a:r>
            <a:r>
              <a:rPr lang="en-US" sz="1400" dirty="0" err="1">
                <a:solidFill>
                  <a:schemeClr val="bg1">
                    <a:lumMod val="95000"/>
                  </a:schemeClr>
                </a:solidFill>
                <a:latin typeface="Poppins" panose="00000500000000000000" pitchFamily="50" charset="0"/>
                <a:cs typeface="Poppins" panose="00000500000000000000" pitchFamily="50" charset="0"/>
              </a:rPr>
              <a:t>pertanyaan</a:t>
            </a:r>
            <a:r>
              <a:rPr lang="en-US" sz="1400" dirty="0">
                <a:solidFill>
                  <a:schemeClr val="bg1">
                    <a:lumMod val="95000"/>
                  </a:schemeClr>
                </a:solidFill>
                <a:latin typeface="Poppins" panose="00000500000000000000" pitchFamily="50" charset="0"/>
                <a:cs typeface="Poppins" panose="00000500000000000000" pitchFamily="50" charset="0"/>
              </a:rPr>
              <a:t>?</a:t>
            </a:r>
            <a:endParaRPr lang="en-ID" sz="1400" dirty="0">
              <a:solidFill>
                <a:schemeClr val="bg1">
                  <a:lumMod val="95000"/>
                </a:schemeClr>
              </a:solidFill>
              <a:latin typeface="Poppins" panose="00000500000000000000" pitchFamily="50" charset="0"/>
              <a:cs typeface="Poppins" panose="00000500000000000000" pitchFamily="50" charset="0"/>
            </a:endParaRPr>
          </a:p>
        </p:txBody>
      </p:sp>
      <p:sp>
        <p:nvSpPr>
          <p:cNvPr id="15" name="TextBox 14">
            <a:extLst>
              <a:ext uri="{FF2B5EF4-FFF2-40B4-BE49-F238E27FC236}">
                <a16:creationId xmlns:a16="http://schemas.microsoft.com/office/drawing/2014/main" id="{EAE33680-0EAB-4F94-8F02-DA0F65E67484}"/>
              </a:ext>
            </a:extLst>
          </p:cNvPr>
          <p:cNvSpPr txBox="1"/>
          <p:nvPr/>
        </p:nvSpPr>
        <p:spPr>
          <a:xfrm>
            <a:off x="9439223" y="5998128"/>
            <a:ext cx="2249334" cy="423193"/>
          </a:xfrm>
          <a:prstGeom prst="rect">
            <a:avLst/>
          </a:prstGeom>
          <a:noFill/>
        </p:spPr>
        <p:txBody>
          <a:bodyPr wrap="none" rtlCol="0">
            <a:spAutoFit/>
          </a:bodyPr>
          <a:lstStyle/>
          <a:p>
            <a:pPr algn="r"/>
            <a:r>
              <a:rPr lang="en-US" sz="1100" b="1" dirty="0">
                <a:solidFill>
                  <a:schemeClr val="bg1">
                    <a:lumMod val="95000"/>
                  </a:schemeClr>
                </a:solidFill>
                <a:latin typeface="Product Sans" panose="020B0403030502040203" pitchFamily="34" charset="0"/>
                <a:cs typeface="Poppins" panose="00000500000000000000" pitchFamily="50" charset="0"/>
              </a:rPr>
              <a:t>Edo Novanto</a:t>
            </a:r>
          </a:p>
          <a:p>
            <a:pPr algn="r"/>
            <a:r>
              <a:rPr lang="en-US" sz="1050" dirty="0" err="1">
                <a:solidFill>
                  <a:srgbClr val="0661AA"/>
                </a:solidFill>
                <a:latin typeface="Product Sans" panose="020B0403030502040203" pitchFamily="34" charset="0"/>
                <a:cs typeface="Poppins" panose="00000500000000000000" pitchFamily="50" charset="0"/>
              </a:rPr>
              <a:t>Fullstacks</a:t>
            </a:r>
            <a:r>
              <a:rPr lang="en-US" sz="1050" dirty="0">
                <a:solidFill>
                  <a:srgbClr val="0661AA"/>
                </a:solidFill>
                <a:latin typeface="Product Sans" panose="020B0403030502040203" pitchFamily="34" charset="0"/>
                <a:cs typeface="Poppins" panose="00000500000000000000" pitchFamily="50" charset="0"/>
              </a:rPr>
              <a:t> Engineer &amp; </a:t>
            </a:r>
            <a:r>
              <a:rPr lang="en-US" sz="1050" dirty="0" err="1">
                <a:solidFill>
                  <a:srgbClr val="0661AA"/>
                </a:solidFill>
                <a:latin typeface="Product Sans" panose="020B0403030502040203" pitchFamily="34" charset="0"/>
                <a:cs typeface="Poppins" panose="00000500000000000000" pitchFamily="50" charset="0"/>
              </a:rPr>
              <a:t>AXAR</a:t>
            </a:r>
            <a:r>
              <a:rPr lang="en-US" sz="1050" dirty="0">
                <a:solidFill>
                  <a:srgbClr val="0661AA"/>
                </a:solidFill>
                <a:latin typeface="Product Sans" panose="020B0403030502040203" pitchFamily="34" charset="0"/>
                <a:cs typeface="Poppins" panose="00000500000000000000" pitchFamily="50" charset="0"/>
              </a:rPr>
              <a:t> Mentor</a:t>
            </a:r>
            <a:endParaRPr lang="en-ID" sz="1050" dirty="0">
              <a:solidFill>
                <a:srgbClr val="0661AA"/>
              </a:solidFill>
              <a:latin typeface="Product Sans" panose="020B0403030502040203" pitchFamily="34" charset="0"/>
              <a:cs typeface="Poppins" panose="00000500000000000000" pitchFamily="50" charset="0"/>
            </a:endParaRPr>
          </a:p>
        </p:txBody>
      </p:sp>
    </p:spTree>
    <p:extLst>
      <p:ext uri="{BB962C8B-B14F-4D97-AF65-F5344CB8AC3E}">
        <p14:creationId xmlns:p14="http://schemas.microsoft.com/office/powerpoint/2010/main" val="1844385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7B8B12-1B9B-4F18-803C-66FC249EE764}"/>
              </a:ext>
            </a:extLst>
          </p:cNvPr>
          <p:cNvSpPr txBox="1"/>
          <p:nvPr/>
        </p:nvSpPr>
        <p:spPr>
          <a:xfrm>
            <a:off x="3998311" y="2024788"/>
            <a:ext cx="4195379" cy="646331"/>
          </a:xfrm>
          <a:prstGeom prst="rect">
            <a:avLst/>
          </a:prstGeom>
          <a:noFill/>
        </p:spPr>
        <p:txBody>
          <a:bodyPr wrap="none" rtlCol="0">
            <a:spAutoFit/>
          </a:bodyPr>
          <a:lstStyle/>
          <a:p>
            <a:r>
              <a:rPr lang="en-US" sz="3600" b="1" dirty="0">
                <a:solidFill>
                  <a:srgbClr val="E44D26"/>
                </a:solidFill>
                <a:latin typeface="Product Sans" panose="020B0403030502040203" pitchFamily="34" charset="0"/>
              </a:rPr>
              <a:t>CSS CONCEPTION</a:t>
            </a:r>
            <a:endParaRPr lang="en-ID" sz="3600" b="1" dirty="0">
              <a:solidFill>
                <a:srgbClr val="E44D26"/>
              </a:solidFill>
              <a:latin typeface="Product Sans" panose="020B0403030502040203" pitchFamily="34" charset="0"/>
            </a:endParaRPr>
          </a:p>
        </p:txBody>
      </p:sp>
      <p:pic>
        <p:nvPicPr>
          <p:cNvPr id="5" name="Picture 4" descr="Logo&#10;&#10;Description automatically generated">
            <a:extLst>
              <a:ext uri="{FF2B5EF4-FFF2-40B4-BE49-F238E27FC236}">
                <a16:creationId xmlns:a16="http://schemas.microsoft.com/office/drawing/2014/main" id="{41C3E06F-7364-4816-95C5-5D822BA5573A}"/>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
        <p:nvSpPr>
          <p:cNvPr id="6" name="TextBox 5">
            <a:extLst>
              <a:ext uri="{FF2B5EF4-FFF2-40B4-BE49-F238E27FC236}">
                <a16:creationId xmlns:a16="http://schemas.microsoft.com/office/drawing/2014/main" id="{99A47892-3EE9-40B8-B0C4-7D6B466647DF}"/>
              </a:ext>
            </a:extLst>
          </p:cNvPr>
          <p:cNvSpPr txBox="1"/>
          <p:nvPr/>
        </p:nvSpPr>
        <p:spPr>
          <a:xfrm>
            <a:off x="2352948" y="4306594"/>
            <a:ext cx="1446230" cy="400110"/>
          </a:xfrm>
          <a:prstGeom prst="rect">
            <a:avLst/>
          </a:prstGeom>
          <a:noFill/>
        </p:spPr>
        <p:txBody>
          <a:bodyPr wrap="none" rtlCol="0">
            <a:spAutoFit/>
          </a:bodyPr>
          <a:lstStyle/>
          <a:p>
            <a:r>
              <a:rPr lang="en-US" sz="2000" dirty="0">
                <a:solidFill>
                  <a:schemeClr val="bg1">
                    <a:lumMod val="95000"/>
                  </a:schemeClr>
                </a:solidFill>
                <a:latin typeface="Product Sans" panose="020B0403030502040203" pitchFamily="34" charset="0"/>
              </a:rPr>
              <a:t>Inheritance</a:t>
            </a:r>
            <a:endParaRPr lang="en-ID" sz="2000" dirty="0">
              <a:solidFill>
                <a:schemeClr val="bg1">
                  <a:lumMod val="95000"/>
                </a:schemeClr>
              </a:solidFill>
              <a:latin typeface="Product Sans" panose="020B0403030502040203" pitchFamily="34" charset="0"/>
            </a:endParaRPr>
          </a:p>
        </p:txBody>
      </p:sp>
      <p:sp>
        <p:nvSpPr>
          <p:cNvPr id="7" name="TextBox 6">
            <a:extLst>
              <a:ext uri="{FF2B5EF4-FFF2-40B4-BE49-F238E27FC236}">
                <a16:creationId xmlns:a16="http://schemas.microsoft.com/office/drawing/2014/main" id="{778433A7-A5A8-4669-BB4F-A36B56B71EA6}"/>
              </a:ext>
            </a:extLst>
          </p:cNvPr>
          <p:cNvSpPr txBox="1"/>
          <p:nvPr/>
        </p:nvSpPr>
        <p:spPr>
          <a:xfrm>
            <a:off x="5085947" y="4306594"/>
            <a:ext cx="2020105" cy="400110"/>
          </a:xfrm>
          <a:prstGeom prst="rect">
            <a:avLst/>
          </a:prstGeom>
          <a:noFill/>
        </p:spPr>
        <p:txBody>
          <a:bodyPr wrap="none" rtlCol="0">
            <a:spAutoFit/>
          </a:bodyPr>
          <a:lstStyle/>
          <a:p>
            <a:r>
              <a:rPr lang="en-US" sz="2000" dirty="0">
                <a:solidFill>
                  <a:schemeClr val="bg1">
                    <a:lumMod val="95000"/>
                  </a:schemeClr>
                </a:solidFill>
                <a:latin typeface="Product Sans" panose="020B0403030502040203" pitchFamily="34" charset="0"/>
              </a:rPr>
              <a:t>Group Selectors</a:t>
            </a:r>
            <a:endParaRPr lang="en-ID" sz="2000" dirty="0">
              <a:solidFill>
                <a:schemeClr val="bg1">
                  <a:lumMod val="95000"/>
                </a:schemeClr>
              </a:solidFill>
              <a:latin typeface="Product Sans" panose="020B0403030502040203" pitchFamily="34" charset="0"/>
            </a:endParaRPr>
          </a:p>
        </p:txBody>
      </p:sp>
      <p:sp>
        <p:nvSpPr>
          <p:cNvPr id="8" name="TextBox 7">
            <a:extLst>
              <a:ext uri="{FF2B5EF4-FFF2-40B4-BE49-F238E27FC236}">
                <a16:creationId xmlns:a16="http://schemas.microsoft.com/office/drawing/2014/main" id="{BD3813C1-35D6-432C-8089-26DE904190D6}"/>
              </a:ext>
            </a:extLst>
          </p:cNvPr>
          <p:cNvSpPr txBox="1"/>
          <p:nvPr/>
        </p:nvSpPr>
        <p:spPr>
          <a:xfrm>
            <a:off x="8392821" y="4306594"/>
            <a:ext cx="1398140" cy="400110"/>
          </a:xfrm>
          <a:prstGeom prst="rect">
            <a:avLst/>
          </a:prstGeom>
          <a:noFill/>
        </p:spPr>
        <p:txBody>
          <a:bodyPr wrap="none" rtlCol="0">
            <a:spAutoFit/>
          </a:bodyPr>
          <a:lstStyle/>
          <a:p>
            <a:r>
              <a:rPr lang="en-US" sz="2000" dirty="0">
                <a:solidFill>
                  <a:schemeClr val="bg1">
                    <a:lumMod val="95000"/>
                  </a:schemeClr>
                </a:solidFill>
                <a:latin typeface="Product Sans" panose="020B0403030502040203" pitchFamily="34" charset="0"/>
              </a:rPr>
              <a:t>Rule Order</a:t>
            </a:r>
            <a:endParaRPr lang="en-ID" sz="2000" dirty="0">
              <a:solidFill>
                <a:schemeClr val="bg1">
                  <a:lumMod val="95000"/>
                </a:schemeClr>
              </a:solidFill>
              <a:latin typeface="Product Sans" panose="020B0403030502040203" pitchFamily="34" charset="0"/>
            </a:endParaRPr>
          </a:p>
        </p:txBody>
      </p:sp>
      <p:sp>
        <p:nvSpPr>
          <p:cNvPr id="9" name="TextBox 8">
            <a:extLst>
              <a:ext uri="{FF2B5EF4-FFF2-40B4-BE49-F238E27FC236}">
                <a16:creationId xmlns:a16="http://schemas.microsoft.com/office/drawing/2014/main" id="{6253B5C6-6442-47CF-8708-D3C66A410686}"/>
              </a:ext>
            </a:extLst>
          </p:cNvPr>
          <p:cNvSpPr txBox="1"/>
          <p:nvPr/>
        </p:nvSpPr>
        <p:spPr>
          <a:xfrm>
            <a:off x="2333897" y="4645147"/>
            <a:ext cx="1503938" cy="307777"/>
          </a:xfrm>
          <a:prstGeom prst="rect">
            <a:avLst/>
          </a:prstGeom>
          <a:noFill/>
        </p:spPr>
        <p:txBody>
          <a:bodyPr wrap="none" rtlCol="0">
            <a:spAutoFit/>
          </a:bodyPr>
          <a:lstStyle/>
          <a:p>
            <a:r>
              <a:rPr lang="en-US" sz="1400" i="1" dirty="0">
                <a:solidFill>
                  <a:schemeClr val="bg1">
                    <a:lumMod val="50000"/>
                  </a:schemeClr>
                </a:solidFill>
                <a:latin typeface="Product Sans" panose="020B0403030502040203" pitchFamily="34" charset="0"/>
              </a:rPr>
              <a:t>(</a:t>
            </a:r>
            <a:r>
              <a:rPr lang="en-US" sz="1400" i="1" dirty="0" err="1">
                <a:solidFill>
                  <a:schemeClr val="bg1">
                    <a:lumMod val="50000"/>
                  </a:schemeClr>
                </a:solidFill>
                <a:latin typeface="Product Sans" panose="020B0403030502040203" pitchFamily="34" charset="0"/>
              </a:rPr>
              <a:t>Pewarisan</a:t>
            </a:r>
            <a:r>
              <a:rPr lang="en-US" sz="1400" i="1" dirty="0">
                <a:solidFill>
                  <a:schemeClr val="bg1">
                    <a:lumMod val="50000"/>
                  </a:schemeClr>
                </a:solidFill>
                <a:latin typeface="Product Sans" panose="020B0403030502040203" pitchFamily="34" charset="0"/>
              </a:rPr>
              <a:t> Sifat)</a:t>
            </a:r>
            <a:endParaRPr lang="en-ID" sz="1400" i="1" dirty="0">
              <a:solidFill>
                <a:schemeClr val="bg1">
                  <a:lumMod val="50000"/>
                </a:schemeClr>
              </a:solidFill>
              <a:latin typeface="Product Sans" panose="020B0403030502040203" pitchFamily="34" charset="0"/>
            </a:endParaRPr>
          </a:p>
        </p:txBody>
      </p:sp>
      <p:sp>
        <p:nvSpPr>
          <p:cNvPr id="10" name="TextBox 9">
            <a:extLst>
              <a:ext uri="{FF2B5EF4-FFF2-40B4-BE49-F238E27FC236}">
                <a16:creationId xmlns:a16="http://schemas.microsoft.com/office/drawing/2014/main" id="{74A38379-FBDF-4792-A43B-8C650A5CBF5E}"/>
              </a:ext>
            </a:extLst>
          </p:cNvPr>
          <p:cNvSpPr txBox="1"/>
          <p:nvPr/>
        </p:nvSpPr>
        <p:spPr>
          <a:xfrm>
            <a:off x="4924845" y="4645147"/>
            <a:ext cx="2342308" cy="307777"/>
          </a:xfrm>
          <a:prstGeom prst="rect">
            <a:avLst/>
          </a:prstGeom>
          <a:noFill/>
        </p:spPr>
        <p:txBody>
          <a:bodyPr wrap="none" rtlCol="0">
            <a:spAutoFit/>
          </a:bodyPr>
          <a:lstStyle/>
          <a:p>
            <a:r>
              <a:rPr lang="en-US" sz="1400" i="1" dirty="0">
                <a:solidFill>
                  <a:schemeClr val="bg1">
                    <a:lumMod val="50000"/>
                  </a:schemeClr>
                </a:solidFill>
                <a:latin typeface="Product Sans" panose="020B0403030502040203" pitchFamily="34" charset="0"/>
              </a:rPr>
              <a:t>(</a:t>
            </a:r>
            <a:r>
              <a:rPr lang="en-US" sz="1400" i="1" dirty="0" err="1">
                <a:solidFill>
                  <a:schemeClr val="bg1">
                    <a:lumMod val="50000"/>
                  </a:schemeClr>
                </a:solidFill>
                <a:latin typeface="Product Sans" panose="020B0403030502040203" pitchFamily="34" charset="0"/>
              </a:rPr>
              <a:t>Pengelompokan</a:t>
            </a:r>
            <a:r>
              <a:rPr lang="en-US" sz="1400" i="1" dirty="0">
                <a:solidFill>
                  <a:schemeClr val="bg1">
                    <a:lumMod val="50000"/>
                  </a:schemeClr>
                </a:solidFill>
                <a:latin typeface="Product Sans" panose="020B0403030502040203" pitchFamily="34" charset="0"/>
              </a:rPr>
              <a:t> Selectors)</a:t>
            </a:r>
            <a:endParaRPr lang="en-ID" sz="1400" i="1" dirty="0">
              <a:solidFill>
                <a:schemeClr val="bg1">
                  <a:lumMod val="50000"/>
                </a:schemeClr>
              </a:solidFill>
              <a:latin typeface="Product Sans" panose="020B0403030502040203" pitchFamily="34" charset="0"/>
            </a:endParaRPr>
          </a:p>
        </p:txBody>
      </p:sp>
      <p:sp>
        <p:nvSpPr>
          <p:cNvPr id="11" name="TextBox 10">
            <a:extLst>
              <a:ext uri="{FF2B5EF4-FFF2-40B4-BE49-F238E27FC236}">
                <a16:creationId xmlns:a16="http://schemas.microsoft.com/office/drawing/2014/main" id="{351E219A-EC03-40EE-B9C7-AC2F262419BE}"/>
              </a:ext>
            </a:extLst>
          </p:cNvPr>
          <p:cNvSpPr txBox="1"/>
          <p:nvPr/>
        </p:nvSpPr>
        <p:spPr>
          <a:xfrm>
            <a:off x="8486597" y="4645147"/>
            <a:ext cx="1210588" cy="307777"/>
          </a:xfrm>
          <a:prstGeom prst="rect">
            <a:avLst/>
          </a:prstGeom>
          <a:noFill/>
        </p:spPr>
        <p:txBody>
          <a:bodyPr wrap="none" rtlCol="0">
            <a:spAutoFit/>
          </a:bodyPr>
          <a:lstStyle/>
          <a:p>
            <a:r>
              <a:rPr lang="en-US" sz="1400" i="1" dirty="0">
                <a:solidFill>
                  <a:schemeClr val="bg1">
                    <a:lumMod val="50000"/>
                  </a:schemeClr>
                </a:solidFill>
                <a:latin typeface="Product Sans" panose="020B0403030502040203" pitchFamily="34" charset="0"/>
              </a:rPr>
              <a:t>(</a:t>
            </a:r>
            <a:r>
              <a:rPr lang="en-US" sz="1400" i="1" dirty="0" err="1">
                <a:solidFill>
                  <a:schemeClr val="bg1">
                    <a:lumMod val="50000"/>
                  </a:schemeClr>
                </a:solidFill>
                <a:latin typeface="Product Sans" panose="020B0403030502040203" pitchFamily="34" charset="0"/>
              </a:rPr>
              <a:t>Urutan</a:t>
            </a:r>
            <a:r>
              <a:rPr lang="en-US" sz="1400" i="1" dirty="0">
                <a:solidFill>
                  <a:schemeClr val="bg1">
                    <a:lumMod val="50000"/>
                  </a:schemeClr>
                </a:solidFill>
                <a:latin typeface="Product Sans" panose="020B0403030502040203" pitchFamily="34" charset="0"/>
              </a:rPr>
              <a:t> Rule)</a:t>
            </a:r>
            <a:endParaRPr lang="en-ID" sz="1400" i="1" dirty="0">
              <a:solidFill>
                <a:schemeClr val="bg1">
                  <a:lumMod val="50000"/>
                </a:schemeClr>
              </a:solidFill>
              <a:latin typeface="Product Sans" panose="020B0403030502040203" pitchFamily="34" charset="0"/>
            </a:endParaRPr>
          </a:p>
        </p:txBody>
      </p:sp>
      <p:cxnSp>
        <p:nvCxnSpPr>
          <p:cNvPr id="15" name="Connector: Elbow 14">
            <a:extLst>
              <a:ext uri="{FF2B5EF4-FFF2-40B4-BE49-F238E27FC236}">
                <a16:creationId xmlns:a16="http://schemas.microsoft.com/office/drawing/2014/main" id="{56C14A0A-D4E7-48BA-83BB-58126BC7B773}"/>
              </a:ext>
            </a:extLst>
          </p:cNvPr>
          <p:cNvCxnSpPr>
            <a:stCxn id="4" idx="2"/>
            <a:endCxn id="6" idx="0"/>
          </p:cNvCxnSpPr>
          <p:nvPr/>
        </p:nvCxnSpPr>
        <p:spPr>
          <a:xfrm rot="5400000">
            <a:off x="3768295" y="1978887"/>
            <a:ext cx="1635475" cy="3019938"/>
          </a:xfrm>
          <a:prstGeom prst="bentConnector3">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Connector: Elbow 15">
            <a:extLst>
              <a:ext uri="{FF2B5EF4-FFF2-40B4-BE49-F238E27FC236}">
                <a16:creationId xmlns:a16="http://schemas.microsoft.com/office/drawing/2014/main" id="{39780E64-6DB3-4399-85DB-915983007FBA}"/>
              </a:ext>
            </a:extLst>
          </p:cNvPr>
          <p:cNvCxnSpPr>
            <a:cxnSpLocks/>
            <a:stCxn id="4" idx="2"/>
            <a:endCxn id="7" idx="0"/>
          </p:cNvCxnSpPr>
          <p:nvPr/>
        </p:nvCxnSpPr>
        <p:spPr>
          <a:xfrm rot="5400000">
            <a:off x="5278264" y="3488856"/>
            <a:ext cx="1635475" cy="1"/>
          </a:xfrm>
          <a:prstGeom prst="bentConnector3">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Connector: Elbow 18">
            <a:extLst>
              <a:ext uri="{FF2B5EF4-FFF2-40B4-BE49-F238E27FC236}">
                <a16:creationId xmlns:a16="http://schemas.microsoft.com/office/drawing/2014/main" id="{0AE237D8-1C34-427A-9AA9-C5F142A92518}"/>
              </a:ext>
            </a:extLst>
          </p:cNvPr>
          <p:cNvCxnSpPr>
            <a:cxnSpLocks/>
            <a:stCxn id="4" idx="2"/>
            <a:endCxn id="8" idx="0"/>
          </p:cNvCxnSpPr>
          <p:nvPr/>
        </p:nvCxnSpPr>
        <p:spPr>
          <a:xfrm rot="16200000" flipH="1">
            <a:off x="6776209" y="1990911"/>
            <a:ext cx="1635475" cy="2995890"/>
          </a:xfrm>
          <a:prstGeom prst="bentConnector3">
            <a:avLst>
              <a:gd name="adj1" fmla="val 50000"/>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TextBox 12">
            <a:extLst>
              <a:ext uri="{FF2B5EF4-FFF2-40B4-BE49-F238E27FC236}">
                <a16:creationId xmlns:a16="http://schemas.microsoft.com/office/drawing/2014/main" id="{0F99B1FA-DA75-4F01-9A80-8F9C2E229F9B}"/>
              </a:ext>
            </a:extLst>
          </p:cNvPr>
          <p:cNvSpPr txBox="1"/>
          <p:nvPr/>
        </p:nvSpPr>
        <p:spPr>
          <a:xfrm>
            <a:off x="1072147" y="666431"/>
            <a:ext cx="1217000" cy="338554"/>
          </a:xfrm>
          <a:prstGeom prst="rect">
            <a:avLst/>
          </a:prstGeom>
          <a:noFill/>
        </p:spPr>
        <p:txBody>
          <a:bodyPr wrap="none" rtlCol="0">
            <a:spAutoFit/>
          </a:bodyPr>
          <a:lstStyle/>
          <a:p>
            <a:r>
              <a:rPr lang="en-US" sz="1600" b="1" dirty="0">
                <a:solidFill>
                  <a:schemeClr val="bg1">
                    <a:lumMod val="95000"/>
                  </a:schemeClr>
                </a:solidFill>
                <a:latin typeface="Montserrat" panose="00000500000000000000" pitchFamily="50" charset="0"/>
              </a:rPr>
              <a:t>#REVIEW</a:t>
            </a:r>
            <a:endParaRPr lang="en-ID" sz="1600" b="1" dirty="0">
              <a:solidFill>
                <a:schemeClr val="bg1">
                  <a:lumMod val="95000"/>
                </a:schemeClr>
              </a:solidFill>
              <a:latin typeface="Montserrat" panose="00000500000000000000" pitchFamily="50" charset="0"/>
            </a:endParaRPr>
          </a:p>
        </p:txBody>
      </p:sp>
    </p:spTree>
    <p:extLst>
      <p:ext uri="{BB962C8B-B14F-4D97-AF65-F5344CB8AC3E}">
        <p14:creationId xmlns:p14="http://schemas.microsoft.com/office/powerpoint/2010/main" val="3318515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7B8B12-1B9B-4F18-803C-66FC249EE764}"/>
              </a:ext>
            </a:extLst>
          </p:cNvPr>
          <p:cNvSpPr txBox="1"/>
          <p:nvPr/>
        </p:nvSpPr>
        <p:spPr>
          <a:xfrm>
            <a:off x="-2" y="1864278"/>
            <a:ext cx="12192002" cy="646331"/>
          </a:xfrm>
          <a:prstGeom prst="rect">
            <a:avLst/>
          </a:prstGeom>
          <a:noFill/>
        </p:spPr>
        <p:txBody>
          <a:bodyPr wrap="square" rtlCol="0">
            <a:spAutoFit/>
          </a:bodyPr>
          <a:lstStyle/>
          <a:p>
            <a:pPr algn="ctr"/>
            <a:r>
              <a:rPr lang="en-US" sz="3600" b="1" dirty="0">
                <a:solidFill>
                  <a:srgbClr val="E44D26"/>
                </a:solidFill>
                <a:latin typeface="Product Sans" panose="020B0403030502040203" pitchFamily="34" charset="0"/>
              </a:rPr>
              <a:t>Selectors</a:t>
            </a:r>
            <a:endParaRPr lang="en-ID" sz="3600" b="1" dirty="0">
              <a:solidFill>
                <a:srgbClr val="E44D26"/>
              </a:solidFill>
              <a:latin typeface="Product Sans" panose="020B0403030502040203" pitchFamily="34" charset="0"/>
            </a:endParaRPr>
          </a:p>
        </p:txBody>
      </p:sp>
      <p:pic>
        <p:nvPicPr>
          <p:cNvPr id="5" name="Picture 4" descr="Logo&#10;&#10;Description automatically generated">
            <a:extLst>
              <a:ext uri="{FF2B5EF4-FFF2-40B4-BE49-F238E27FC236}">
                <a16:creationId xmlns:a16="http://schemas.microsoft.com/office/drawing/2014/main" id="{41C3E06F-7364-4816-95C5-5D822BA5573A}"/>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
        <p:nvSpPr>
          <p:cNvPr id="9" name="TextBox 8">
            <a:extLst>
              <a:ext uri="{FF2B5EF4-FFF2-40B4-BE49-F238E27FC236}">
                <a16:creationId xmlns:a16="http://schemas.microsoft.com/office/drawing/2014/main" id="{083A8A3C-8A19-4E7D-83FB-1D1C74C730C4}"/>
              </a:ext>
            </a:extLst>
          </p:cNvPr>
          <p:cNvSpPr txBox="1"/>
          <p:nvPr/>
        </p:nvSpPr>
        <p:spPr>
          <a:xfrm>
            <a:off x="0" y="2510609"/>
            <a:ext cx="12192000" cy="307777"/>
          </a:xfrm>
          <a:prstGeom prst="rect">
            <a:avLst/>
          </a:prstGeom>
          <a:noFill/>
        </p:spPr>
        <p:txBody>
          <a:bodyPr wrap="square">
            <a:spAutoFit/>
          </a:bodyPr>
          <a:lstStyle/>
          <a:p>
            <a:pPr algn="ctr"/>
            <a:r>
              <a:rPr lang="en-US" sz="1400" dirty="0">
                <a:solidFill>
                  <a:schemeClr val="bg1"/>
                </a:solidFill>
                <a:effectLst/>
                <a:latin typeface="Open Sans" panose="020B0606030504020204" pitchFamily="34" charset="0"/>
                <a:ea typeface="Open Sans" panose="020B0606030504020204" pitchFamily="34" charset="0"/>
              </a:rPr>
              <a:t>Ada </a:t>
            </a:r>
            <a:r>
              <a:rPr lang="en-US" sz="1400" dirty="0" err="1">
                <a:solidFill>
                  <a:schemeClr val="bg1"/>
                </a:solidFill>
                <a:effectLst/>
                <a:latin typeface="Open Sans" panose="020B0606030504020204" pitchFamily="34" charset="0"/>
                <a:ea typeface="Open Sans" panose="020B0606030504020204" pitchFamily="34" charset="0"/>
              </a:rPr>
              <a:t>banyak</a:t>
            </a:r>
            <a:r>
              <a:rPr lang="en-US" sz="1400" dirty="0">
                <a:solidFill>
                  <a:schemeClr val="bg1"/>
                </a:solidFill>
                <a:effectLst/>
                <a:latin typeface="Open Sans" panose="020B0606030504020204" pitchFamily="34" charset="0"/>
                <a:ea typeface="Open Sans" panose="020B0606030504020204" pitchFamily="34" charset="0"/>
              </a:rPr>
              <a:t> </a:t>
            </a:r>
            <a:r>
              <a:rPr lang="en-US" sz="1400" dirty="0" err="1">
                <a:solidFill>
                  <a:schemeClr val="bg1"/>
                </a:solidFill>
                <a:effectLst/>
                <a:latin typeface="Open Sans" panose="020B0606030504020204" pitchFamily="34" charset="0"/>
                <a:ea typeface="Open Sans" panose="020B0606030504020204" pitchFamily="34" charset="0"/>
              </a:rPr>
              <a:t>jenis</a:t>
            </a:r>
            <a:r>
              <a:rPr lang="en-US" sz="1400" dirty="0">
                <a:solidFill>
                  <a:schemeClr val="bg1"/>
                </a:solidFill>
                <a:effectLst/>
                <a:latin typeface="Open Sans" panose="020B0606030504020204" pitchFamily="34" charset="0"/>
                <a:ea typeface="Open Sans" panose="020B0606030504020204" pitchFamily="34" charset="0"/>
              </a:rPr>
              <a:t> selector </a:t>
            </a:r>
            <a:r>
              <a:rPr lang="en-US" sz="1400" dirty="0" err="1">
                <a:solidFill>
                  <a:schemeClr val="bg1"/>
                </a:solidFill>
                <a:effectLst/>
                <a:latin typeface="Open Sans" panose="020B0606030504020204" pitchFamily="34" charset="0"/>
                <a:ea typeface="Open Sans" panose="020B0606030504020204" pitchFamily="34" charset="0"/>
              </a:rPr>
              <a:t>untuk</a:t>
            </a:r>
            <a:r>
              <a:rPr lang="en-US" sz="1400" dirty="0">
                <a:solidFill>
                  <a:schemeClr val="bg1"/>
                </a:solidFill>
                <a:effectLst/>
                <a:latin typeface="Open Sans" panose="020B0606030504020204" pitchFamily="34" charset="0"/>
                <a:ea typeface="Open Sans" panose="020B0606030504020204" pitchFamily="34" charset="0"/>
              </a:rPr>
              <a:t> </a:t>
            </a:r>
            <a:r>
              <a:rPr lang="en-US" sz="1400" dirty="0" err="1">
                <a:effectLst/>
                <a:highlight>
                  <a:srgbClr val="FFFF00"/>
                </a:highlight>
                <a:latin typeface="Open Sans" panose="020B0606030504020204" pitchFamily="34" charset="0"/>
                <a:ea typeface="Open Sans" panose="020B0606030504020204" pitchFamily="34" charset="0"/>
              </a:rPr>
              <a:t>menargetkan</a:t>
            </a:r>
            <a:r>
              <a:rPr lang="en-US" sz="1400" dirty="0">
                <a:effectLst/>
                <a:highlight>
                  <a:srgbClr val="FFFF00"/>
                </a:highlight>
                <a:latin typeface="Open Sans" panose="020B0606030504020204" pitchFamily="34" charset="0"/>
                <a:ea typeface="Open Sans" panose="020B0606030504020204" pitchFamily="34" charset="0"/>
              </a:rPr>
              <a:t> </a:t>
            </a:r>
            <a:r>
              <a:rPr lang="en-US" sz="1400" dirty="0" err="1">
                <a:effectLst/>
                <a:highlight>
                  <a:srgbClr val="FFFF00"/>
                </a:highlight>
                <a:latin typeface="Open Sans" panose="020B0606030504020204" pitchFamily="34" charset="0"/>
                <a:ea typeface="Open Sans" panose="020B0606030504020204" pitchFamily="34" charset="0"/>
              </a:rPr>
              <a:t>aturan</a:t>
            </a:r>
            <a:r>
              <a:rPr lang="en-US" sz="1400" dirty="0">
                <a:effectLst/>
                <a:highlight>
                  <a:srgbClr val="FFFF00"/>
                </a:highlight>
                <a:latin typeface="Open Sans" panose="020B0606030504020204" pitchFamily="34" charset="0"/>
                <a:ea typeface="Open Sans" panose="020B0606030504020204" pitchFamily="34" charset="0"/>
              </a:rPr>
              <a:t> </a:t>
            </a:r>
            <a:r>
              <a:rPr lang="en-US" sz="1400" dirty="0" err="1">
                <a:effectLst/>
                <a:highlight>
                  <a:srgbClr val="FFFF00"/>
                </a:highlight>
                <a:latin typeface="Open Sans" panose="020B0606030504020204" pitchFamily="34" charset="0"/>
                <a:ea typeface="Open Sans" panose="020B0606030504020204" pitchFamily="34" charset="0"/>
              </a:rPr>
              <a:t>ke</a:t>
            </a:r>
            <a:r>
              <a:rPr lang="en-US" sz="1400" dirty="0">
                <a:effectLst/>
                <a:highlight>
                  <a:srgbClr val="FFFF00"/>
                </a:highlight>
                <a:latin typeface="Open Sans" panose="020B0606030504020204" pitchFamily="34" charset="0"/>
                <a:ea typeface="Open Sans" panose="020B0606030504020204" pitchFamily="34" charset="0"/>
              </a:rPr>
              <a:t> </a:t>
            </a:r>
            <a:r>
              <a:rPr lang="en-US" sz="1400" dirty="0" err="1">
                <a:effectLst/>
                <a:highlight>
                  <a:srgbClr val="FFFF00"/>
                </a:highlight>
                <a:latin typeface="Open Sans" panose="020B0606030504020204" pitchFamily="34" charset="0"/>
                <a:ea typeface="Open Sans" panose="020B0606030504020204" pitchFamily="34" charset="0"/>
              </a:rPr>
              <a:t>elemen</a:t>
            </a:r>
            <a:r>
              <a:rPr lang="en-US" sz="1400" dirty="0">
                <a:effectLst/>
                <a:highlight>
                  <a:srgbClr val="FFFF00"/>
                </a:highlight>
                <a:latin typeface="Open Sans" panose="020B0606030504020204" pitchFamily="34" charset="0"/>
                <a:ea typeface="Open Sans" panose="020B0606030504020204" pitchFamily="34" charset="0"/>
              </a:rPr>
              <a:t> </a:t>
            </a:r>
            <a:r>
              <a:rPr lang="en-US" sz="1400" dirty="0" err="1">
                <a:effectLst/>
                <a:highlight>
                  <a:srgbClr val="FFFF00"/>
                </a:highlight>
                <a:latin typeface="Open Sans" panose="020B0606030504020204" pitchFamily="34" charset="0"/>
                <a:ea typeface="Open Sans" panose="020B0606030504020204" pitchFamily="34" charset="0"/>
              </a:rPr>
              <a:t>tertentu</a:t>
            </a:r>
            <a:r>
              <a:rPr lang="en-US" sz="1400" dirty="0">
                <a:effectLst/>
                <a:highlight>
                  <a:srgbClr val="FFFF00"/>
                </a:highlight>
                <a:latin typeface="Open Sans" panose="020B0606030504020204" pitchFamily="34" charset="0"/>
                <a:ea typeface="Open Sans" panose="020B0606030504020204" pitchFamily="34" charset="0"/>
              </a:rPr>
              <a:t> </a:t>
            </a:r>
            <a:r>
              <a:rPr lang="en-US" sz="1400" dirty="0" err="1">
                <a:solidFill>
                  <a:schemeClr val="bg1"/>
                </a:solidFill>
                <a:effectLst/>
                <a:latin typeface="Open Sans" panose="020B0606030504020204" pitchFamily="34" charset="0"/>
                <a:ea typeface="Open Sans" panose="020B0606030504020204" pitchFamily="34" charset="0"/>
              </a:rPr>
              <a:t>dalam</a:t>
            </a:r>
            <a:r>
              <a:rPr lang="en-US" sz="1400" dirty="0">
                <a:solidFill>
                  <a:schemeClr val="bg1"/>
                </a:solidFill>
                <a:effectLst/>
                <a:latin typeface="Open Sans" panose="020B0606030504020204" pitchFamily="34" charset="0"/>
                <a:ea typeface="Open Sans" panose="020B0606030504020204" pitchFamily="34" charset="0"/>
              </a:rPr>
              <a:t> </a:t>
            </a:r>
            <a:r>
              <a:rPr lang="en-US" sz="1400" dirty="0" err="1">
                <a:solidFill>
                  <a:schemeClr val="bg1"/>
                </a:solidFill>
                <a:effectLst/>
                <a:latin typeface="Open Sans" panose="020B0606030504020204" pitchFamily="34" charset="0"/>
                <a:ea typeface="Open Sans" panose="020B0606030504020204" pitchFamily="34" charset="0"/>
              </a:rPr>
              <a:t>dokumen</a:t>
            </a:r>
            <a:r>
              <a:rPr lang="en-US" sz="1400" dirty="0">
                <a:solidFill>
                  <a:schemeClr val="bg1"/>
                </a:solidFill>
                <a:effectLst/>
                <a:latin typeface="Open Sans" panose="020B0606030504020204" pitchFamily="34" charset="0"/>
                <a:ea typeface="Open Sans" panose="020B0606030504020204" pitchFamily="34" charset="0"/>
              </a:rPr>
              <a:t> HTML. </a:t>
            </a:r>
            <a:endParaRPr lang="en-ID" sz="1400" dirty="0">
              <a:solidFill>
                <a:schemeClr val="bg1"/>
              </a:solidFill>
            </a:endParaRPr>
          </a:p>
        </p:txBody>
      </p:sp>
      <p:sp>
        <p:nvSpPr>
          <p:cNvPr id="11" name="TextBox 10">
            <a:extLst>
              <a:ext uri="{FF2B5EF4-FFF2-40B4-BE49-F238E27FC236}">
                <a16:creationId xmlns:a16="http://schemas.microsoft.com/office/drawing/2014/main" id="{75BB4CCA-DBF2-46B2-8354-FABDE86D1A0C}"/>
              </a:ext>
            </a:extLst>
          </p:cNvPr>
          <p:cNvSpPr txBox="1"/>
          <p:nvPr/>
        </p:nvSpPr>
        <p:spPr>
          <a:xfrm>
            <a:off x="2896420" y="4306595"/>
            <a:ext cx="736099" cy="400110"/>
          </a:xfrm>
          <a:prstGeom prst="rect">
            <a:avLst/>
          </a:prstGeom>
          <a:noFill/>
        </p:spPr>
        <p:txBody>
          <a:bodyPr wrap="none" rtlCol="0">
            <a:spAutoFit/>
          </a:bodyPr>
          <a:lstStyle/>
          <a:p>
            <a:r>
              <a:rPr lang="en-US" sz="2000" dirty="0">
                <a:solidFill>
                  <a:schemeClr val="bg1">
                    <a:lumMod val="95000"/>
                  </a:schemeClr>
                </a:solidFill>
                <a:latin typeface="Product Sans" panose="020B0403030502040203" pitchFamily="34" charset="0"/>
              </a:rPr>
              <a:t>Type</a:t>
            </a:r>
            <a:endParaRPr lang="en-ID" sz="2000" dirty="0">
              <a:solidFill>
                <a:schemeClr val="bg1">
                  <a:lumMod val="95000"/>
                </a:schemeClr>
              </a:solidFill>
              <a:latin typeface="Product Sans" panose="020B0403030502040203" pitchFamily="34" charset="0"/>
            </a:endParaRPr>
          </a:p>
        </p:txBody>
      </p:sp>
      <p:sp>
        <p:nvSpPr>
          <p:cNvPr id="12" name="TextBox 11">
            <a:extLst>
              <a:ext uri="{FF2B5EF4-FFF2-40B4-BE49-F238E27FC236}">
                <a16:creationId xmlns:a16="http://schemas.microsoft.com/office/drawing/2014/main" id="{DBBE6EED-D000-4018-98AD-3EBD52FF1853}"/>
              </a:ext>
            </a:extLst>
          </p:cNvPr>
          <p:cNvSpPr txBox="1"/>
          <p:nvPr/>
        </p:nvSpPr>
        <p:spPr>
          <a:xfrm>
            <a:off x="2671197" y="4660882"/>
            <a:ext cx="1186543" cy="307777"/>
          </a:xfrm>
          <a:prstGeom prst="rect">
            <a:avLst/>
          </a:prstGeom>
          <a:noFill/>
        </p:spPr>
        <p:txBody>
          <a:bodyPr wrap="none" rtlCol="0">
            <a:spAutoFit/>
          </a:bodyPr>
          <a:lstStyle/>
          <a:p>
            <a:r>
              <a:rPr lang="en-US" sz="1400" i="1" dirty="0">
                <a:solidFill>
                  <a:schemeClr val="bg1">
                    <a:lumMod val="50000"/>
                  </a:schemeClr>
                </a:solidFill>
                <a:latin typeface="Product Sans" panose="020B0403030502040203" pitchFamily="34" charset="0"/>
              </a:rPr>
              <a:t>h1, h2, p, </a:t>
            </a:r>
            <a:r>
              <a:rPr lang="en-US" sz="1400" i="1" dirty="0" err="1">
                <a:solidFill>
                  <a:schemeClr val="bg1">
                    <a:lumMod val="50000"/>
                  </a:schemeClr>
                </a:solidFill>
                <a:latin typeface="Product Sans" panose="020B0403030502040203" pitchFamily="34" charset="0"/>
              </a:rPr>
              <a:t>img</a:t>
            </a:r>
            <a:endParaRPr lang="en-ID" sz="1400" i="1" dirty="0">
              <a:solidFill>
                <a:schemeClr val="bg1">
                  <a:lumMod val="50000"/>
                </a:schemeClr>
              </a:solidFill>
              <a:latin typeface="Product Sans" panose="020B0403030502040203" pitchFamily="34" charset="0"/>
            </a:endParaRPr>
          </a:p>
        </p:txBody>
      </p:sp>
      <p:sp>
        <p:nvSpPr>
          <p:cNvPr id="13" name="TextBox 12">
            <a:extLst>
              <a:ext uri="{FF2B5EF4-FFF2-40B4-BE49-F238E27FC236}">
                <a16:creationId xmlns:a16="http://schemas.microsoft.com/office/drawing/2014/main" id="{DD896C67-5F80-44D4-AE8C-728570C28618}"/>
              </a:ext>
            </a:extLst>
          </p:cNvPr>
          <p:cNvSpPr txBox="1"/>
          <p:nvPr/>
        </p:nvSpPr>
        <p:spPr>
          <a:xfrm>
            <a:off x="4859444" y="4306595"/>
            <a:ext cx="790601" cy="400110"/>
          </a:xfrm>
          <a:prstGeom prst="rect">
            <a:avLst/>
          </a:prstGeom>
          <a:noFill/>
        </p:spPr>
        <p:txBody>
          <a:bodyPr wrap="none" rtlCol="0">
            <a:spAutoFit/>
          </a:bodyPr>
          <a:lstStyle/>
          <a:p>
            <a:r>
              <a:rPr lang="en-US" sz="2000" dirty="0">
                <a:solidFill>
                  <a:schemeClr val="bg1">
                    <a:lumMod val="95000"/>
                  </a:schemeClr>
                </a:solidFill>
                <a:latin typeface="Product Sans" panose="020B0403030502040203" pitchFamily="34" charset="0"/>
              </a:rPr>
              <a:t>Class</a:t>
            </a:r>
            <a:endParaRPr lang="en-ID" sz="2000" dirty="0">
              <a:solidFill>
                <a:schemeClr val="bg1">
                  <a:lumMod val="95000"/>
                </a:schemeClr>
              </a:solidFill>
              <a:latin typeface="Product Sans" panose="020B0403030502040203" pitchFamily="34" charset="0"/>
            </a:endParaRPr>
          </a:p>
        </p:txBody>
      </p:sp>
      <p:sp>
        <p:nvSpPr>
          <p:cNvPr id="15" name="TextBox 14">
            <a:extLst>
              <a:ext uri="{FF2B5EF4-FFF2-40B4-BE49-F238E27FC236}">
                <a16:creationId xmlns:a16="http://schemas.microsoft.com/office/drawing/2014/main" id="{1F5BA793-0DD5-4151-87C0-135098510F48}"/>
              </a:ext>
            </a:extLst>
          </p:cNvPr>
          <p:cNvSpPr txBox="1"/>
          <p:nvPr/>
        </p:nvSpPr>
        <p:spPr>
          <a:xfrm>
            <a:off x="4561285" y="4660882"/>
            <a:ext cx="1386918" cy="307777"/>
          </a:xfrm>
          <a:prstGeom prst="rect">
            <a:avLst/>
          </a:prstGeom>
          <a:noFill/>
        </p:spPr>
        <p:txBody>
          <a:bodyPr wrap="none" rtlCol="0">
            <a:spAutoFit/>
          </a:bodyPr>
          <a:lstStyle/>
          <a:p>
            <a:r>
              <a:rPr lang="en-US" sz="1400" i="1" dirty="0">
                <a:solidFill>
                  <a:schemeClr val="bg1">
                    <a:lumMod val="50000"/>
                  </a:schemeClr>
                </a:solidFill>
                <a:latin typeface="Product Sans" panose="020B0403030502040203" pitchFamily="34" charset="0"/>
              </a:rPr>
              <a:t>.</a:t>
            </a:r>
            <a:r>
              <a:rPr lang="en-US" sz="1400" i="1" dirty="0" err="1">
                <a:solidFill>
                  <a:schemeClr val="bg1">
                    <a:lumMod val="50000"/>
                  </a:schemeClr>
                </a:solidFill>
                <a:latin typeface="Product Sans" panose="020B0403030502040203" pitchFamily="34" charset="0"/>
              </a:rPr>
              <a:t>classA</a:t>
            </a:r>
            <a:r>
              <a:rPr lang="en-US" sz="1400" i="1" dirty="0">
                <a:solidFill>
                  <a:schemeClr val="bg1">
                    <a:lumMod val="50000"/>
                  </a:schemeClr>
                </a:solidFill>
                <a:latin typeface="Product Sans" panose="020B0403030502040203" pitchFamily="34" charset="0"/>
              </a:rPr>
              <a:t> , .</a:t>
            </a:r>
            <a:r>
              <a:rPr lang="en-US" sz="1400" i="1" dirty="0" err="1">
                <a:solidFill>
                  <a:schemeClr val="bg1">
                    <a:lumMod val="50000"/>
                  </a:schemeClr>
                </a:solidFill>
                <a:latin typeface="Product Sans" panose="020B0403030502040203" pitchFamily="34" charset="0"/>
              </a:rPr>
              <a:t>classB</a:t>
            </a:r>
            <a:endParaRPr lang="en-ID" sz="1400" i="1" dirty="0">
              <a:solidFill>
                <a:schemeClr val="bg1">
                  <a:lumMod val="50000"/>
                </a:schemeClr>
              </a:solidFill>
              <a:latin typeface="Product Sans" panose="020B0403030502040203" pitchFamily="34" charset="0"/>
            </a:endParaRPr>
          </a:p>
        </p:txBody>
      </p:sp>
      <p:sp>
        <p:nvSpPr>
          <p:cNvPr id="16" name="TextBox 15">
            <a:extLst>
              <a:ext uri="{FF2B5EF4-FFF2-40B4-BE49-F238E27FC236}">
                <a16:creationId xmlns:a16="http://schemas.microsoft.com/office/drawing/2014/main" id="{10ED218A-9BE5-4C8E-AEE6-0533CEA4E2D9}"/>
              </a:ext>
            </a:extLst>
          </p:cNvPr>
          <p:cNvSpPr txBox="1"/>
          <p:nvPr/>
        </p:nvSpPr>
        <p:spPr>
          <a:xfrm>
            <a:off x="6949907" y="4306595"/>
            <a:ext cx="393056" cy="400110"/>
          </a:xfrm>
          <a:prstGeom prst="rect">
            <a:avLst/>
          </a:prstGeom>
          <a:noFill/>
        </p:spPr>
        <p:txBody>
          <a:bodyPr wrap="none" rtlCol="0">
            <a:spAutoFit/>
          </a:bodyPr>
          <a:lstStyle/>
          <a:p>
            <a:r>
              <a:rPr lang="en-US" sz="2000" dirty="0">
                <a:solidFill>
                  <a:schemeClr val="bg1">
                    <a:lumMod val="95000"/>
                  </a:schemeClr>
                </a:solidFill>
                <a:latin typeface="Product Sans" panose="020B0403030502040203" pitchFamily="34" charset="0"/>
              </a:rPr>
              <a:t>Id</a:t>
            </a:r>
            <a:endParaRPr lang="en-ID" sz="2000" dirty="0">
              <a:solidFill>
                <a:schemeClr val="bg1">
                  <a:lumMod val="95000"/>
                </a:schemeClr>
              </a:solidFill>
              <a:latin typeface="Product Sans" panose="020B0403030502040203" pitchFamily="34" charset="0"/>
            </a:endParaRPr>
          </a:p>
        </p:txBody>
      </p:sp>
      <p:sp>
        <p:nvSpPr>
          <p:cNvPr id="17" name="TextBox 16">
            <a:extLst>
              <a:ext uri="{FF2B5EF4-FFF2-40B4-BE49-F238E27FC236}">
                <a16:creationId xmlns:a16="http://schemas.microsoft.com/office/drawing/2014/main" id="{FD187B30-B5AA-4115-A528-C5639D7D76F0}"/>
              </a:ext>
            </a:extLst>
          </p:cNvPr>
          <p:cNvSpPr txBox="1"/>
          <p:nvPr/>
        </p:nvSpPr>
        <p:spPr>
          <a:xfrm>
            <a:off x="6621291" y="4660882"/>
            <a:ext cx="1050288" cy="307777"/>
          </a:xfrm>
          <a:prstGeom prst="rect">
            <a:avLst/>
          </a:prstGeom>
          <a:noFill/>
        </p:spPr>
        <p:txBody>
          <a:bodyPr wrap="none" rtlCol="0">
            <a:spAutoFit/>
          </a:bodyPr>
          <a:lstStyle/>
          <a:p>
            <a:r>
              <a:rPr lang="en-US" sz="1400" i="1" dirty="0">
                <a:solidFill>
                  <a:schemeClr val="bg1">
                    <a:lumMod val="50000"/>
                  </a:schemeClr>
                </a:solidFill>
                <a:latin typeface="Product Sans" panose="020B0403030502040203" pitchFamily="34" charset="0"/>
              </a:rPr>
              <a:t>#idA,  #idB</a:t>
            </a:r>
            <a:endParaRPr lang="en-ID" sz="1400" i="1" dirty="0">
              <a:solidFill>
                <a:schemeClr val="bg1">
                  <a:lumMod val="50000"/>
                </a:schemeClr>
              </a:solidFill>
              <a:latin typeface="Product Sans" panose="020B0403030502040203" pitchFamily="34" charset="0"/>
            </a:endParaRPr>
          </a:p>
        </p:txBody>
      </p:sp>
      <p:sp>
        <p:nvSpPr>
          <p:cNvPr id="18" name="TextBox 17">
            <a:extLst>
              <a:ext uri="{FF2B5EF4-FFF2-40B4-BE49-F238E27FC236}">
                <a16:creationId xmlns:a16="http://schemas.microsoft.com/office/drawing/2014/main" id="{17BF7FCF-51D1-495B-BEB3-347BB4AF1783}"/>
              </a:ext>
            </a:extLst>
          </p:cNvPr>
          <p:cNvSpPr txBox="1"/>
          <p:nvPr/>
        </p:nvSpPr>
        <p:spPr>
          <a:xfrm>
            <a:off x="8266921" y="4306595"/>
            <a:ext cx="1205779" cy="400110"/>
          </a:xfrm>
          <a:prstGeom prst="rect">
            <a:avLst/>
          </a:prstGeom>
          <a:noFill/>
        </p:spPr>
        <p:txBody>
          <a:bodyPr wrap="none" rtlCol="0">
            <a:spAutoFit/>
          </a:bodyPr>
          <a:lstStyle/>
          <a:p>
            <a:r>
              <a:rPr lang="en-US" sz="2000" dirty="0">
                <a:solidFill>
                  <a:schemeClr val="bg1">
                    <a:lumMod val="95000"/>
                  </a:schemeClr>
                </a:solidFill>
                <a:latin typeface="Product Sans" panose="020B0403030502040203" pitchFamily="34" charset="0"/>
              </a:rPr>
              <a:t>Universal</a:t>
            </a:r>
            <a:endParaRPr lang="en-ID" sz="2000" dirty="0">
              <a:solidFill>
                <a:schemeClr val="bg1">
                  <a:lumMod val="95000"/>
                </a:schemeClr>
              </a:solidFill>
              <a:latin typeface="Product Sans" panose="020B0403030502040203" pitchFamily="34" charset="0"/>
            </a:endParaRPr>
          </a:p>
        </p:txBody>
      </p:sp>
      <p:sp>
        <p:nvSpPr>
          <p:cNvPr id="19" name="TextBox 18">
            <a:extLst>
              <a:ext uri="{FF2B5EF4-FFF2-40B4-BE49-F238E27FC236}">
                <a16:creationId xmlns:a16="http://schemas.microsoft.com/office/drawing/2014/main" id="{F650D452-C8E5-4CB4-9451-D4CBB70385DB}"/>
              </a:ext>
            </a:extLst>
          </p:cNvPr>
          <p:cNvSpPr txBox="1"/>
          <p:nvPr/>
        </p:nvSpPr>
        <p:spPr>
          <a:xfrm>
            <a:off x="8738203" y="4660882"/>
            <a:ext cx="263214" cy="307777"/>
          </a:xfrm>
          <a:prstGeom prst="rect">
            <a:avLst/>
          </a:prstGeom>
          <a:noFill/>
        </p:spPr>
        <p:txBody>
          <a:bodyPr wrap="none" rtlCol="0">
            <a:spAutoFit/>
          </a:bodyPr>
          <a:lstStyle/>
          <a:p>
            <a:r>
              <a:rPr lang="en-US" sz="1400" i="1" dirty="0">
                <a:solidFill>
                  <a:schemeClr val="bg1">
                    <a:lumMod val="50000"/>
                  </a:schemeClr>
                </a:solidFill>
                <a:latin typeface="Product Sans" panose="020B0403030502040203" pitchFamily="34" charset="0"/>
              </a:rPr>
              <a:t>*</a:t>
            </a:r>
            <a:endParaRPr lang="en-ID" sz="1400" i="1" dirty="0">
              <a:solidFill>
                <a:schemeClr val="bg1">
                  <a:lumMod val="50000"/>
                </a:schemeClr>
              </a:solidFill>
              <a:latin typeface="Product Sans" panose="020B0403030502040203" pitchFamily="34" charset="0"/>
            </a:endParaRPr>
          </a:p>
        </p:txBody>
      </p:sp>
      <p:cxnSp>
        <p:nvCxnSpPr>
          <p:cNvPr id="20" name="Connector: Elbow 19">
            <a:extLst>
              <a:ext uri="{FF2B5EF4-FFF2-40B4-BE49-F238E27FC236}">
                <a16:creationId xmlns:a16="http://schemas.microsoft.com/office/drawing/2014/main" id="{4C626A7E-3B86-4D50-A9EF-023F339776E0}"/>
              </a:ext>
            </a:extLst>
          </p:cNvPr>
          <p:cNvCxnSpPr>
            <a:cxnSpLocks/>
            <a:stCxn id="9" idx="2"/>
            <a:endCxn id="11" idx="0"/>
          </p:cNvCxnSpPr>
          <p:nvPr/>
        </p:nvCxnSpPr>
        <p:spPr>
          <a:xfrm rot="5400000">
            <a:off x="3936131" y="2146725"/>
            <a:ext cx="1488209" cy="2831530"/>
          </a:xfrm>
          <a:prstGeom prst="bentConnector3">
            <a:avLst>
              <a:gd name="adj1" fmla="val 50000"/>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Connector: Elbow 22">
            <a:extLst>
              <a:ext uri="{FF2B5EF4-FFF2-40B4-BE49-F238E27FC236}">
                <a16:creationId xmlns:a16="http://schemas.microsoft.com/office/drawing/2014/main" id="{F11A16D5-ACCF-471F-85EC-A3054FB008B2}"/>
              </a:ext>
            </a:extLst>
          </p:cNvPr>
          <p:cNvCxnSpPr>
            <a:cxnSpLocks/>
            <a:stCxn id="9" idx="2"/>
            <a:endCxn id="13" idx="0"/>
          </p:cNvCxnSpPr>
          <p:nvPr/>
        </p:nvCxnSpPr>
        <p:spPr>
          <a:xfrm rot="5400000">
            <a:off x="4931269" y="3141863"/>
            <a:ext cx="1488209" cy="841255"/>
          </a:xfrm>
          <a:prstGeom prst="bentConnector3">
            <a:avLst>
              <a:gd name="adj1" fmla="val 50000"/>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Connector: Elbow 25">
            <a:extLst>
              <a:ext uri="{FF2B5EF4-FFF2-40B4-BE49-F238E27FC236}">
                <a16:creationId xmlns:a16="http://schemas.microsoft.com/office/drawing/2014/main" id="{29991DDF-DDB9-452C-AB06-E42977552371}"/>
              </a:ext>
            </a:extLst>
          </p:cNvPr>
          <p:cNvCxnSpPr>
            <a:cxnSpLocks/>
            <a:stCxn id="9" idx="2"/>
            <a:endCxn id="16" idx="0"/>
          </p:cNvCxnSpPr>
          <p:nvPr/>
        </p:nvCxnSpPr>
        <p:spPr>
          <a:xfrm rot="16200000" flipH="1">
            <a:off x="5877113" y="3037272"/>
            <a:ext cx="1488209" cy="1050435"/>
          </a:xfrm>
          <a:prstGeom prst="bentConnector3">
            <a:avLst>
              <a:gd name="adj1" fmla="val 50000"/>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Connector: Elbow 28">
            <a:extLst>
              <a:ext uri="{FF2B5EF4-FFF2-40B4-BE49-F238E27FC236}">
                <a16:creationId xmlns:a16="http://schemas.microsoft.com/office/drawing/2014/main" id="{6E6DCCDF-8F83-40E3-80E7-EA2296668C4F}"/>
              </a:ext>
            </a:extLst>
          </p:cNvPr>
          <p:cNvCxnSpPr>
            <a:cxnSpLocks/>
            <a:stCxn id="9" idx="2"/>
            <a:endCxn id="18" idx="0"/>
          </p:cNvCxnSpPr>
          <p:nvPr/>
        </p:nvCxnSpPr>
        <p:spPr>
          <a:xfrm rot="16200000" flipH="1">
            <a:off x="6738801" y="2175584"/>
            <a:ext cx="1488209" cy="2773811"/>
          </a:xfrm>
          <a:prstGeom prst="bentConnector3">
            <a:avLst>
              <a:gd name="adj1" fmla="val 50000"/>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B5A6AD84-F600-4441-9965-CE95E2DE53B2}"/>
              </a:ext>
            </a:extLst>
          </p:cNvPr>
          <p:cNvSpPr txBox="1"/>
          <p:nvPr/>
        </p:nvSpPr>
        <p:spPr>
          <a:xfrm>
            <a:off x="1072147" y="666431"/>
            <a:ext cx="1217000" cy="338554"/>
          </a:xfrm>
          <a:prstGeom prst="rect">
            <a:avLst/>
          </a:prstGeom>
          <a:noFill/>
        </p:spPr>
        <p:txBody>
          <a:bodyPr wrap="none" rtlCol="0">
            <a:spAutoFit/>
          </a:bodyPr>
          <a:lstStyle/>
          <a:p>
            <a:r>
              <a:rPr lang="en-US" sz="1600" b="1" dirty="0">
                <a:solidFill>
                  <a:schemeClr val="bg1">
                    <a:lumMod val="95000"/>
                  </a:schemeClr>
                </a:solidFill>
                <a:latin typeface="Montserrat" panose="00000500000000000000" pitchFamily="50" charset="0"/>
              </a:rPr>
              <a:t>#REVIEW</a:t>
            </a:r>
            <a:endParaRPr lang="en-ID" sz="1600" b="1" dirty="0">
              <a:solidFill>
                <a:schemeClr val="bg1">
                  <a:lumMod val="95000"/>
                </a:schemeClr>
              </a:solidFill>
              <a:latin typeface="Montserrat" panose="00000500000000000000" pitchFamily="50" charset="0"/>
            </a:endParaRPr>
          </a:p>
        </p:txBody>
      </p:sp>
    </p:spTree>
    <p:extLst>
      <p:ext uri="{BB962C8B-B14F-4D97-AF65-F5344CB8AC3E}">
        <p14:creationId xmlns:p14="http://schemas.microsoft.com/office/powerpoint/2010/main" val="9802655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7B8B12-1B9B-4F18-803C-66FC249EE764}"/>
              </a:ext>
            </a:extLst>
          </p:cNvPr>
          <p:cNvSpPr txBox="1"/>
          <p:nvPr/>
        </p:nvSpPr>
        <p:spPr>
          <a:xfrm>
            <a:off x="-2" y="1864278"/>
            <a:ext cx="12192002" cy="646331"/>
          </a:xfrm>
          <a:prstGeom prst="rect">
            <a:avLst/>
          </a:prstGeom>
          <a:noFill/>
        </p:spPr>
        <p:txBody>
          <a:bodyPr wrap="square" rtlCol="0">
            <a:spAutoFit/>
          </a:bodyPr>
          <a:lstStyle/>
          <a:p>
            <a:pPr algn="ctr"/>
            <a:r>
              <a:rPr lang="en-US" sz="3600" b="1" dirty="0">
                <a:solidFill>
                  <a:srgbClr val="E44D26"/>
                </a:solidFill>
                <a:latin typeface="Product Sans" panose="020B0403030502040203" pitchFamily="34" charset="0"/>
              </a:rPr>
              <a:t>Combinators</a:t>
            </a:r>
            <a:endParaRPr lang="en-ID" sz="3600" b="1" dirty="0">
              <a:solidFill>
                <a:srgbClr val="E44D26"/>
              </a:solidFill>
              <a:latin typeface="Product Sans" panose="020B0403030502040203" pitchFamily="34" charset="0"/>
            </a:endParaRPr>
          </a:p>
        </p:txBody>
      </p:sp>
      <p:pic>
        <p:nvPicPr>
          <p:cNvPr id="5" name="Picture 4" descr="Logo&#10;&#10;Description automatically generated">
            <a:extLst>
              <a:ext uri="{FF2B5EF4-FFF2-40B4-BE49-F238E27FC236}">
                <a16:creationId xmlns:a16="http://schemas.microsoft.com/office/drawing/2014/main" id="{41C3E06F-7364-4816-95C5-5D822BA5573A}"/>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
        <p:nvSpPr>
          <p:cNvPr id="9" name="TextBox 8">
            <a:extLst>
              <a:ext uri="{FF2B5EF4-FFF2-40B4-BE49-F238E27FC236}">
                <a16:creationId xmlns:a16="http://schemas.microsoft.com/office/drawing/2014/main" id="{083A8A3C-8A19-4E7D-83FB-1D1C74C730C4}"/>
              </a:ext>
            </a:extLst>
          </p:cNvPr>
          <p:cNvSpPr txBox="1"/>
          <p:nvPr/>
        </p:nvSpPr>
        <p:spPr>
          <a:xfrm>
            <a:off x="0" y="2510609"/>
            <a:ext cx="12192000" cy="307777"/>
          </a:xfrm>
          <a:prstGeom prst="rect">
            <a:avLst/>
          </a:prstGeom>
          <a:noFill/>
        </p:spPr>
        <p:txBody>
          <a:bodyPr wrap="square">
            <a:spAutoFit/>
          </a:bodyPr>
          <a:lstStyle/>
          <a:p>
            <a:pPr algn="ctr"/>
            <a:r>
              <a:rPr lang="en-US" sz="1400" dirty="0">
                <a:solidFill>
                  <a:schemeClr val="bg1"/>
                </a:solidFill>
                <a:effectLst/>
                <a:latin typeface="Open Sans" panose="020B0606030504020204" pitchFamily="34" charset="0"/>
                <a:ea typeface="Open Sans" panose="020B0606030504020204" pitchFamily="34" charset="0"/>
              </a:rPr>
              <a:t>Ada </a:t>
            </a:r>
            <a:r>
              <a:rPr lang="en-US" sz="1400" dirty="0" err="1">
                <a:solidFill>
                  <a:schemeClr val="bg1"/>
                </a:solidFill>
                <a:effectLst/>
                <a:latin typeface="Open Sans" panose="020B0606030504020204" pitchFamily="34" charset="0"/>
                <a:ea typeface="Open Sans" panose="020B0606030504020204" pitchFamily="34" charset="0"/>
              </a:rPr>
              <a:t>tiga</a:t>
            </a:r>
            <a:r>
              <a:rPr lang="en-US" sz="1400" dirty="0">
                <a:solidFill>
                  <a:schemeClr val="bg1"/>
                </a:solidFill>
                <a:effectLst/>
                <a:latin typeface="Open Sans" panose="020B0606030504020204" pitchFamily="34" charset="0"/>
                <a:ea typeface="Open Sans" panose="020B0606030504020204" pitchFamily="34" charset="0"/>
              </a:rPr>
              <a:t> </a:t>
            </a:r>
            <a:r>
              <a:rPr lang="en-US" sz="1400" dirty="0" err="1">
                <a:solidFill>
                  <a:schemeClr val="bg1"/>
                </a:solidFill>
                <a:effectLst/>
                <a:latin typeface="Open Sans" panose="020B0606030504020204" pitchFamily="34" charset="0"/>
                <a:ea typeface="Open Sans" panose="020B0606030504020204" pitchFamily="34" charset="0"/>
              </a:rPr>
              <a:t>jenis</a:t>
            </a:r>
            <a:r>
              <a:rPr lang="en-US" sz="1400" dirty="0">
                <a:solidFill>
                  <a:schemeClr val="bg1"/>
                </a:solidFill>
                <a:effectLst/>
                <a:latin typeface="Open Sans" panose="020B0606030504020204" pitchFamily="34" charset="0"/>
                <a:ea typeface="Open Sans" panose="020B0606030504020204" pitchFamily="34" charset="0"/>
              </a:rPr>
              <a:t> </a:t>
            </a:r>
            <a:r>
              <a:rPr lang="en-US" sz="1400" dirty="0" err="1">
                <a:solidFill>
                  <a:schemeClr val="bg1"/>
                </a:solidFill>
                <a:effectLst/>
                <a:latin typeface="Open Sans" panose="020B0606030504020204" pitchFamily="34" charset="0"/>
                <a:ea typeface="Open Sans" panose="020B0606030504020204" pitchFamily="34" charset="0"/>
              </a:rPr>
              <a:t>kombinator</a:t>
            </a:r>
            <a:r>
              <a:rPr lang="en-US" sz="1400" dirty="0">
                <a:solidFill>
                  <a:schemeClr val="bg1"/>
                </a:solidFill>
                <a:effectLst/>
                <a:latin typeface="Open Sans" panose="020B0606030504020204" pitchFamily="34" charset="0"/>
                <a:ea typeface="Open Sans" panose="020B0606030504020204" pitchFamily="34" charset="0"/>
              </a:rPr>
              <a:t> yang </a:t>
            </a:r>
            <a:r>
              <a:rPr lang="en-US" sz="1400" dirty="0" err="1">
                <a:solidFill>
                  <a:schemeClr val="bg1"/>
                </a:solidFill>
                <a:effectLst/>
                <a:latin typeface="Open Sans" panose="020B0606030504020204" pitchFamily="34" charset="0"/>
                <a:ea typeface="Open Sans" panose="020B0606030504020204" pitchFamily="34" charset="0"/>
              </a:rPr>
              <a:t>akan</a:t>
            </a:r>
            <a:r>
              <a:rPr lang="en-US" sz="1400" dirty="0">
                <a:solidFill>
                  <a:schemeClr val="bg1"/>
                </a:solidFill>
                <a:effectLst/>
                <a:latin typeface="Open Sans" panose="020B0606030504020204" pitchFamily="34" charset="0"/>
                <a:ea typeface="Open Sans" panose="020B0606030504020204" pitchFamily="34" charset="0"/>
              </a:rPr>
              <a:t> </a:t>
            </a:r>
            <a:r>
              <a:rPr lang="en-US" sz="1400" dirty="0" err="1">
                <a:solidFill>
                  <a:schemeClr val="bg1"/>
                </a:solidFill>
                <a:effectLst/>
                <a:latin typeface="Open Sans" panose="020B0606030504020204" pitchFamily="34" charset="0"/>
                <a:ea typeface="Open Sans" panose="020B0606030504020204" pitchFamily="34" charset="0"/>
              </a:rPr>
              <a:t>kita</a:t>
            </a:r>
            <a:r>
              <a:rPr lang="en-US" sz="1400" dirty="0">
                <a:solidFill>
                  <a:schemeClr val="bg1"/>
                </a:solidFill>
                <a:effectLst/>
                <a:latin typeface="Open Sans" panose="020B0606030504020204" pitchFamily="34" charset="0"/>
                <a:ea typeface="Open Sans" panose="020B0606030504020204" pitchFamily="34" charset="0"/>
              </a:rPr>
              <a:t> </a:t>
            </a:r>
            <a:r>
              <a:rPr lang="en-US" sz="1400" dirty="0" err="1">
                <a:solidFill>
                  <a:schemeClr val="bg1"/>
                </a:solidFill>
                <a:effectLst/>
                <a:latin typeface="Open Sans" panose="020B0606030504020204" pitchFamily="34" charset="0"/>
                <a:ea typeface="Open Sans" panose="020B0606030504020204" pitchFamily="34" charset="0"/>
              </a:rPr>
              <a:t>pelajari</a:t>
            </a:r>
            <a:r>
              <a:rPr lang="en-US" sz="1400" dirty="0">
                <a:solidFill>
                  <a:schemeClr val="bg1"/>
                </a:solidFill>
                <a:effectLst/>
                <a:latin typeface="Open Sans" panose="020B0606030504020204" pitchFamily="34" charset="0"/>
                <a:ea typeface="Open Sans" panose="020B0606030504020204" pitchFamily="34" charset="0"/>
              </a:rPr>
              <a:t> </a:t>
            </a:r>
            <a:r>
              <a:rPr lang="en-US" sz="1400" dirty="0" err="1">
                <a:solidFill>
                  <a:schemeClr val="bg1"/>
                </a:solidFill>
                <a:effectLst/>
                <a:latin typeface="Open Sans" panose="020B0606030504020204" pitchFamily="34" charset="0"/>
                <a:ea typeface="Open Sans" panose="020B0606030504020204" pitchFamily="34" charset="0"/>
              </a:rPr>
              <a:t>yaitu</a:t>
            </a:r>
            <a:r>
              <a:rPr lang="en-US" sz="1400" dirty="0">
                <a:solidFill>
                  <a:schemeClr val="bg1"/>
                </a:solidFill>
                <a:effectLst/>
                <a:latin typeface="Open Sans" panose="020B0606030504020204" pitchFamily="34" charset="0"/>
                <a:ea typeface="Open Sans" panose="020B0606030504020204" pitchFamily="34" charset="0"/>
              </a:rPr>
              <a:t>:</a:t>
            </a:r>
            <a:endParaRPr lang="en-ID" sz="1400" dirty="0">
              <a:solidFill>
                <a:schemeClr val="bg1"/>
              </a:solidFill>
            </a:endParaRPr>
          </a:p>
        </p:txBody>
      </p:sp>
      <p:sp>
        <p:nvSpPr>
          <p:cNvPr id="11" name="TextBox 10">
            <a:extLst>
              <a:ext uri="{FF2B5EF4-FFF2-40B4-BE49-F238E27FC236}">
                <a16:creationId xmlns:a16="http://schemas.microsoft.com/office/drawing/2014/main" id="{75BB4CCA-DBF2-46B2-8354-FABDE86D1A0C}"/>
              </a:ext>
            </a:extLst>
          </p:cNvPr>
          <p:cNvSpPr txBox="1"/>
          <p:nvPr/>
        </p:nvSpPr>
        <p:spPr>
          <a:xfrm>
            <a:off x="2307873" y="4306595"/>
            <a:ext cx="1997663" cy="400110"/>
          </a:xfrm>
          <a:prstGeom prst="rect">
            <a:avLst/>
          </a:prstGeom>
          <a:noFill/>
        </p:spPr>
        <p:txBody>
          <a:bodyPr wrap="none" rtlCol="0">
            <a:spAutoFit/>
          </a:bodyPr>
          <a:lstStyle/>
          <a:p>
            <a:r>
              <a:rPr lang="en-US" sz="2000" dirty="0" err="1">
                <a:solidFill>
                  <a:schemeClr val="bg1">
                    <a:lumMod val="95000"/>
                  </a:schemeClr>
                </a:solidFill>
                <a:latin typeface="Product Sans" panose="020B0403030502040203" pitchFamily="34" charset="0"/>
              </a:rPr>
              <a:t>Adjecent</a:t>
            </a:r>
            <a:r>
              <a:rPr lang="en-US" sz="2000" dirty="0">
                <a:solidFill>
                  <a:schemeClr val="bg1">
                    <a:lumMod val="95000"/>
                  </a:schemeClr>
                </a:solidFill>
                <a:latin typeface="Product Sans" panose="020B0403030502040203" pitchFamily="34" charset="0"/>
              </a:rPr>
              <a:t> Sibling</a:t>
            </a:r>
            <a:endParaRPr lang="en-ID" sz="2000" dirty="0">
              <a:solidFill>
                <a:schemeClr val="bg1">
                  <a:lumMod val="95000"/>
                </a:schemeClr>
              </a:solidFill>
              <a:latin typeface="Product Sans" panose="020B0403030502040203" pitchFamily="34" charset="0"/>
            </a:endParaRPr>
          </a:p>
        </p:txBody>
      </p:sp>
      <p:sp>
        <p:nvSpPr>
          <p:cNvPr id="13" name="TextBox 12">
            <a:extLst>
              <a:ext uri="{FF2B5EF4-FFF2-40B4-BE49-F238E27FC236}">
                <a16:creationId xmlns:a16="http://schemas.microsoft.com/office/drawing/2014/main" id="{DD896C67-5F80-44D4-AE8C-728570C28618}"/>
              </a:ext>
            </a:extLst>
          </p:cNvPr>
          <p:cNvSpPr txBox="1"/>
          <p:nvPr/>
        </p:nvSpPr>
        <p:spPr>
          <a:xfrm>
            <a:off x="5711922" y="4306595"/>
            <a:ext cx="768159" cy="400110"/>
          </a:xfrm>
          <a:prstGeom prst="rect">
            <a:avLst/>
          </a:prstGeom>
          <a:noFill/>
        </p:spPr>
        <p:txBody>
          <a:bodyPr wrap="none" rtlCol="0">
            <a:spAutoFit/>
          </a:bodyPr>
          <a:lstStyle/>
          <a:p>
            <a:r>
              <a:rPr lang="en-US" sz="2000" dirty="0">
                <a:solidFill>
                  <a:schemeClr val="bg1">
                    <a:lumMod val="95000"/>
                  </a:schemeClr>
                </a:solidFill>
                <a:latin typeface="Product Sans" panose="020B0403030502040203" pitchFamily="34" charset="0"/>
              </a:rPr>
              <a:t>Child</a:t>
            </a:r>
            <a:endParaRPr lang="en-ID" sz="2000" dirty="0">
              <a:solidFill>
                <a:schemeClr val="bg1">
                  <a:lumMod val="95000"/>
                </a:schemeClr>
              </a:solidFill>
              <a:latin typeface="Product Sans" panose="020B0403030502040203" pitchFamily="34" charset="0"/>
            </a:endParaRPr>
          </a:p>
        </p:txBody>
      </p:sp>
      <p:sp>
        <p:nvSpPr>
          <p:cNvPr id="16" name="TextBox 15">
            <a:extLst>
              <a:ext uri="{FF2B5EF4-FFF2-40B4-BE49-F238E27FC236}">
                <a16:creationId xmlns:a16="http://schemas.microsoft.com/office/drawing/2014/main" id="{10ED218A-9BE5-4C8E-AEE6-0533CEA4E2D9}"/>
              </a:ext>
            </a:extLst>
          </p:cNvPr>
          <p:cNvSpPr txBox="1"/>
          <p:nvPr/>
        </p:nvSpPr>
        <p:spPr>
          <a:xfrm>
            <a:off x="7886467" y="4306595"/>
            <a:ext cx="1539204" cy="400110"/>
          </a:xfrm>
          <a:prstGeom prst="rect">
            <a:avLst/>
          </a:prstGeom>
          <a:noFill/>
        </p:spPr>
        <p:txBody>
          <a:bodyPr wrap="none" rtlCol="0">
            <a:spAutoFit/>
          </a:bodyPr>
          <a:lstStyle/>
          <a:p>
            <a:r>
              <a:rPr lang="en-US" sz="2000" dirty="0">
                <a:solidFill>
                  <a:schemeClr val="bg1">
                    <a:lumMod val="95000"/>
                  </a:schemeClr>
                </a:solidFill>
                <a:latin typeface="Product Sans" panose="020B0403030502040203" pitchFamily="34" charset="0"/>
              </a:rPr>
              <a:t>Descendant</a:t>
            </a:r>
            <a:endParaRPr lang="en-ID" sz="2000" dirty="0">
              <a:solidFill>
                <a:schemeClr val="bg1">
                  <a:lumMod val="95000"/>
                </a:schemeClr>
              </a:solidFill>
              <a:latin typeface="Product Sans" panose="020B0403030502040203" pitchFamily="34" charset="0"/>
            </a:endParaRPr>
          </a:p>
        </p:txBody>
      </p:sp>
      <p:cxnSp>
        <p:nvCxnSpPr>
          <p:cNvPr id="20" name="Connector: Elbow 19">
            <a:extLst>
              <a:ext uri="{FF2B5EF4-FFF2-40B4-BE49-F238E27FC236}">
                <a16:creationId xmlns:a16="http://schemas.microsoft.com/office/drawing/2014/main" id="{4C626A7E-3B86-4D50-A9EF-023F339776E0}"/>
              </a:ext>
            </a:extLst>
          </p:cNvPr>
          <p:cNvCxnSpPr>
            <a:cxnSpLocks/>
            <a:stCxn id="9" idx="2"/>
            <a:endCxn id="11" idx="0"/>
          </p:cNvCxnSpPr>
          <p:nvPr/>
        </p:nvCxnSpPr>
        <p:spPr>
          <a:xfrm rot="5400000">
            <a:off x="3957249" y="2167843"/>
            <a:ext cx="1488209" cy="2789295"/>
          </a:xfrm>
          <a:prstGeom prst="bentConnector3">
            <a:avLst>
              <a:gd name="adj1" fmla="val 50000"/>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Connector: Elbow 22">
            <a:extLst>
              <a:ext uri="{FF2B5EF4-FFF2-40B4-BE49-F238E27FC236}">
                <a16:creationId xmlns:a16="http://schemas.microsoft.com/office/drawing/2014/main" id="{F11A16D5-ACCF-471F-85EC-A3054FB008B2}"/>
              </a:ext>
            </a:extLst>
          </p:cNvPr>
          <p:cNvCxnSpPr>
            <a:cxnSpLocks/>
            <a:stCxn id="9" idx="2"/>
            <a:endCxn id="13" idx="0"/>
          </p:cNvCxnSpPr>
          <p:nvPr/>
        </p:nvCxnSpPr>
        <p:spPr>
          <a:xfrm rot="16200000" flipH="1">
            <a:off x="5351897" y="3562489"/>
            <a:ext cx="1488209" cy="2"/>
          </a:xfrm>
          <a:prstGeom prst="bentConnector3">
            <a:avLst>
              <a:gd name="adj1" fmla="val 50000"/>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Connector: Elbow 25">
            <a:extLst>
              <a:ext uri="{FF2B5EF4-FFF2-40B4-BE49-F238E27FC236}">
                <a16:creationId xmlns:a16="http://schemas.microsoft.com/office/drawing/2014/main" id="{29991DDF-DDB9-452C-AB06-E42977552371}"/>
              </a:ext>
            </a:extLst>
          </p:cNvPr>
          <p:cNvCxnSpPr>
            <a:cxnSpLocks/>
            <a:stCxn id="9" idx="2"/>
            <a:endCxn id="16" idx="0"/>
          </p:cNvCxnSpPr>
          <p:nvPr/>
        </p:nvCxnSpPr>
        <p:spPr>
          <a:xfrm rot="16200000" flipH="1">
            <a:off x="6631930" y="2282455"/>
            <a:ext cx="1488209" cy="2560069"/>
          </a:xfrm>
          <a:prstGeom prst="bentConnector3">
            <a:avLst>
              <a:gd name="adj1" fmla="val 50000"/>
            </a:avLst>
          </a:prstGeom>
          <a:ln w="9525" cap="flat" cmpd="sng" algn="ctr">
            <a:solidFill>
              <a:schemeClr val="bg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6EACECC9-1726-4E53-9F5E-6E68911EE7FF}"/>
              </a:ext>
            </a:extLst>
          </p:cNvPr>
          <p:cNvSpPr txBox="1"/>
          <p:nvPr/>
        </p:nvSpPr>
        <p:spPr>
          <a:xfrm>
            <a:off x="1072147" y="666431"/>
            <a:ext cx="1217000" cy="338554"/>
          </a:xfrm>
          <a:prstGeom prst="rect">
            <a:avLst/>
          </a:prstGeom>
          <a:noFill/>
        </p:spPr>
        <p:txBody>
          <a:bodyPr wrap="none" rtlCol="0">
            <a:spAutoFit/>
          </a:bodyPr>
          <a:lstStyle/>
          <a:p>
            <a:r>
              <a:rPr lang="en-US" sz="1600" b="1" dirty="0">
                <a:solidFill>
                  <a:schemeClr val="bg1">
                    <a:lumMod val="95000"/>
                  </a:schemeClr>
                </a:solidFill>
                <a:latin typeface="Montserrat" panose="00000500000000000000" pitchFamily="50" charset="0"/>
              </a:rPr>
              <a:t>#REVIEW</a:t>
            </a:r>
            <a:endParaRPr lang="en-ID" sz="1600" b="1" dirty="0">
              <a:solidFill>
                <a:schemeClr val="bg1">
                  <a:lumMod val="95000"/>
                </a:schemeClr>
              </a:solidFill>
              <a:latin typeface="Montserrat" panose="00000500000000000000" pitchFamily="50" charset="0"/>
            </a:endParaRPr>
          </a:p>
        </p:txBody>
      </p:sp>
    </p:spTree>
    <p:extLst>
      <p:ext uri="{BB962C8B-B14F-4D97-AF65-F5344CB8AC3E}">
        <p14:creationId xmlns:p14="http://schemas.microsoft.com/office/powerpoint/2010/main" val="127047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7B8B12-1B9B-4F18-803C-66FC249EE764}"/>
              </a:ext>
            </a:extLst>
          </p:cNvPr>
          <p:cNvSpPr txBox="1"/>
          <p:nvPr/>
        </p:nvSpPr>
        <p:spPr>
          <a:xfrm>
            <a:off x="1028609" y="1593906"/>
            <a:ext cx="3626314" cy="646331"/>
          </a:xfrm>
          <a:prstGeom prst="rect">
            <a:avLst/>
          </a:prstGeom>
          <a:noFill/>
        </p:spPr>
        <p:txBody>
          <a:bodyPr wrap="none" rtlCol="0">
            <a:spAutoFit/>
          </a:bodyPr>
          <a:lstStyle/>
          <a:p>
            <a:r>
              <a:rPr lang="en-US" sz="3600" b="1" dirty="0" err="1">
                <a:solidFill>
                  <a:srgbClr val="E44D26"/>
                </a:solidFill>
                <a:latin typeface="Product Sans" panose="020B0403030502040203" pitchFamily="34" charset="0"/>
              </a:rPr>
              <a:t>Pseduo</a:t>
            </a:r>
            <a:r>
              <a:rPr lang="en-US" sz="3600" b="1" dirty="0">
                <a:solidFill>
                  <a:srgbClr val="E44D26"/>
                </a:solidFill>
                <a:latin typeface="Product Sans" panose="020B0403030502040203" pitchFamily="34" charset="0"/>
              </a:rPr>
              <a:t> Selector</a:t>
            </a:r>
            <a:endParaRPr lang="en-ID" sz="3600" b="1" dirty="0">
              <a:solidFill>
                <a:srgbClr val="E44D26"/>
              </a:solidFill>
              <a:latin typeface="Product Sans" panose="020B0403030502040203" pitchFamily="34" charset="0"/>
            </a:endParaRPr>
          </a:p>
        </p:txBody>
      </p:sp>
      <p:pic>
        <p:nvPicPr>
          <p:cNvPr id="5" name="Picture 4" descr="Logo&#10;&#10;Description automatically generated">
            <a:extLst>
              <a:ext uri="{FF2B5EF4-FFF2-40B4-BE49-F238E27FC236}">
                <a16:creationId xmlns:a16="http://schemas.microsoft.com/office/drawing/2014/main" id="{41C3E06F-7364-4816-95C5-5D822BA5573A}"/>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
        <p:nvSpPr>
          <p:cNvPr id="10" name="TextBox 9">
            <a:extLst>
              <a:ext uri="{FF2B5EF4-FFF2-40B4-BE49-F238E27FC236}">
                <a16:creationId xmlns:a16="http://schemas.microsoft.com/office/drawing/2014/main" id="{C706C93F-B453-4E3D-BC4A-FD368787EAEB}"/>
              </a:ext>
            </a:extLst>
          </p:cNvPr>
          <p:cNvSpPr txBox="1"/>
          <p:nvPr/>
        </p:nvSpPr>
        <p:spPr>
          <a:xfrm>
            <a:off x="1028609" y="2240237"/>
            <a:ext cx="10279751" cy="818557"/>
          </a:xfrm>
          <a:prstGeom prst="rect">
            <a:avLst/>
          </a:prstGeom>
          <a:noFill/>
        </p:spPr>
        <p:txBody>
          <a:bodyPr wrap="square">
            <a:spAutoFit/>
          </a:bodyPr>
          <a:lstStyle/>
          <a:p>
            <a:pPr>
              <a:lnSpc>
                <a:spcPct val="115000"/>
              </a:lnSpc>
            </a:pPr>
            <a:r>
              <a:rPr lang="nn-NO" sz="1400" dirty="0">
                <a:solidFill>
                  <a:schemeClr val="bg1"/>
                </a:solidFill>
                <a:latin typeface="Product Sans" panose="020B0403030502040203" pitchFamily="34" charset="0"/>
                <a:ea typeface="Open Sans" panose="020B0606030504020204" pitchFamily="34" charset="0"/>
              </a:rPr>
              <a:t>Selector ini menargetkan elemen pada bagian yang “tidak terlihat” seperti sifat pada elemen. Salah satu contoh yang paling sering kita terapkan adalah </a:t>
            </a:r>
            <a:r>
              <a:rPr lang="nn-NO" sz="1400" dirty="0">
                <a:highlight>
                  <a:srgbClr val="FFFF00"/>
                </a:highlight>
                <a:latin typeface="Product Sans" panose="020B0403030502040203" pitchFamily="34" charset="0"/>
                <a:ea typeface="Open Sans" panose="020B0606030504020204" pitchFamily="34" charset="0"/>
              </a:rPr>
              <a:t>:hover</a:t>
            </a:r>
            <a:r>
              <a:rPr lang="nn-NO" sz="1400" dirty="0">
                <a:solidFill>
                  <a:schemeClr val="bg1"/>
                </a:solidFill>
                <a:latin typeface="Product Sans" panose="020B0403030502040203" pitchFamily="34" charset="0"/>
                <a:ea typeface="Open Sans" panose="020B0606030504020204" pitchFamily="34" charset="0"/>
              </a:rPr>
              <a:t>, Pseudo Selector tersebut kita gunakan untuk menetapkan rule ketika cursor diarahkan ke target elemen. </a:t>
            </a:r>
            <a:endParaRPr lang="en-US" sz="1400" dirty="0">
              <a:highlight>
                <a:srgbClr val="FFFF00"/>
              </a:highlight>
              <a:latin typeface="Product Sans" panose="020B0403030502040203" pitchFamily="34" charset="0"/>
              <a:ea typeface="Open Sans" panose="020B0606030504020204" pitchFamily="34" charset="0"/>
            </a:endParaRPr>
          </a:p>
        </p:txBody>
      </p:sp>
      <p:pic>
        <p:nvPicPr>
          <p:cNvPr id="7" name="Picture 6" descr="Pseudo class Selectors - CSS selectors">
            <a:extLst>
              <a:ext uri="{FF2B5EF4-FFF2-40B4-BE49-F238E27FC236}">
                <a16:creationId xmlns:a16="http://schemas.microsoft.com/office/drawing/2014/main" id="{260A2D6F-8786-433A-9F94-7B48C758489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757246" y="3592759"/>
            <a:ext cx="6822476" cy="1935585"/>
          </a:xfrm>
          <a:prstGeom prst="rect">
            <a:avLst/>
          </a:prstGeom>
          <a:noFill/>
          <a:ln>
            <a:noFill/>
          </a:ln>
        </p:spPr>
      </p:pic>
      <p:sp>
        <p:nvSpPr>
          <p:cNvPr id="6" name="TextBox 5">
            <a:extLst>
              <a:ext uri="{FF2B5EF4-FFF2-40B4-BE49-F238E27FC236}">
                <a16:creationId xmlns:a16="http://schemas.microsoft.com/office/drawing/2014/main" id="{1A9F58F0-0FCE-4DED-B800-9EC770038AA5}"/>
              </a:ext>
            </a:extLst>
          </p:cNvPr>
          <p:cNvSpPr txBox="1"/>
          <p:nvPr/>
        </p:nvSpPr>
        <p:spPr>
          <a:xfrm>
            <a:off x="1072147" y="666431"/>
            <a:ext cx="1217000" cy="338554"/>
          </a:xfrm>
          <a:prstGeom prst="rect">
            <a:avLst/>
          </a:prstGeom>
          <a:noFill/>
        </p:spPr>
        <p:txBody>
          <a:bodyPr wrap="none" rtlCol="0">
            <a:spAutoFit/>
          </a:bodyPr>
          <a:lstStyle/>
          <a:p>
            <a:r>
              <a:rPr lang="en-US" sz="1600" b="1" dirty="0">
                <a:solidFill>
                  <a:schemeClr val="bg1">
                    <a:lumMod val="95000"/>
                  </a:schemeClr>
                </a:solidFill>
                <a:latin typeface="Montserrat" panose="00000500000000000000" pitchFamily="50" charset="0"/>
              </a:rPr>
              <a:t>#REVIEW</a:t>
            </a:r>
            <a:endParaRPr lang="en-ID" sz="1600" b="1" dirty="0">
              <a:solidFill>
                <a:schemeClr val="bg1">
                  <a:lumMod val="95000"/>
                </a:schemeClr>
              </a:solidFill>
              <a:latin typeface="Montserrat" panose="00000500000000000000" pitchFamily="50" charset="0"/>
            </a:endParaRPr>
          </a:p>
        </p:txBody>
      </p:sp>
    </p:spTree>
    <p:extLst>
      <p:ext uri="{BB962C8B-B14F-4D97-AF65-F5344CB8AC3E}">
        <p14:creationId xmlns:p14="http://schemas.microsoft.com/office/powerpoint/2010/main" val="139534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77B8B12-1B9B-4F18-803C-66FC249EE764}"/>
              </a:ext>
            </a:extLst>
          </p:cNvPr>
          <p:cNvSpPr txBox="1"/>
          <p:nvPr/>
        </p:nvSpPr>
        <p:spPr>
          <a:xfrm>
            <a:off x="1028609" y="1073417"/>
            <a:ext cx="4943982" cy="707886"/>
          </a:xfrm>
          <a:prstGeom prst="rect">
            <a:avLst/>
          </a:prstGeom>
          <a:noFill/>
        </p:spPr>
        <p:txBody>
          <a:bodyPr wrap="none" rtlCol="0">
            <a:spAutoFit/>
          </a:bodyPr>
          <a:lstStyle/>
          <a:p>
            <a:r>
              <a:rPr lang="en-US" sz="4000" b="1" dirty="0">
                <a:solidFill>
                  <a:srgbClr val="0D7FC8"/>
                </a:solidFill>
                <a:latin typeface="Product Sans" panose="020B0403030502040203" pitchFamily="34" charset="0"/>
              </a:rPr>
              <a:t>Text VS Font Styling</a:t>
            </a:r>
            <a:endParaRPr lang="en-ID" sz="4000" b="1" dirty="0">
              <a:solidFill>
                <a:srgbClr val="0D7FC8"/>
              </a:solidFill>
              <a:latin typeface="Product Sans" panose="020B0403030502040203" pitchFamily="34" charset="0"/>
            </a:endParaRPr>
          </a:p>
        </p:txBody>
      </p:sp>
      <p:pic>
        <p:nvPicPr>
          <p:cNvPr id="5" name="Picture 4" descr="Logo&#10;&#10;Description automatically generated">
            <a:extLst>
              <a:ext uri="{FF2B5EF4-FFF2-40B4-BE49-F238E27FC236}">
                <a16:creationId xmlns:a16="http://schemas.microsoft.com/office/drawing/2014/main" id="{41C3E06F-7364-4816-95C5-5D822BA5573A}"/>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
        <p:nvSpPr>
          <p:cNvPr id="10" name="TextBox 9">
            <a:extLst>
              <a:ext uri="{FF2B5EF4-FFF2-40B4-BE49-F238E27FC236}">
                <a16:creationId xmlns:a16="http://schemas.microsoft.com/office/drawing/2014/main" id="{C706C93F-B453-4E3D-BC4A-FD368787EAEB}"/>
              </a:ext>
            </a:extLst>
          </p:cNvPr>
          <p:cNvSpPr txBox="1"/>
          <p:nvPr/>
        </p:nvSpPr>
        <p:spPr>
          <a:xfrm>
            <a:off x="1506783" y="4579060"/>
            <a:ext cx="3837006" cy="1205523"/>
          </a:xfrm>
          <a:prstGeom prst="rect">
            <a:avLst/>
          </a:prstGeom>
          <a:noFill/>
        </p:spPr>
        <p:txBody>
          <a:bodyPr wrap="square">
            <a:spAutoFit/>
          </a:bodyPr>
          <a:lstStyle/>
          <a:p>
            <a:pPr>
              <a:lnSpc>
                <a:spcPct val="115000"/>
              </a:lnSpc>
            </a:pPr>
            <a:r>
              <a:rPr lang="en-US" sz="1600" dirty="0" err="1">
                <a:solidFill>
                  <a:schemeClr val="bg1"/>
                </a:solidFill>
                <a:latin typeface="Product Sans" panose="020B0403030502040203" pitchFamily="34" charset="0"/>
                <a:ea typeface="Open Sans" panose="020B0606030504020204" pitchFamily="34" charset="0"/>
              </a:rPr>
              <a:t>Untuk</a:t>
            </a:r>
            <a:r>
              <a:rPr lang="en-US" sz="1600" dirty="0">
                <a:solidFill>
                  <a:schemeClr val="bg1"/>
                </a:solidFill>
                <a:latin typeface="Product Sans" panose="020B0403030502040203" pitchFamily="34" charset="0"/>
                <a:ea typeface="Open Sans" panose="020B0606030504020204" pitchFamily="34" charset="0"/>
              </a:rPr>
              <a:t> </a:t>
            </a:r>
            <a:r>
              <a:rPr lang="en-US" sz="1600" dirty="0" err="1">
                <a:solidFill>
                  <a:schemeClr val="bg1"/>
                </a:solidFill>
                <a:latin typeface="Product Sans" panose="020B0403030502040203" pitchFamily="34" charset="0"/>
                <a:ea typeface="Open Sans" panose="020B0606030504020204" pitchFamily="34" charset="0"/>
              </a:rPr>
              <a:t>menetapkan</a:t>
            </a:r>
            <a:r>
              <a:rPr lang="en-US" sz="1600" dirty="0">
                <a:solidFill>
                  <a:schemeClr val="bg1"/>
                </a:solidFill>
                <a:latin typeface="Product Sans" panose="020B0403030502040203" pitchFamily="34" charset="0"/>
                <a:ea typeface="Open Sans" panose="020B0606030504020204" pitchFamily="34" charset="0"/>
              </a:rPr>
              <a:t> </a:t>
            </a:r>
            <a:r>
              <a:rPr lang="en-US" sz="1600" dirty="0">
                <a:highlight>
                  <a:srgbClr val="FFFF00"/>
                </a:highlight>
                <a:latin typeface="Product Sans" panose="020B0403030502040203" pitchFamily="34" charset="0"/>
                <a:ea typeface="Open Sans" panose="020B0606030504020204" pitchFamily="34" charset="0"/>
              </a:rPr>
              <a:t>styling pada </a:t>
            </a:r>
            <a:r>
              <a:rPr lang="en-US" sz="1600" dirty="0" err="1">
                <a:highlight>
                  <a:srgbClr val="FFFF00"/>
                </a:highlight>
                <a:latin typeface="Product Sans" panose="020B0403030502040203" pitchFamily="34" charset="0"/>
                <a:ea typeface="Open Sans" panose="020B0606030504020204" pitchFamily="34" charset="0"/>
              </a:rPr>
              <a:t>tampilan</a:t>
            </a:r>
            <a:r>
              <a:rPr lang="en-US" sz="1600" dirty="0">
                <a:highlight>
                  <a:srgbClr val="FFFF00"/>
                </a:highlight>
                <a:latin typeface="Product Sans" panose="020B0403030502040203" pitchFamily="34" charset="0"/>
                <a:ea typeface="Open Sans" panose="020B0606030504020204" pitchFamily="34" charset="0"/>
              </a:rPr>
              <a:t> </a:t>
            </a:r>
            <a:r>
              <a:rPr lang="en-US" sz="1600" dirty="0" err="1">
                <a:highlight>
                  <a:srgbClr val="FFFF00"/>
                </a:highlight>
                <a:latin typeface="Product Sans" panose="020B0403030502040203" pitchFamily="34" charset="0"/>
                <a:ea typeface="Open Sans" panose="020B0606030504020204" pitchFamily="34" charset="0"/>
              </a:rPr>
              <a:t>teks</a:t>
            </a:r>
            <a:r>
              <a:rPr lang="en-US" sz="1600" dirty="0">
                <a:highlight>
                  <a:srgbClr val="FFFF00"/>
                </a:highlight>
                <a:latin typeface="Product Sans" panose="020B0403030502040203" pitchFamily="34" charset="0"/>
                <a:ea typeface="Open Sans" panose="020B0606030504020204" pitchFamily="34" charset="0"/>
              </a:rPr>
              <a:t> (</a:t>
            </a:r>
            <a:r>
              <a:rPr lang="en-US" sz="1600" dirty="0" err="1">
                <a:highlight>
                  <a:srgbClr val="FFFF00"/>
                </a:highlight>
                <a:latin typeface="Product Sans" panose="020B0403030502040203" pitchFamily="34" charset="0"/>
                <a:ea typeface="Open Sans" panose="020B0606030504020204" pitchFamily="34" charset="0"/>
              </a:rPr>
              <a:t>tipe</a:t>
            </a:r>
            <a:r>
              <a:rPr lang="en-US" sz="1600" dirty="0">
                <a:highlight>
                  <a:srgbClr val="FFFF00"/>
                </a:highlight>
                <a:latin typeface="Product Sans" panose="020B0403030502040203" pitchFamily="34" charset="0"/>
                <a:ea typeface="Open Sans" panose="020B0606030504020204" pitchFamily="34" charset="0"/>
              </a:rPr>
              <a:t> font, </a:t>
            </a:r>
            <a:r>
              <a:rPr lang="en-US" sz="1600" dirty="0" err="1">
                <a:highlight>
                  <a:srgbClr val="FFFF00"/>
                </a:highlight>
                <a:latin typeface="Product Sans" panose="020B0403030502040203" pitchFamily="34" charset="0"/>
                <a:ea typeface="Open Sans" panose="020B0606030504020204" pitchFamily="34" charset="0"/>
              </a:rPr>
              <a:t>ukuran</a:t>
            </a:r>
            <a:r>
              <a:rPr lang="en-US" sz="1600" dirty="0">
                <a:highlight>
                  <a:srgbClr val="FFFF00"/>
                </a:highlight>
                <a:latin typeface="Product Sans" panose="020B0403030502040203" pitchFamily="34" charset="0"/>
                <a:ea typeface="Open Sans" panose="020B0606030504020204" pitchFamily="34" charset="0"/>
              </a:rPr>
              <a:t>, </a:t>
            </a:r>
            <a:r>
              <a:rPr lang="en-US" sz="1600" dirty="0" err="1">
                <a:highlight>
                  <a:srgbClr val="FFFF00"/>
                </a:highlight>
                <a:latin typeface="Product Sans" panose="020B0403030502040203" pitchFamily="34" charset="0"/>
                <a:ea typeface="Open Sans" panose="020B0606030504020204" pitchFamily="34" charset="0"/>
              </a:rPr>
              <a:t>ketebalan</a:t>
            </a:r>
            <a:r>
              <a:rPr lang="en-US" sz="1600" dirty="0">
                <a:highlight>
                  <a:srgbClr val="FFFF00"/>
                </a:highlight>
                <a:latin typeface="Product Sans" panose="020B0403030502040203" pitchFamily="34" charset="0"/>
                <a:ea typeface="Open Sans" panose="020B0606030504020204" pitchFamily="34" charset="0"/>
              </a:rPr>
              <a:t>, dan </a:t>
            </a:r>
            <a:r>
              <a:rPr lang="en-US" sz="1600" dirty="0" err="1">
                <a:highlight>
                  <a:srgbClr val="FFFF00"/>
                </a:highlight>
                <a:latin typeface="Product Sans" panose="020B0403030502040203" pitchFamily="34" charset="0"/>
                <a:ea typeface="Open Sans" panose="020B0606030504020204" pitchFamily="34" charset="0"/>
              </a:rPr>
              <a:t>lainnya</a:t>
            </a:r>
            <a:r>
              <a:rPr lang="en-US" sz="1600" dirty="0">
                <a:highlight>
                  <a:srgbClr val="FFFF00"/>
                </a:highlight>
                <a:latin typeface="Product Sans" panose="020B0403030502040203" pitchFamily="34" charset="0"/>
                <a:ea typeface="Open Sans" panose="020B0606030504020204" pitchFamily="34" charset="0"/>
              </a:rPr>
              <a:t>) </a:t>
            </a:r>
            <a:r>
              <a:rPr lang="en-US" sz="1600" dirty="0" err="1">
                <a:solidFill>
                  <a:schemeClr val="bg1"/>
                </a:solidFill>
                <a:latin typeface="Product Sans" panose="020B0403030502040203" pitchFamily="34" charset="0"/>
                <a:ea typeface="Open Sans" panose="020B0606030504020204" pitchFamily="34" charset="0"/>
              </a:rPr>
              <a:t>itu</a:t>
            </a:r>
            <a:r>
              <a:rPr lang="en-US" sz="1600" dirty="0">
                <a:solidFill>
                  <a:schemeClr val="bg1"/>
                </a:solidFill>
                <a:latin typeface="Product Sans" panose="020B0403030502040203" pitchFamily="34" charset="0"/>
                <a:ea typeface="Open Sans" panose="020B0606030504020204" pitchFamily="34" charset="0"/>
              </a:rPr>
              <a:t> </a:t>
            </a:r>
            <a:r>
              <a:rPr lang="en-US" sz="1600" dirty="0" err="1">
                <a:solidFill>
                  <a:schemeClr val="bg1"/>
                </a:solidFill>
                <a:latin typeface="Product Sans" panose="020B0403030502040203" pitchFamily="34" charset="0"/>
                <a:ea typeface="Open Sans" panose="020B0606030504020204" pitchFamily="34" charset="0"/>
              </a:rPr>
              <a:t>sendiri</a:t>
            </a:r>
            <a:r>
              <a:rPr lang="en-US" sz="1600" dirty="0">
                <a:solidFill>
                  <a:schemeClr val="bg1"/>
                </a:solidFill>
                <a:latin typeface="Product Sans" panose="020B0403030502040203" pitchFamily="34" charset="0"/>
                <a:ea typeface="Open Sans" panose="020B0606030504020204" pitchFamily="34" charset="0"/>
              </a:rPr>
              <a:t>, </a:t>
            </a:r>
            <a:r>
              <a:rPr lang="en-US" sz="1600" dirty="0" err="1">
                <a:solidFill>
                  <a:schemeClr val="bg1"/>
                </a:solidFill>
                <a:latin typeface="Product Sans" panose="020B0403030502040203" pitchFamily="34" charset="0"/>
                <a:ea typeface="Open Sans" panose="020B0606030504020204" pitchFamily="34" charset="0"/>
              </a:rPr>
              <a:t>gunakanlah</a:t>
            </a:r>
            <a:r>
              <a:rPr lang="en-US" sz="1600" dirty="0">
                <a:solidFill>
                  <a:schemeClr val="bg1"/>
                </a:solidFill>
                <a:latin typeface="Product Sans" panose="020B0403030502040203" pitchFamily="34" charset="0"/>
                <a:ea typeface="Open Sans" panose="020B0606030504020204" pitchFamily="34" charset="0"/>
              </a:rPr>
              <a:t> </a:t>
            </a:r>
            <a:r>
              <a:rPr lang="en-US" sz="1600" dirty="0" err="1">
                <a:solidFill>
                  <a:schemeClr val="bg1"/>
                </a:solidFill>
                <a:latin typeface="Product Sans" panose="020B0403030502040203" pitchFamily="34" charset="0"/>
                <a:ea typeface="Open Sans" panose="020B0606030504020204" pitchFamily="34" charset="0"/>
              </a:rPr>
              <a:t>properti</a:t>
            </a:r>
            <a:r>
              <a:rPr lang="en-US" sz="1600" dirty="0">
                <a:solidFill>
                  <a:schemeClr val="bg1"/>
                </a:solidFill>
                <a:latin typeface="Product Sans" panose="020B0403030502040203" pitchFamily="34" charset="0"/>
                <a:ea typeface="Open Sans" panose="020B0606030504020204" pitchFamily="34" charset="0"/>
              </a:rPr>
              <a:t> font</a:t>
            </a:r>
          </a:p>
        </p:txBody>
      </p:sp>
      <p:sp>
        <p:nvSpPr>
          <p:cNvPr id="6" name="TextBox 5">
            <a:extLst>
              <a:ext uri="{FF2B5EF4-FFF2-40B4-BE49-F238E27FC236}">
                <a16:creationId xmlns:a16="http://schemas.microsoft.com/office/drawing/2014/main" id="{5A4E7A76-2D95-4C9B-98C3-36A6D5AB4E28}"/>
              </a:ext>
            </a:extLst>
          </p:cNvPr>
          <p:cNvSpPr txBox="1"/>
          <p:nvPr/>
        </p:nvSpPr>
        <p:spPr>
          <a:xfrm>
            <a:off x="6820249" y="4579060"/>
            <a:ext cx="4236366" cy="1205523"/>
          </a:xfrm>
          <a:prstGeom prst="rect">
            <a:avLst/>
          </a:prstGeom>
          <a:noFill/>
        </p:spPr>
        <p:txBody>
          <a:bodyPr wrap="square">
            <a:spAutoFit/>
          </a:bodyPr>
          <a:lstStyle/>
          <a:p>
            <a:pPr>
              <a:lnSpc>
                <a:spcPct val="115000"/>
              </a:lnSpc>
            </a:pPr>
            <a:r>
              <a:rPr lang="en-US" sz="1600" dirty="0" err="1">
                <a:solidFill>
                  <a:schemeClr val="bg1"/>
                </a:solidFill>
                <a:latin typeface="Product Sans" panose="020B0403030502040203" pitchFamily="34" charset="0"/>
                <a:ea typeface="Open Sans" panose="020B0606030504020204" pitchFamily="34" charset="0"/>
              </a:rPr>
              <a:t>Untuk</a:t>
            </a:r>
            <a:r>
              <a:rPr lang="en-US" sz="1600" dirty="0">
                <a:solidFill>
                  <a:schemeClr val="bg1"/>
                </a:solidFill>
                <a:latin typeface="Product Sans" panose="020B0403030502040203" pitchFamily="34" charset="0"/>
                <a:ea typeface="Open Sans" panose="020B0606030504020204" pitchFamily="34" charset="0"/>
              </a:rPr>
              <a:t> </a:t>
            </a:r>
            <a:r>
              <a:rPr lang="en-US" sz="1600" dirty="0" err="1">
                <a:solidFill>
                  <a:schemeClr val="bg1"/>
                </a:solidFill>
                <a:latin typeface="Product Sans" panose="020B0403030502040203" pitchFamily="34" charset="0"/>
                <a:ea typeface="Open Sans" panose="020B0606030504020204" pitchFamily="34" charset="0"/>
              </a:rPr>
              <a:t>mendukung</a:t>
            </a:r>
            <a:r>
              <a:rPr lang="en-US" sz="1600" dirty="0">
                <a:solidFill>
                  <a:schemeClr val="bg1"/>
                </a:solidFill>
                <a:latin typeface="Product Sans" panose="020B0403030502040203" pitchFamily="34" charset="0"/>
                <a:ea typeface="Open Sans" panose="020B0606030504020204" pitchFamily="34" charset="0"/>
              </a:rPr>
              <a:t> </a:t>
            </a:r>
            <a:r>
              <a:rPr lang="en-US" sz="1600" dirty="0" err="1">
                <a:solidFill>
                  <a:schemeClr val="bg1"/>
                </a:solidFill>
                <a:latin typeface="Product Sans" panose="020B0403030502040203" pitchFamily="34" charset="0"/>
                <a:ea typeface="Open Sans" panose="020B0606030504020204" pitchFamily="34" charset="0"/>
              </a:rPr>
              <a:t>hal</a:t>
            </a:r>
            <a:r>
              <a:rPr lang="en-US" sz="1600" dirty="0">
                <a:solidFill>
                  <a:schemeClr val="bg1"/>
                </a:solidFill>
                <a:latin typeface="Product Sans" panose="020B0403030502040203" pitchFamily="34" charset="0"/>
                <a:ea typeface="Open Sans" panose="020B0606030504020204" pitchFamily="34" charset="0"/>
              </a:rPr>
              <a:t> </a:t>
            </a:r>
            <a:r>
              <a:rPr lang="en-US" sz="1600" dirty="0" err="1">
                <a:solidFill>
                  <a:schemeClr val="bg1"/>
                </a:solidFill>
                <a:latin typeface="Product Sans" panose="020B0403030502040203" pitchFamily="34" charset="0"/>
                <a:ea typeface="Open Sans" panose="020B0606030504020204" pitchFamily="34" charset="0"/>
              </a:rPr>
              <a:t>lainnya</a:t>
            </a:r>
            <a:r>
              <a:rPr lang="en-US" sz="1600" dirty="0">
                <a:solidFill>
                  <a:schemeClr val="bg1"/>
                </a:solidFill>
                <a:latin typeface="Product Sans" panose="020B0403030502040203" pitchFamily="34" charset="0"/>
                <a:ea typeface="Open Sans" panose="020B0606030504020204" pitchFamily="34" charset="0"/>
              </a:rPr>
              <a:t> </a:t>
            </a:r>
            <a:r>
              <a:rPr lang="en-US" sz="1600" dirty="0" err="1">
                <a:solidFill>
                  <a:schemeClr val="bg1"/>
                </a:solidFill>
                <a:latin typeface="Product Sans" panose="020B0403030502040203" pitchFamily="34" charset="0"/>
                <a:ea typeface="Open Sans" panose="020B0606030504020204" pitchFamily="34" charset="0"/>
              </a:rPr>
              <a:t>dalam</a:t>
            </a:r>
            <a:r>
              <a:rPr lang="en-US" sz="1600" dirty="0">
                <a:solidFill>
                  <a:schemeClr val="bg1"/>
                </a:solidFill>
                <a:latin typeface="Product Sans" panose="020B0403030502040203" pitchFamily="34" charset="0"/>
                <a:ea typeface="Open Sans" panose="020B0606030504020204" pitchFamily="34" charset="0"/>
              </a:rPr>
              <a:t> </a:t>
            </a:r>
            <a:r>
              <a:rPr lang="en-US" sz="1600" dirty="0" err="1">
                <a:solidFill>
                  <a:schemeClr val="bg1"/>
                </a:solidFill>
                <a:latin typeface="Product Sans" panose="020B0403030502040203" pitchFamily="34" charset="0"/>
                <a:ea typeface="Open Sans" panose="020B0606030504020204" pitchFamily="34" charset="0"/>
              </a:rPr>
              <a:t>menampilkan</a:t>
            </a:r>
            <a:r>
              <a:rPr lang="en-US" sz="1600" dirty="0">
                <a:solidFill>
                  <a:schemeClr val="bg1"/>
                </a:solidFill>
                <a:latin typeface="Product Sans" panose="020B0403030502040203" pitchFamily="34" charset="0"/>
                <a:ea typeface="Open Sans" panose="020B0606030504020204" pitchFamily="34" charset="0"/>
              </a:rPr>
              <a:t> </a:t>
            </a:r>
            <a:r>
              <a:rPr lang="en-US" sz="1600" dirty="0" err="1">
                <a:solidFill>
                  <a:schemeClr val="bg1"/>
                </a:solidFill>
                <a:latin typeface="Product Sans" panose="020B0403030502040203" pitchFamily="34" charset="0"/>
                <a:ea typeface="Open Sans" panose="020B0606030504020204" pitchFamily="34" charset="0"/>
              </a:rPr>
              <a:t>teks</a:t>
            </a:r>
            <a:r>
              <a:rPr lang="en-US" sz="1600" dirty="0">
                <a:solidFill>
                  <a:schemeClr val="bg1"/>
                </a:solidFill>
                <a:latin typeface="Product Sans" panose="020B0403030502040203" pitchFamily="34" charset="0"/>
                <a:ea typeface="Open Sans" panose="020B0606030504020204" pitchFamily="34" charset="0"/>
              </a:rPr>
              <a:t> </a:t>
            </a:r>
            <a:r>
              <a:rPr lang="en-US" sz="1600" dirty="0" err="1">
                <a:solidFill>
                  <a:schemeClr val="bg1"/>
                </a:solidFill>
                <a:latin typeface="Product Sans" panose="020B0403030502040203" pitchFamily="34" charset="0"/>
                <a:ea typeface="Open Sans" panose="020B0606030504020204" pitchFamily="34" charset="0"/>
              </a:rPr>
              <a:t>seperti</a:t>
            </a:r>
            <a:r>
              <a:rPr lang="en-US" sz="1600" dirty="0">
                <a:solidFill>
                  <a:schemeClr val="bg1"/>
                </a:solidFill>
                <a:highlight>
                  <a:srgbClr val="FFFF00"/>
                </a:highlight>
                <a:latin typeface="Product Sans" panose="020B0403030502040203" pitchFamily="34" charset="0"/>
                <a:ea typeface="Open Sans" panose="020B0606030504020204" pitchFamily="34" charset="0"/>
              </a:rPr>
              <a:t>, </a:t>
            </a:r>
            <a:r>
              <a:rPr lang="en-US" sz="1600" dirty="0" err="1">
                <a:highlight>
                  <a:srgbClr val="FFFF00"/>
                </a:highlight>
                <a:latin typeface="Product Sans" panose="020B0403030502040203" pitchFamily="34" charset="0"/>
                <a:ea typeface="Open Sans" panose="020B0606030504020204" pitchFamily="34" charset="0"/>
              </a:rPr>
              <a:t>menetapkan</a:t>
            </a:r>
            <a:r>
              <a:rPr lang="en-US" sz="1600" dirty="0">
                <a:highlight>
                  <a:srgbClr val="FFFF00"/>
                </a:highlight>
                <a:latin typeface="Product Sans" panose="020B0403030502040203" pitchFamily="34" charset="0"/>
                <a:ea typeface="Open Sans" panose="020B0606030504020204" pitchFamily="34" charset="0"/>
              </a:rPr>
              <a:t> text alignment, </a:t>
            </a:r>
            <a:r>
              <a:rPr lang="en-US" sz="1600" dirty="0" err="1">
                <a:highlight>
                  <a:srgbClr val="FFFF00"/>
                </a:highlight>
                <a:latin typeface="Product Sans" panose="020B0403030502040203" pitchFamily="34" charset="0"/>
                <a:ea typeface="Open Sans" panose="020B0606030504020204" pitchFamily="34" charset="0"/>
              </a:rPr>
              <a:t>dekorasi</a:t>
            </a:r>
            <a:r>
              <a:rPr lang="en-US" sz="1600" dirty="0">
                <a:highlight>
                  <a:srgbClr val="FFFF00"/>
                </a:highlight>
                <a:latin typeface="Product Sans" panose="020B0403030502040203" pitchFamily="34" charset="0"/>
                <a:ea typeface="Open Sans" panose="020B0606030504020204" pitchFamily="34" charset="0"/>
              </a:rPr>
              <a:t>, spacing </a:t>
            </a:r>
            <a:r>
              <a:rPr lang="en-US" sz="1600" dirty="0" err="1">
                <a:solidFill>
                  <a:schemeClr val="bg1"/>
                </a:solidFill>
                <a:latin typeface="Product Sans" panose="020B0403030502040203" pitchFamily="34" charset="0"/>
                <a:ea typeface="Open Sans" panose="020B0606030504020204" pitchFamily="34" charset="0"/>
              </a:rPr>
              <a:t>gunakanlah</a:t>
            </a:r>
            <a:r>
              <a:rPr lang="en-US" sz="1600" dirty="0">
                <a:solidFill>
                  <a:schemeClr val="bg1"/>
                </a:solidFill>
                <a:latin typeface="Product Sans" panose="020B0403030502040203" pitchFamily="34" charset="0"/>
                <a:ea typeface="Open Sans" panose="020B0606030504020204" pitchFamily="34" charset="0"/>
              </a:rPr>
              <a:t> </a:t>
            </a:r>
            <a:r>
              <a:rPr lang="en-US" sz="1600" dirty="0" err="1">
                <a:solidFill>
                  <a:schemeClr val="bg1"/>
                </a:solidFill>
                <a:latin typeface="Product Sans" panose="020B0403030502040203" pitchFamily="34" charset="0"/>
                <a:ea typeface="Open Sans" panose="020B0606030504020204" pitchFamily="34" charset="0"/>
              </a:rPr>
              <a:t>properti</a:t>
            </a:r>
            <a:r>
              <a:rPr lang="en-US" sz="1600" dirty="0">
                <a:solidFill>
                  <a:schemeClr val="bg1"/>
                </a:solidFill>
                <a:latin typeface="Product Sans" panose="020B0403030502040203" pitchFamily="34" charset="0"/>
                <a:ea typeface="Open Sans" panose="020B0606030504020204" pitchFamily="34" charset="0"/>
              </a:rPr>
              <a:t> </a:t>
            </a:r>
            <a:r>
              <a:rPr lang="en-US" sz="1600" dirty="0">
                <a:highlight>
                  <a:srgbClr val="FFFF00"/>
                </a:highlight>
                <a:latin typeface="Product Sans" panose="020B0403030502040203" pitchFamily="34" charset="0"/>
                <a:ea typeface="Open Sans" panose="020B0606030504020204" pitchFamily="34" charset="0"/>
              </a:rPr>
              <a:t>text</a:t>
            </a:r>
          </a:p>
        </p:txBody>
      </p:sp>
      <p:pic>
        <p:nvPicPr>
          <p:cNvPr id="1026" name="Picture 2" descr="Untitled">
            <a:extLst>
              <a:ext uri="{FF2B5EF4-FFF2-40B4-BE49-F238E27FC236}">
                <a16:creationId xmlns:a16="http://schemas.microsoft.com/office/drawing/2014/main" id="{92BF6E9B-E9CA-4D97-A0FF-6DCA769BE3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4309" y="2321533"/>
            <a:ext cx="3588245" cy="19735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ont CSS Style Generator | 𝗧𝗛𝗘 𝗕𝗘𝗦𝗧 𝗢𝗡𝗟𝗜𝗡𝗘 𝗖𝗦𝗦  𝗚𝗘𝗡𝗘𝗥𝗔𝗧𝗢𝗥">
            <a:extLst>
              <a:ext uri="{FF2B5EF4-FFF2-40B4-BE49-F238E27FC236}">
                <a16:creationId xmlns:a16="http://schemas.microsoft.com/office/drawing/2014/main" id="{EFA2AF5D-069B-4FD8-993A-0CF680E34A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9596" y="2321533"/>
            <a:ext cx="2631380" cy="1973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1985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026DF5-C9AA-4BA1-A013-A99CD7B98039}"/>
              </a:ext>
            </a:extLst>
          </p:cNvPr>
          <p:cNvSpPr txBox="1"/>
          <p:nvPr/>
        </p:nvSpPr>
        <p:spPr>
          <a:xfrm>
            <a:off x="1028609" y="897248"/>
            <a:ext cx="3021981" cy="707886"/>
          </a:xfrm>
          <a:prstGeom prst="rect">
            <a:avLst/>
          </a:prstGeom>
          <a:noFill/>
        </p:spPr>
        <p:txBody>
          <a:bodyPr wrap="none" rtlCol="0">
            <a:spAutoFit/>
          </a:bodyPr>
          <a:lstStyle/>
          <a:p>
            <a:r>
              <a:rPr lang="en-US" sz="4000" b="1" dirty="0">
                <a:solidFill>
                  <a:srgbClr val="0D7FC8"/>
                </a:solidFill>
                <a:latin typeface="Product Sans" panose="020B0403030502040203" pitchFamily="34" charset="0"/>
              </a:rPr>
              <a:t>Font Styling</a:t>
            </a:r>
            <a:endParaRPr lang="en-ID" sz="4000" b="1" dirty="0">
              <a:solidFill>
                <a:srgbClr val="0D7FC8"/>
              </a:solidFill>
              <a:latin typeface="Product Sans" panose="020B0403030502040203" pitchFamily="34" charset="0"/>
            </a:endParaRPr>
          </a:p>
        </p:txBody>
      </p:sp>
      <p:pic>
        <p:nvPicPr>
          <p:cNvPr id="5" name="Picture 4" descr="Logo&#10;&#10;Description automatically generated">
            <a:extLst>
              <a:ext uri="{FF2B5EF4-FFF2-40B4-BE49-F238E27FC236}">
                <a16:creationId xmlns:a16="http://schemas.microsoft.com/office/drawing/2014/main" id="{498E5D87-2C42-47F4-986F-6B045DD93C09}"/>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
        <p:nvSpPr>
          <p:cNvPr id="7" name="TextBox 6">
            <a:extLst>
              <a:ext uri="{FF2B5EF4-FFF2-40B4-BE49-F238E27FC236}">
                <a16:creationId xmlns:a16="http://schemas.microsoft.com/office/drawing/2014/main" id="{E4153738-504A-4BD5-8FB8-61D5D961A1EB}"/>
              </a:ext>
            </a:extLst>
          </p:cNvPr>
          <p:cNvSpPr txBox="1"/>
          <p:nvPr/>
        </p:nvSpPr>
        <p:spPr>
          <a:xfrm>
            <a:off x="1028608" y="1681803"/>
            <a:ext cx="10128750" cy="584775"/>
          </a:xfrm>
          <a:prstGeom prst="rect">
            <a:avLst/>
          </a:prstGeom>
          <a:noFill/>
        </p:spPr>
        <p:txBody>
          <a:bodyPr wrap="square">
            <a:spAutoFit/>
          </a:bodyPr>
          <a:lstStyle/>
          <a:p>
            <a:r>
              <a:rPr lang="en-US" sz="1600" dirty="0" err="1">
                <a:solidFill>
                  <a:schemeClr val="bg1"/>
                </a:solidFill>
                <a:effectLst/>
                <a:latin typeface="Product Sans" panose="020B0403030502040203" pitchFamily="34" charset="0"/>
                <a:ea typeface="Open Sans" panose="020B0606030504020204" pitchFamily="34" charset="0"/>
              </a:rPr>
              <a:t>Dalam</a:t>
            </a:r>
            <a:r>
              <a:rPr lang="en-US" sz="1600" dirty="0">
                <a:solidFill>
                  <a:schemeClr val="bg1"/>
                </a:solidFill>
                <a:effectLst/>
                <a:latin typeface="Product Sans" panose="020B0403030502040203" pitchFamily="34" charset="0"/>
                <a:ea typeface="Open Sans" panose="020B0606030504020204" pitchFamily="34" charset="0"/>
              </a:rPr>
              <a:t> CSS, font </a:t>
            </a:r>
            <a:r>
              <a:rPr lang="en-US" sz="1600" dirty="0" err="1">
                <a:solidFill>
                  <a:schemeClr val="bg1"/>
                </a:solidFill>
                <a:effectLst/>
                <a:latin typeface="Product Sans" panose="020B0403030502040203" pitchFamily="34" charset="0"/>
                <a:ea typeface="Open Sans" panose="020B0606030504020204" pitchFamily="34" charset="0"/>
              </a:rPr>
              <a:t>ditentukan</a:t>
            </a:r>
            <a:r>
              <a:rPr lang="en-US" sz="1600" dirty="0">
                <a:solidFill>
                  <a:schemeClr val="bg1"/>
                </a:solidFill>
                <a:effectLst/>
                <a:latin typeface="Product Sans" panose="020B0403030502040203" pitchFamily="34" charset="0"/>
                <a:ea typeface="Open Sans" panose="020B0606030504020204" pitchFamily="34" charset="0"/>
              </a:rPr>
              <a:t> </a:t>
            </a:r>
            <a:r>
              <a:rPr lang="en-US" sz="1600" dirty="0" err="1">
                <a:solidFill>
                  <a:schemeClr val="bg1"/>
                </a:solidFill>
                <a:effectLst/>
                <a:latin typeface="Product Sans" panose="020B0403030502040203" pitchFamily="34" charset="0"/>
                <a:ea typeface="Open Sans" panose="020B0606030504020204" pitchFamily="34" charset="0"/>
              </a:rPr>
              <a:t>dengan</a:t>
            </a:r>
            <a:r>
              <a:rPr lang="en-US" sz="1600" dirty="0">
                <a:solidFill>
                  <a:schemeClr val="bg1"/>
                </a:solidFill>
                <a:effectLst/>
                <a:latin typeface="Product Sans" panose="020B0403030502040203" pitchFamily="34" charset="0"/>
                <a:ea typeface="Open Sans" panose="020B0606030504020204" pitchFamily="34" charset="0"/>
              </a:rPr>
              <a:t> </a:t>
            </a:r>
            <a:r>
              <a:rPr lang="en-US" sz="1600" dirty="0" err="1">
                <a:solidFill>
                  <a:schemeClr val="bg1"/>
                </a:solidFill>
                <a:effectLst/>
                <a:latin typeface="Product Sans" panose="020B0403030502040203" pitchFamily="34" charset="0"/>
                <a:ea typeface="Open Sans" panose="020B0606030504020204" pitchFamily="34" charset="0"/>
              </a:rPr>
              <a:t>menggunakan</a:t>
            </a:r>
            <a:r>
              <a:rPr lang="en-US" sz="1600" dirty="0">
                <a:solidFill>
                  <a:schemeClr val="bg1"/>
                </a:solidFill>
                <a:effectLst/>
                <a:latin typeface="Product Sans" panose="020B0403030502040203" pitchFamily="34" charset="0"/>
                <a:ea typeface="Open Sans" panose="020B0606030504020204" pitchFamily="34" charset="0"/>
              </a:rPr>
              <a:t> </a:t>
            </a:r>
            <a:r>
              <a:rPr lang="en-US" sz="1600" dirty="0" err="1">
                <a:solidFill>
                  <a:schemeClr val="bg1"/>
                </a:solidFill>
                <a:effectLst/>
                <a:latin typeface="Product Sans" panose="020B0403030502040203" pitchFamily="34" charset="0"/>
                <a:ea typeface="Open Sans" panose="020B0606030504020204" pitchFamily="34" charset="0"/>
              </a:rPr>
              <a:t>beberapa</a:t>
            </a:r>
            <a:r>
              <a:rPr lang="en-US" sz="1600" dirty="0">
                <a:solidFill>
                  <a:schemeClr val="bg1"/>
                </a:solidFill>
                <a:effectLst/>
                <a:latin typeface="Product Sans" panose="020B0403030502040203" pitchFamily="34" charset="0"/>
                <a:ea typeface="Open Sans" panose="020B0606030504020204" pitchFamily="34" charset="0"/>
              </a:rPr>
              <a:t> </a:t>
            </a:r>
            <a:r>
              <a:rPr lang="en-US" sz="1600" dirty="0" err="1">
                <a:solidFill>
                  <a:schemeClr val="bg1"/>
                </a:solidFill>
                <a:effectLst/>
                <a:latin typeface="Product Sans" panose="020B0403030502040203" pitchFamily="34" charset="0"/>
                <a:ea typeface="Open Sans" panose="020B0606030504020204" pitchFamily="34" charset="0"/>
              </a:rPr>
              <a:t>paket</a:t>
            </a:r>
            <a:r>
              <a:rPr lang="en-US" sz="1600" dirty="0">
                <a:solidFill>
                  <a:schemeClr val="bg1"/>
                </a:solidFill>
                <a:effectLst/>
                <a:latin typeface="Product Sans" panose="020B0403030502040203" pitchFamily="34" charset="0"/>
                <a:ea typeface="Open Sans" panose="020B0606030504020204" pitchFamily="34" charset="0"/>
              </a:rPr>
              <a:t> </a:t>
            </a:r>
            <a:r>
              <a:rPr lang="en-US" sz="1600" dirty="0" err="1">
                <a:solidFill>
                  <a:schemeClr val="bg1"/>
                </a:solidFill>
                <a:effectLst/>
                <a:latin typeface="Product Sans" panose="020B0403030502040203" pitchFamily="34" charset="0"/>
                <a:ea typeface="Open Sans" panose="020B0606030504020204" pitchFamily="34" charset="0"/>
              </a:rPr>
              <a:t>properti</a:t>
            </a:r>
            <a:r>
              <a:rPr lang="en-US" sz="1600" dirty="0">
                <a:solidFill>
                  <a:schemeClr val="bg1"/>
                </a:solidFill>
                <a:effectLst/>
                <a:latin typeface="Product Sans" panose="020B0403030502040203" pitchFamily="34" charset="0"/>
                <a:ea typeface="Open Sans" panose="020B0606030504020204" pitchFamily="34" charset="0"/>
              </a:rPr>
              <a:t> font. </a:t>
            </a:r>
            <a:r>
              <a:rPr lang="en-US" sz="1600" dirty="0" err="1">
                <a:solidFill>
                  <a:schemeClr val="bg1"/>
                </a:solidFill>
                <a:effectLst/>
                <a:latin typeface="Product Sans" panose="020B0403030502040203" pitchFamily="34" charset="0"/>
                <a:ea typeface="Open Sans" panose="020B0606030504020204" pitchFamily="34" charset="0"/>
              </a:rPr>
              <a:t>Berikut</a:t>
            </a:r>
            <a:r>
              <a:rPr lang="en-US" sz="1600" dirty="0">
                <a:solidFill>
                  <a:schemeClr val="bg1"/>
                </a:solidFill>
                <a:effectLst/>
                <a:latin typeface="Product Sans" panose="020B0403030502040203" pitchFamily="34" charset="0"/>
                <a:ea typeface="Open Sans" panose="020B0606030504020204" pitchFamily="34" charset="0"/>
              </a:rPr>
              <a:t> </a:t>
            </a:r>
            <a:r>
              <a:rPr lang="en-US" sz="1600" dirty="0" err="1">
                <a:solidFill>
                  <a:schemeClr val="bg1"/>
                </a:solidFill>
                <a:effectLst/>
                <a:latin typeface="Product Sans" panose="020B0403030502040203" pitchFamily="34" charset="0"/>
                <a:ea typeface="Open Sans" panose="020B0606030504020204" pitchFamily="34" charset="0"/>
              </a:rPr>
              <a:t>ini</a:t>
            </a:r>
            <a:r>
              <a:rPr lang="en-US" sz="1600" dirty="0">
                <a:solidFill>
                  <a:schemeClr val="bg1"/>
                </a:solidFill>
                <a:effectLst/>
                <a:latin typeface="Product Sans" panose="020B0403030502040203" pitchFamily="34" charset="0"/>
                <a:ea typeface="Open Sans" panose="020B0606030504020204" pitchFamily="34" charset="0"/>
              </a:rPr>
              <a:t> </a:t>
            </a:r>
            <a:r>
              <a:rPr lang="en-US" sz="1600" dirty="0" err="1">
                <a:solidFill>
                  <a:schemeClr val="bg1"/>
                </a:solidFill>
                <a:effectLst/>
                <a:latin typeface="Product Sans" panose="020B0403030502040203" pitchFamily="34" charset="0"/>
                <a:ea typeface="Open Sans" panose="020B0606030504020204" pitchFamily="34" charset="0"/>
              </a:rPr>
              <a:t>merupakan</a:t>
            </a:r>
            <a:r>
              <a:rPr lang="en-US" sz="1600" dirty="0">
                <a:solidFill>
                  <a:schemeClr val="bg1"/>
                </a:solidFill>
                <a:effectLst/>
                <a:latin typeface="Product Sans" panose="020B0403030502040203" pitchFamily="34" charset="0"/>
                <a:ea typeface="Open Sans" panose="020B0606030504020204" pitchFamily="34" charset="0"/>
              </a:rPr>
              <a:t> </a:t>
            </a:r>
            <a:r>
              <a:rPr lang="en-US" sz="1600" dirty="0" err="1">
                <a:solidFill>
                  <a:schemeClr val="bg1"/>
                </a:solidFill>
                <a:effectLst/>
                <a:latin typeface="Product Sans" panose="020B0403030502040203" pitchFamily="34" charset="0"/>
                <a:ea typeface="Open Sans" panose="020B0606030504020204" pitchFamily="34" charset="0"/>
              </a:rPr>
              <a:t>properti</a:t>
            </a:r>
            <a:r>
              <a:rPr lang="en-US" sz="1600" dirty="0">
                <a:solidFill>
                  <a:schemeClr val="bg1"/>
                </a:solidFill>
                <a:effectLst/>
                <a:latin typeface="Product Sans" panose="020B0403030502040203" pitchFamily="34" charset="0"/>
                <a:ea typeface="Open Sans" panose="020B0606030504020204" pitchFamily="34" charset="0"/>
              </a:rPr>
              <a:t> font yang </a:t>
            </a:r>
            <a:r>
              <a:rPr lang="en-US" sz="1600" dirty="0" err="1">
                <a:solidFill>
                  <a:schemeClr val="bg1"/>
                </a:solidFill>
                <a:effectLst/>
                <a:latin typeface="Product Sans" panose="020B0403030502040203" pitchFamily="34" charset="0"/>
                <a:ea typeface="Open Sans" panose="020B0606030504020204" pitchFamily="34" charset="0"/>
              </a:rPr>
              <a:t>akan</a:t>
            </a:r>
            <a:r>
              <a:rPr lang="en-US" sz="1600" dirty="0">
                <a:solidFill>
                  <a:schemeClr val="bg1"/>
                </a:solidFill>
                <a:effectLst/>
                <a:latin typeface="Product Sans" panose="020B0403030502040203" pitchFamily="34" charset="0"/>
                <a:ea typeface="Open Sans" panose="020B0606030504020204" pitchFamily="34" charset="0"/>
              </a:rPr>
              <a:t> </a:t>
            </a:r>
            <a:r>
              <a:rPr lang="en-US" sz="1600" dirty="0" err="1">
                <a:solidFill>
                  <a:schemeClr val="bg1"/>
                </a:solidFill>
                <a:effectLst/>
                <a:latin typeface="Product Sans" panose="020B0403030502040203" pitchFamily="34" charset="0"/>
                <a:ea typeface="Open Sans" panose="020B0606030504020204" pitchFamily="34" charset="0"/>
              </a:rPr>
              <a:t>kita</a:t>
            </a:r>
            <a:r>
              <a:rPr lang="en-US" sz="1600" dirty="0">
                <a:solidFill>
                  <a:schemeClr val="bg1"/>
                </a:solidFill>
                <a:effectLst/>
                <a:latin typeface="Product Sans" panose="020B0403030502040203" pitchFamily="34" charset="0"/>
                <a:ea typeface="Open Sans" panose="020B0606030504020204" pitchFamily="34" charset="0"/>
              </a:rPr>
              <a:t> </a:t>
            </a:r>
            <a:r>
              <a:rPr lang="en-US" sz="1600" dirty="0" err="1">
                <a:solidFill>
                  <a:schemeClr val="bg1"/>
                </a:solidFill>
                <a:effectLst/>
                <a:latin typeface="Product Sans" panose="020B0403030502040203" pitchFamily="34" charset="0"/>
                <a:ea typeface="Open Sans" panose="020B0606030504020204" pitchFamily="34" charset="0"/>
              </a:rPr>
              <a:t>pelajari</a:t>
            </a:r>
            <a:r>
              <a:rPr lang="en-US" sz="1600" dirty="0">
                <a:solidFill>
                  <a:schemeClr val="bg1"/>
                </a:solidFill>
                <a:effectLst/>
                <a:latin typeface="Product Sans" panose="020B0403030502040203" pitchFamily="34" charset="0"/>
                <a:ea typeface="Open Sans" panose="020B0606030504020204" pitchFamily="34" charset="0"/>
              </a:rPr>
              <a:t> </a:t>
            </a:r>
            <a:r>
              <a:rPr lang="en-US" sz="1600" dirty="0" err="1">
                <a:solidFill>
                  <a:schemeClr val="bg1"/>
                </a:solidFill>
                <a:effectLst/>
                <a:latin typeface="Product Sans" panose="020B0403030502040203" pitchFamily="34" charset="0"/>
                <a:ea typeface="Open Sans" panose="020B0606030504020204" pitchFamily="34" charset="0"/>
              </a:rPr>
              <a:t>antara</a:t>
            </a:r>
            <a:r>
              <a:rPr lang="en-US" sz="1600" dirty="0">
                <a:solidFill>
                  <a:schemeClr val="bg1"/>
                </a:solidFill>
                <a:effectLst/>
                <a:latin typeface="Product Sans" panose="020B0403030502040203" pitchFamily="34" charset="0"/>
                <a:ea typeface="Open Sans" panose="020B0606030504020204" pitchFamily="34" charset="0"/>
              </a:rPr>
              <a:t> lain:</a:t>
            </a:r>
            <a:endParaRPr lang="en-ID" sz="1600" dirty="0">
              <a:solidFill>
                <a:schemeClr val="bg1"/>
              </a:solidFill>
              <a:effectLst/>
              <a:latin typeface="Product Sans" panose="020B0403030502040203" pitchFamily="34" charset="0"/>
              <a:ea typeface="Open Sans" panose="020B0606030504020204" pitchFamily="34" charset="0"/>
            </a:endParaRPr>
          </a:p>
        </p:txBody>
      </p:sp>
      <p:graphicFrame>
        <p:nvGraphicFramePr>
          <p:cNvPr id="8" name="Table 7">
            <a:extLst>
              <a:ext uri="{FF2B5EF4-FFF2-40B4-BE49-F238E27FC236}">
                <a16:creationId xmlns:a16="http://schemas.microsoft.com/office/drawing/2014/main" id="{B0CCC78F-298D-4E84-8C8E-4486E9D1F127}"/>
              </a:ext>
            </a:extLst>
          </p:cNvPr>
          <p:cNvGraphicFramePr>
            <a:graphicFrameLocks noGrp="1"/>
          </p:cNvGraphicFramePr>
          <p:nvPr>
            <p:extLst>
              <p:ext uri="{D42A27DB-BD31-4B8C-83A1-F6EECF244321}">
                <p14:modId xmlns:p14="http://schemas.microsoft.com/office/powerpoint/2010/main" val="4078941201"/>
              </p:ext>
            </p:extLst>
          </p:nvPr>
        </p:nvGraphicFramePr>
        <p:xfrm>
          <a:off x="2303892" y="2861860"/>
          <a:ext cx="7578181" cy="2910392"/>
        </p:xfrm>
        <a:graphic>
          <a:graphicData uri="http://schemas.openxmlformats.org/drawingml/2006/table">
            <a:tbl>
              <a:tblPr firstRow="1" firstCol="1" bandRow="1">
                <a:tableStyleId>{F5AB1C69-6EDB-4FF4-983F-18BD219EF322}</a:tableStyleId>
              </a:tblPr>
              <a:tblGrid>
                <a:gridCol w="3788613">
                  <a:extLst>
                    <a:ext uri="{9D8B030D-6E8A-4147-A177-3AD203B41FA5}">
                      <a16:colId xmlns:a16="http://schemas.microsoft.com/office/drawing/2014/main" val="3369958171"/>
                    </a:ext>
                  </a:extLst>
                </a:gridCol>
                <a:gridCol w="3789568">
                  <a:extLst>
                    <a:ext uri="{9D8B030D-6E8A-4147-A177-3AD203B41FA5}">
                      <a16:colId xmlns:a16="http://schemas.microsoft.com/office/drawing/2014/main" val="3715835313"/>
                    </a:ext>
                  </a:extLst>
                </a:gridCol>
              </a:tblGrid>
              <a:tr h="393068">
                <a:tc>
                  <a:txBody>
                    <a:bodyPr/>
                    <a:lstStyle/>
                    <a:p>
                      <a:pPr algn="ctr">
                        <a:lnSpc>
                          <a:spcPct val="115000"/>
                        </a:lnSpc>
                      </a:pPr>
                      <a:r>
                        <a:rPr lang="en-US" sz="1600" b="1">
                          <a:effectLst/>
                        </a:rPr>
                        <a:t>Nama Properti</a:t>
                      </a:r>
                      <a:endParaRPr lang="en-ID" sz="1600" b="1">
                        <a:solidFill>
                          <a:srgbClr val="171717"/>
                        </a:solidFill>
                        <a:effectLst/>
                        <a:latin typeface="Open Sans" panose="020B0606030504020204" pitchFamily="34" charset="0"/>
                        <a:ea typeface="Open Sans" panose="020B0606030504020204" pitchFamily="34" charset="0"/>
                      </a:endParaRPr>
                    </a:p>
                  </a:txBody>
                  <a:tcPr marL="68580" marR="68580" marT="0" marB="0" anchor="ctr"/>
                </a:tc>
                <a:tc>
                  <a:txBody>
                    <a:bodyPr/>
                    <a:lstStyle/>
                    <a:p>
                      <a:pPr algn="ctr">
                        <a:lnSpc>
                          <a:spcPct val="115000"/>
                        </a:lnSpc>
                      </a:pPr>
                      <a:r>
                        <a:rPr lang="en-US" sz="1600" b="1" dirty="0" err="1">
                          <a:effectLst/>
                        </a:rPr>
                        <a:t>Fungsi</a:t>
                      </a:r>
                      <a:endParaRPr lang="en-ID" sz="1600" b="1" dirty="0">
                        <a:solidFill>
                          <a:srgbClr val="171717"/>
                        </a:solidFill>
                        <a:effectLst/>
                        <a:latin typeface="Open Sans" panose="020B0606030504020204" pitchFamily="34" charset="0"/>
                        <a:ea typeface="Open Sans" panose="020B0606030504020204" pitchFamily="34" charset="0"/>
                      </a:endParaRPr>
                    </a:p>
                  </a:txBody>
                  <a:tcPr marL="68580" marR="68580" marT="0" marB="0" anchor="ctr"/>
                </a:tc>
                <a:extLst>
                  <a:ext uri="{0D108BD9-81ED-4DB2-BD59-A6C34878D82A}">
                    <a16:rowId xmlns:a16="http://schemas.microsoft.com/office/drawing/2014/main" val="218422945"/>
                  </a:ext>
                </a:extLst>
              </a:tr>
              <a:tr h="503465">
                <a:tc>
                  <a:txBody>
                    <a:bodyPr/>
                    <a:lstStyle/>
                    <a:p>
                      <a:pPr algn="ctr">
                        <a:lnSpc>
                          <a:spcPct val="115000"/>
                        </a:lnSpc>
                      </a:pPr>
                      <a:r>
                        <a:rPr lang="en-US" sz="1400" dirty="0">
                          <a:effectLst/>
                        </a:rPr>
                        <a:t>font-family</a:t>
                      </a:r>
                      <a:endParaRPr lang="en-ID" sz="1400" dirty="0">
                        <a:solidFill>
                          <a:srgbClr val="171717"/>
                        </a:solidFill>
                        <a:effectLst/>
                        <a:latin typeface="Open Sans" panose="020B0606030504020204" pitchFamily="34" charset="0"/>
                        <a:ea typeface="Open Sans" panose="020B0606030504020204" pitchFamily="34" charset="0"/>
                      </a:endParaRPr>
                    </a:p>
                  </a:txBody>
                  <a:tcPr marL="68580" marR="68580" marT="0" marB="0" anchor="ctr"/>
                </a:tc>
                <a:tc>
                  <a:txBody>
                    <a:bodyPr/>
                    <a:lstStyle/>
                    <a:p>
                      <a:pPr algn="just">
                        <a:lnSpc>
                          <a:spcPct val="115000"/>
                        </a:lnSpc>
                      </a:pPr>
                      <a:r>
                        <a:rPr lang="en-US" sz="1400" spc="5">
                          <a:effectLst/>
                        </a:rPr>
                        <a:t>Menetapkan jenis font yang akan diterapkan pada target.</a:t>
                      </a:r>
                      <a:endParaRPr lang="en-ID" sz="1400">
                        <a:solidFill>
                          <a:srgbClr val="171717"/>
                        </a:solidFill>
                        <a:effectLst/>
                        <a:latin typeface="Open Sans" panose="020B0606030504020204" pitchFamily="34" charset="0"/>
                        <a:ea typeface="Open Sans" panose="020B0606030504020204" pitchFamily="34" charset="0"/>
                      </a:endParaRPr>
                    </a:p>
                  </a:txBody>
                  <a:tcPr marL="68580" marR="68580" marT="0" marB="0"/>
                </a:tc>
                <a:extLst>
                  <a:ext uri="{0D108BD9-81ED-4DB2-BD59-A6C34878D82A}">
                    <a16:rowId xmlns:a16="http://schemas.microsoft.com/office/drawing/2014/main" val="1095068766"/>
                  </a:ext>
                </a:extLst>
              </a:tr>
              <a:tr h="243976">
                <a:tc>
                  <a:txBody>
                    <a:bodyPr/>
                    <a:lstStyle/>
                    <a:p>
                      <a:pPr algn="ctr">
                        <a:lnSpc>
                          <a:spcPct val="115000"/>
                        </a:lnSpc>
                      </a:pPr>
                      <a:r>
                        <a:rPr lang="en-US" sz="1400" spc="5" dirty="0">
                          <a:effectLst/>
                        </a:rPr>
                        <a:t>font-size</a:t>
                      </a:r>
                      <a:endParaRPr lang="en-ID" sz="1400" dirty="0">
                        <a:solidFill>
                          <a:srgbClr val="171717"/>
                        </a:solidFill>
                        <a:effectLst/>
                        <a:latin typeface="Open Sans" panose="020B0606030504020204" pitchFamily="34" charset="0"/>
                        <a:ea typeface="Open Sans" panose="020B0606030504020204" pitchFamily="34" charset="0"/>
                      </a:endParaRPr>
                    </a:p>
                  </a:txBody>
                  <a:tcPr marL="68580" marR="68580" marT="0" marB="0" anchor="ctr"/>
                </a:tc>
                <a:tc>
                  <a:txBody>
                    <a:bodyPr/>
                    <a:lstStyle/>
                    <a:p>
                      <a:pPr algn="just">
                        <a:lnSpc>
                          <a:spcPct val="115000"/>
                        </a:lnSpc>
                      </a:pPr>
                      <a:r>
                        <a:rPr lang="en-US" sz="1400" spc="5">
                          <a:effectLst/>
                        </a:rPr>
                        <a:t>Menentukan ukuran pada teks</a:t>
                      </a:r>
                      <a:endParaRPr lang="en-ID" sz="1400">
                        <a:solidFill>
                          <a:srgbClr val="171717"/>
                        </a:solidFill>
                        <a:effectLst/>
                        <a:latin typeface="Open Sans" panose="020B0606030504020204" pitchFamily="34" charset="0"/>
                        <a:ea typeface="Open Sans" panose="020B0606030504020204" pitchFamily="34" charset="0"/>
                      </a:endParaRPr>
                    </a:p>
                  </a:txBody>
                  <a:tcPr marL="68580" marR="68580" marT="0" marB="0"/>
                </a:tc>
                <a:extLst>
                  <a:ext uri="{0D108BD9-81ED-4DB2-BD59-A6C34878D82A}">
                    <a16:rowId xmlns:a16="http://schemas.microsoft.com/office/drawing/2014/main" val="2675341057"/>
                  </a:ext>
                </a:extLst>
              </a:tr>
              <a:tr h="503465">
                <a:tc>
                  <a:txBody>
                    <a:bodyPr/>
                    <a:lstStyle/>
                    <a:p>
                      <a:pPr algn="ctr">
                        <a:lnSpc>
                          <a:spcPct val="115000"/>
                        </a:lnSpc>
                      </a:pPr>
                      <a:r>
                        <a:rPr lang="en-US" sz="1400" spc="5" dirty="0">
                          <a:effectLst/>
                        </a:rPr>
                        <a:t>font-weight</a:t>
                      </a:r>
                      <a:endParaRPr lang="en-ID" sz="1400" dirty="0">
                        <a:solidFill>
                          <a:srgbClr val="171717"/>
                        </a:solidFill>
                        <a:effectLst/>
                        <a:latin typeface="Open Sans" panose="020B0606030504020204" pitchFamily="34" charset="0"/>
                        <a:ea typeface="Open Sans" panose="020B0606030504020204" pitchFamily="34" charset="0"/>
                      </a:endParaRPr>
                    </a:p>
                  </a:txBody>
                  <a:tcPr marL="68580" marR="68580" marT="0" marB="0" anchor="ctr"/>
                </a:tc>
                <a:tc>
                  <a:txBody>
                    <a:bodyPr/>
                    <a:lstStyle/>
                    <a:p>
                      <a:pPr algn="just">
                        <a:lnSpc>
                          <a:spcPct val="115000"/>
                        </a:lnSpc>
                      </a:pPr>
                      <a:r>
                        <a:rPr lang="en-US" sz="1400" spc="5">
                          <a:effectLst/>
                        </a:rPr>
                        <a:t>Menentukan ketebalan pada teks. </a:t>
                      </a:r>
                      <a:endParaRPr lang="en-ID" sz="1400">
                        <a:solidFill>
                          <a:srgbClr val="171717"/>
                        </a:solidFill>
                        <a:effectLst/>
                        <a:latin typeface="Open Sans" panose="020B0606030504020204" pitchFamily="34" charset="0"/>
                        <a:ea typeface="Open Sans" panose="020B0606030504020204" pitchFamily="34" charset="0"/>
                      </a:endParaRPr>
                    </a:p>
                  </a:txBody>
                  <a:tcPr marL="68580" marR="68580" marT="0" marB="0"/>
                </a:tc>
                <a:extLst>
                  <a:ext uri="{0D108BD9-81ED-4DB2-BD59-A6C34878D82A}">
                    <a16:rowId xmlns:a16="http://schemas.microsoft.com/office/drawing/2014/main" val="711352361"/>
                  </a:ext>
                </a:extLst>
              </a:tr>
              <a:tr h="762953">
                <a:tc>
                  <a:txBody>
                    <a:bodyPr/>
                    <a:lstStyle/>
                    <a:p>
                      <a:pPr algn="ctr">
                        <a:lnSpc>
                          <a:spcPct val="115000"/>
                        </a:lnSpc>
                      </a:pPr>
                      <a:r>
                        <a:rPr lang="en-US" sz="1400" spc="5" dirty="0">
                          <a:effectLst/>
                        </a:rPr>
                        <a:t>font-variant</a:t>
                      </a:r>
                      <a:endParaRPr lang="en-ID" sz="1400" dirty="0">
                        <a:solidFill>
                          <a:srgbClr val="171717"/>
                        </a:solidFill>
                        <a:effectLst/>
                        <a:latin typeface="Open Sans" panose="020B0606030504020204" pitchFamily="34" charset="0"/>
                        <a:ea typeface="Open Sans" panose="020B0606030504020204" pitchFamily="34" charset="0"/>
                      </a:endParaRPr>
                    </a:p>
                  </a:txBody>
                  <a:tcPr marL="68580" marR="68580" marT="0" marB="0" anchor="ctr"/>
                </a:tc>
                <a:tc>
                  <a:txBody>
                    <a:bodyPr/>
                    <a:lstStyle/>
                    <a:p>
                      <a:pPr algn="just">
                        <a:lnSpc>
                          <a:spcPct val="115000"/>
                        </a:lnSpc>
                      </a:pPr>
                      <a:r>
                        <a:rPr lang="en-US" sz="1400" spc="5">
                          <a:effectLst/>
                        </a:rPr>
                        <a:t>Menentukan teks untuk menggunakan gaya small caps (huruf kapital kecil).</a:t>
                      </a:r>
                      <a:endParaRPr lang="en-ID" sz="1400">
                        <a:solidFill>
                          <a:srgbClr val="171717"/>
                        </a:solidFill>
                        <a:effectLst/>
                        <a:latin typeface="Open Sans" panose="020B0606030504020204" pitchFamily="34" charset="0"/>
                        <a:ea typeface="Open Sans" panose="020B0606030504020204" pitchFamily="34" charset="0"/>
                      </a:endParaRPr>
                    </a:p>
                  </a:txBody>
                  <a:tcPr marL="68580" marR="68580" marT="0" marB="0"/>
                </a:tc>
                <a:extLst>
                  <a:ext uri="{0D108BD9-81ED-4DB2-BD59-A6C34878D82A}">
                    <a16:rowId xmlns:a16="http://schemas.microsoft.com/office/drawing/2014/main" val="1403277109"/>
                  </a:ext>
                </a:extLst>
              </a:tr>
              <a:tr h="503465">
                <a:tc>
                  <a:txBody>
                    <a:bodyPr/>
                    <a:lstStyle/>
                    <a:p>
                      <a:pPr algn="ctr">
                        <a:lnSpc>
                          <a:spcPct val="115000"/>
                        </a:lnSpc>
                      </a:pPr>
                      <a:r>
                        <a:rPr lang="en-US" sz="1400" spc="5" dirty="0">
                          <a:effectLst/>
                        </a:rPr>
                        <a:t>font</a:t>
                      </a:r>
                      <a:endParaRPr lang="en-ID" sz="1400" dirty="0">
                        <a:solidFill>
                          <a:srgbClr val="171717"/>
                        </a:solidFill>
                        <a:effectLst/>
                        <a:latin typeface="Open Sans" panose="020B0606030504020204" pitchFamily="34" charset="0"/>
                        <a:ea typeface="Open Sans" panose="020B0606030504020204" pitchFamily="34" charset="0"/>
                      </a:endParaRPr>
                    </a:p>
                  </a:txBody>
                  <a:tcPr marL="68580" marR="68580" marT="0" marB="0" anchor="ctr"/>
                </a:tc>
                <a:tc>
                  <a:txBody>
                    <a:bodyPr/>
                    <a:lstStyle/>
                    <a:p>
                      <a:pPr algn="just">
                        <a:lnSpc>
                          <a:spcPct val="115000"/>
                        </a:lnSpc>
                      </a:pPr>
                      <a:r>
                        <a:rPr lang="en-US" sz="1400" spc="5" dirty="0">
                          <a:effectLst/>
                        </a:rPr>
                        <a:t>Shorthand </a:t>
                      </a:r>
                      <a:r>
                        <a:rPr lang="en-US" sz="1400" spc="5" dirty="0" err="1">
                          <a:effectLst/>
                        </a:rPr>
                        <a:t>dari</a:t>
                      </a:r>
                      <a:r>
                        <a:rPr lang="en-US" sz="1400" spc="5" dirty="0">
                          <a:effectLst/>
                        </a:rPr>
                        <a:t> </a:t>
                      </a:r>
                      <a:r>
                        <a:rPr lang="en-US" sz="1400" spc="5" dirty="0" err="1">
                          <a:effectLst/>
                        </a:rPr>
                        <a:t>properti</a:t>
                      </a:r>
                      <a:r>
                        <a:rPr lang="en-US" sz="1400" spc="5" dirty="0">
                          <a:effectLst/>
                        </a:rPr>
                        <a:t> font yang </a:t>
                      </a:r>
                      <a:r>
                        <a:rPr lang="en-US" sz="1400" spc="5" dirty="0" err="1">
                          <a:effectLst/>
                        </a:rPr>
                        <a:t>ada</a:t>
                      </a:r>
                      <a:r>
                        <a:rPr lang="en-US" sz="1400" spc="5" dirty="0">
                          <a:effectLst/>
                        </a:rPr>
                        <a:t>.</a:t>
                      </a:r>
                      <a:endParaRPr lang="en-ID" sz="1400" dirty="0">
                        <a:solidFill>
                          <a:srgbClr val="171717"/>
                        </a:solidFill>
                        <a:effectLst/>
                        <a:latin typeface="Open Sans" panose="020B0606030504020204" pitchFamily="34" charset="0"/>
                        <a:ea typeface="Open Sans" panose="020B0606030504020204" pitchFamily="34" charset="0"/>
                      </a:endParaRPr>
                    </a:p>
                  </a:txBody>
                  <a:tcPr marL="68580" marR="68580" marT="0" marB="0"/>
                </a:tc>
                <a:extLst>
                  <a:ext uri="{0D108BD9-81ED-4DB2-BD59-A6C34878D82A}">
                    <a16:rowId xmlns:a16="http://schemas.microsoft.com/office/drawing/2014/main" val="1496019207"/>
                  </a:ext>
                </a:extLst>
              </a:tr>
            </a:tbl>
          </a:graphicData>
        </a:graphic>
      </p:graphicFrame>
    </p:spTree>
    <p:extLst>
      <p:ext uri="{BB962C8B-B14F-4D97-AF65-F5344CB8AC3E}">
        <p14:creationId xmlns:p14="http://schemas.microsoft.com/office/powerpoint/2010/main" val="1537912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026DF5-C9AA-4BA1-A013-A99CD7B98039}"/>
              </a:ext>
            </a:extLst>
          </p:cNvPr>
          <p:cNvSpPr txBox="1"/>
          <p:nvPr/>
        </p:nvSpPr>
        <p:spPr>
          <a:xfrm>
            <a:off x="1028609" y="1492866"/>
            <a:ext cx="6115777" cy="707886"/>
          </a:xfrm>
          <a:prstGeom prst="rect">
            <a:avLst/>
          </a:prstGeom>
          <a:noFill/>
        </p:spPr>
        <p:txBody>
          <a:bodyPr wrap="none" rtlCol="0">
            <a:spAutoFit/>
          </a:bodyPr>
          <a:lstStyle/>
          <a:p>
            <a:r>
              <a:rPr lang="en-US" sz="4000" b="1" dirty="0">
                <a:solidFill>
                  <a:srgbClr val="0D7FC8"/>
                </a:solidFill>
                <a:latin typeface="Product Sans" panose="020B0403030502040203" pitchFamily="34" charset="0"/>
              </a:rPr>
              <a:t>Font Family (font-family)</a:t>
            </a:r>
            <a:endParaRPr lang="en-ID" sz="4000" b="1" dirty="0">
              <a:solidFill>
                <a:srgbClr val="0D7FC8"/>
              </a:solidFill>
              <a:latin typeface="Product Sans" panose="020B0403030502040203" pitchFamily="34" charset="0"/>
            </a:endParaRPr>
          </a:p>
        </p:txBody>
      </p:sp>
      <p:pic>
        <p:nvPicPr>
          <p:cNvPr id="5" name="Picture 4" descr="Logo&#10;&#10;Description automatically generated">
            <a:extLst>
              <a:ext uri="{FF2B5EF4-FFF2-40B4-BE49-F238E27FC236}">
                <a16:creationId xmlns:a16="http://schemas.microsoft.com/office/drawing/2014/main" id="{498E5D87-2C42-47F4-986F-6B045DD93C09}"/>
              </a:ext>
            </a:extLst>
          </p:cNvPr>
          <p:cNvPicPr>
            <a:picLocks noChangeAspect="1"/>
          </p:cNvPicPr>
          <p:nvPr/>
        </p:nvPicPr>
        <p:blipFill rotWithShape="1">
          <a:blip r:embed="rId2">
            <a:extLst>
              <a:ext uri="{28A0092B-C50C-407E-A947-70E740481C1C}">
                <a14:useLocalDpi xmlns:a14="http://schemas.microsoft.com/office/drawing/2010/main" val="0"/>
              </a:ext>
            </a:extLst>
          </a:blip>
          <a:srcRect l="40734" t="32976" r="4840" b="32976"/>
          <a:stretch/>
        </p:blipFill>
        <p:spPr>
          <a:xfrm>
            <a:off x="10813334" y="308251"/>
            <a:ext cx="972510" cy="203477"/>
          </a:xfrm>
          <a:prstGeom prst="rect">
            <a:avLst/>
          </a:prstGeom>
        </p:spPr>
      </p:pic>
      <p:sp>
        <p:nvSpPr>
          <p:cNvPr id="7" name="TextBox 6">
            <a:extLst>
              <a:ext uri="{FF2B5EF4-FFF2-40B4-BE49-F238E27FC236}">
                <a16:creationId xmlns:a16="http://schemas.microsoft.com/office/drawing/2014/main" id="{E4153738-504A-4BD5-8FB8-61D5D961A1EB}"/>
              </a:ext>
            </a:extLst>
          </p:cNvPr>
          <p:cNvSpPr txBox="1"/>
          <p:nvPr/>
        </p:nvSpPr>
        <p:spPr>
          <a:xfrm>
            <a:off x="1028608" y="2277421"/>
            <a:ext cx="10128750" cy="584775"/>
          </a:xfrm>
          <a:prstGeom prst="rect">
            <a:avLst/>
          </a:prstGeom>
          <a:noFill/>
        </p:spPr>
        <p:txBody>
          <a:bodyPr wrap="square">
            <a:spAutoFit/>
          </a:bodyPr>
          <a:lstStyle/>
          <a:p>
            <a:r>
              <a:rPr lang="en-ID" sz="1600" dirty="0" err="1">
                <a:solidFill>
                  <a:schemeClr val="bg1"/>
                </a:solidFill>
                <a:effectLst/>
                <a:latin typeface="Product Sans" panose="020B0403030502040203" pitchFamily="34" charset="0"/>
                <a:ea typeface="Open Sans" panose="020B0606030504020204" pitchFamily="34" charset="0"/>
              </a:rPr>
              <a:t>Properti</a:t>
            </a:r>
            <a:r>
              <a:rPr lang="en-ID" sz="1600" dirty="0">
                <a:solidFill>
                  <a:schemeClr val="bg1"/>
                </a:solidFill>
                <a:effectLst/>
                <a:latin typeface="Product Sans" panose="020B0403030502040203" pitchFamily="34" charset="0"/>
                <a:ea typeface="Open Sans" panose="020B0606030504020204" pitchFamily="34" charset="0"/>
              </a:rPr>
              <a:t> font-family </a:t>
            </a:r>
            <a:r>
              <a:rPr lang="en-ID" sz="1600" dirty="0" err="1">
                <a:solidFill>
                  <a:schemeClr val="bg1"/>
                </a:solidFill>
                <a:effectLst/>
                <a:latin typeface="Product Sans" panose="020B0403030502040203" pitchFamily="34" charset="0"/>
                <a:ea typeface="Open Sans" panose="020B0606030504020204" pitchFamily="34" charset="0"/>
              </a:rPr>
              <a:t>merupakan</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properti</a:t>
            </a:r>
            <a:r>
              <a:rPr lang="en-ID" sz="1600" dirty="0">
                <a:solidFill>
                  <a:schemeClr val="bg1"/>
                </a:solidFill>
                <a:effectLst/>
                <a:latin typeface="Product Sans" panose="020B0403030502040203" pitchFamily="34" charset="0"/>
                <a:ea typeface="Open Sans" panose="020B0606030504020204" pitchFamily="34" charset="0"/>
              </a:rPr>
              <a:t> yang </a:t>
            </a:r>
            <a:r>
              <a:rPr lang="en-ID" sz="1600" dirty="0" err="1">
                <a:solidFill>
                  <a:schemeClr val="bg1"/>
                </a:solidFill>
                <a:effectLst/>
                <a:latin typeface="Product Sans" panose="020B0403030502040203" pitchFamily="34" charset="0"/>
                <a:ea typeface="Open Sans" panose="020B0606030504020204" pitchFamily="34" charset="0"/>
              </a:rPr>
              <a:t>digunakan</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solidFill>
                  <a:schemeClr val="bg1"/>
                </a:solidFill>
                <a:effectLst/>
                <a:latin typeface="Product Sans" panose="020B0403030502040203" pitchFamily="34" charset="0"/>
                <a:ea typeface="Open Sans" panose="020B0606030504020204" pitchFamily="34" charset="0"/>
              </a:rPr>
              <a:t>untuk</a:t>
            </a:r>
            <a:r>
              <a:rPr lang="en-ID" sz="1600" dirty="0">
                <a:solidFill>
                  <a:schemeClr val="bg1"/>
                </a:solidFill>
                <a:effectLst/>
                <a:latin typeface="Product Sans" panose="020B0403030502040203" pitchFamily="34" charset="0"/>
                <a:ea typeface="Open Sans" panose="020B0606030504020204" pitchFamily="34" charset="0"/>
              </a:rPr>
              <a:t> </a:t>
            </a:r>
            <a:r>
              <a:rPr lang="en-ID" sz="1600" dirty="0" err="1">
                <a:effectLst/>
                <a:highlight>
                  <a:srgbClr val="FFFF00"/>
                </a:highlight>
                <a:latin typeface="Product Sans" panose="020B0403030502040203" pitchFamily="34" charset="0"/>
                <a:ea typeface="Open Sans" panose="020B0606030504020204" pitchFamily="34" charset="0"/>
              </a:rPr>
              <a:t>menentukan</a:t>
            </a:r>
            <a:r>
              <a:rPr lang="en-ID" sz="1600" dirty="0">
                <a:effectLst/>
                <a:highlight>
                  <a:srgbClr val="FFFF00"/>
                </a:highlight>
                <a:latin typeface="Product Sans" panose="020B0403030502040203" pitchFamily="34" charset="0"/>
                <a:ea typeface="Open Sans" panose="020B0606030504020204" pitchFamily="34" charset="0"/>
              </a:rPr>
              <a:t> dan </a:t>
            </a:r>
            <a:r>
              <a:rPr lang="en-ID" sz="1600" dirty="0" err="1">
                <a:effectLst/>
                <a:highlight>
                  <a:srgbClr val="FFFF00"/>
                </a:highlight>
                <a:latin typeface="Product Sans" panose="020B0403030502040203" pitchFamily="34" charset="0"/>
                <a:ea typeface="Open Sans" panose="020B0606030504020204" pitchFamily="34" charset="0"/>
              </a:rPr>
              <a:t>merubah</a:t>
            </a:r>
            <a:r>
              <a:rPr lang="en-ID" sz="1600" dirty="0">
                <a:effectLst/>
                <a:highlight>
                  <a:srgbClr val="FFFF00"/>
                </a:highlight>
                <a:latin typeface="Product Sans" panose="020B0403030502040203" pitchFamily="34" charset="0"/>
                <a:ea typeface="Open Sans" panose="020B0606030504020204" pitchFamily="34" charset="0"/>
              </a:rPr>
              <a:t> </a:t>
            </a:r>
            <a:r>
              <a:rPr lang="en-ID" sz="1600" dirty="0" err="1">
                <a:effectLst/>
                <a:highlight>
                  <a:srgbClr val="FFFF00"/>
                </a:highlight>
                <a:latin typeface="Product Sans" panose="020B0403030502040203" pitchFamily="34" charset="0"/>
                <a:ea typeface="Open Sans" panose="020B0606030504020204" pitchFamily="34" charset="0"/>
              </a:rPr>
              <a:t>jenis</a:t>
            </a:r>
            <a:r>
              <a:rPr lang="en-ID" sz="1600" dirty="0">
                <a:effectLst/>
                <a:highlight>
                  <a:srgbClr val="FFFF00"/>
                </a:highlight>
                <a:latin typeface="Product Sans" panose="020B0403030502040203" pitchFamily="34" charset="0"/>
                <a:ea typeface="Open Sans" panose="020B0606030504020204" pitchFamily="34" charset="0"/>
              </a:rPr>
              <a:t> font </a:t>
            </a:r>
            <a:r>
              <a:rPr lang="en-ID" sz="1600" dirty="0">
                <a:solidFill>
                  <a:schemeClr val="bg1"/>
                </a:solidFill>
                <a:effectLst/>
                <a:latin typeface="Product Sans" panose="020B0403030502040203" pitchFamily="34" charset="0"/>
                <a:ea typeface="Open Sans" panose="020B0606030504020204" pitchFamily="34" charset="0"/>
              </a:rPr>
              <a:t>yang </a:t>
            </a:r>
            <a:r>
              <a:rPr lang="en-ID" sz="1600" dirty="0" err="1">
                <a:solidFill>
                  <a:schemeClr val="bg1"/>
                </a:solidFill>
                <a:effectLst/>
                <a:latin typeface="Product Sans" panose="020B0403030502040203" pitchFamily="34" charset="0"/>
                <a:ea typeface="Open Sans" panose="020B0606030504020204" pitchFamily="34" charset="0"/>
              </a:rPr>
              <a:t>digunakan</a:t>
            </a:r>
            <a:r>
              <a:rPr lang="en-ID" sz="1600" dirty="0">
                <a:solidFill>
                  <a:schemeClr val="bg1"/>
                </a:solidFill>
                <a:effectLst/>
                <a:latin typeface="Product Sans" panose="020B0403030502040203" pitchFamily="34" charset="0"/>
                <a:ea typeface="Open Sans" panose="020B0606030504020204" pitchFamily="34" charset="0"/>
              </a:rPr>
              <a:t> pada </a:t>
            </a:r>
            <a:r>
              <a:rPr lang="en-ID" sz="1600" dirty="0" err="1">
                <a:solidFill>
                  <a:schemeClr val="bg1"/>
                </a:solidFill>
                <a:effectLst/>
                <a:latin typeface="Product Sans" panose="020B0403030502040203" pitchFamily="34" charset="0"/>
                <a:ea typeface="Open Sans" panose="020B0606030504020204" pitchFamily="34" charset="0"/>
              </a:rPr>
              <a:t>teks</a:t>
            </a:r>
            <a:r>
              <a:rPr lang="en-ID" sz="1600" dirty="0">
                <a:solidFill>
                  <a:schemeClr val="bg1"/>
                </a:solidFill>
                <a:effectLst/>
                <a:latin typeface="Product Sans" panose="020B0403030502040203" pitchFamily="34" charset="0"/>
                <a:ea typeface="Open Sans" panose="020B0606030504020204" pitchFamily="34" charset="0"/>
              </a:rPr>
              <a:t>. </a:t>
            </a:r>
          </a:p>
        </p:txBody>
      </p:sp>
      <p:pic>
        <p:nvPicPr>
          <p:cNvPr id="6" name="Picture 5" descr="Text&#10;&#10;Description automatically generated with medium confidence">
            <a:extLst>
              <a:ext uri="{FF2B5EF4-FFF2-40B4-BE49-F238E27FC236}">
                <a16:creationId xmlns:a16="http://schemas.microsoft.com/office/drawing/2014/main" id="{EB896302-55E0-4BE7-BD15-CE02BCD43AD7}"/>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4034947" y="3540723"/>
            <a:ext cx="4122105" cy="1646318"/>
          </a:xfrm>
          <a:prstGeom prst="rect">
            <a:avLst/>
          </a:prstGeom>
          <a:noFill/>
          <a:ln>
            <a:noFill/>
          </a:ln>
        </p:spPr>
      </p:pic>
    </p:spTree>
    <p:extLst>
      <p:ext uri="{BB962C8B-B14F-4D97-AF65-F5344CB8AC3E}">
        <p14:creationId xmlns:p14="http://schemas.microsoft.com/office/powerpoint/2010/main" val="22147434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1955</TotalTime>
  <Words>1551</Words>
  <Application>Microsoft Office PowerPoint</Application>
  <PresentationFormat>Widescreen</PresentationFormat>
  <Paragraphs>191</Paragraphs>
  <Slides>29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Montserrat</vt:lpstr>
      <vt:lpstr>Open Sans</vt:lpstr>
      <vt:lpstr>Calibri</vt:lpstr>
      <vt:lpstr>Product Sans</vt:lpstr>
      <vt:lpstr>Arial</vt:lpstr>
      <vt:lpstr>Wingdings</vt:lpstr>
      <vt:lpstr>Calibri Light</vt:lpstr>
      <vt:lpstr>Segoe UI Symbol</vt:lpstr>
      <vt:lpstr>Poppins</vt:lpstr>
      <vt:lpstr>Office Theme</vt:lpstr>
      <vt:lpstr>Week III : CSS Drill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I : Web &amp; CSS Introduction</dc:title>
  <dc:creator>edonovanto</dc:creator>
  <cp:lastModifiedBy>edonovanto</cp:lastModifiedBy>
  <cp:revision>79</cp:revision>
  <dcterms:created xsi:type="dcterms:W3CDTF">2021-06-14T13:49:06Z</dcterms:created>
  <dcterms:modified xsi:type="dcterms:W3CDTF">2021-09-25T08:26:51Z</dcterms:modified>
</cp:coreProperties>
</file>