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2" r:id="rId4"/>
    <p:sldId id="340" r:id="rId5"/>
    <p:sldId id="341" r:id="rId6"/>
    <p:sldId id="342" r:id="rId7"/>
    <p:sldId id="343" r:id="rId8"/>
    <p:sldId id="353" r:id="rId9"/>
    <p:sldId id="344" r:id="rId10"/>
    <p:sldId id="345" r:id="rId11"/>
    <p:sldId id="346" r:id="rId12"/>
    <p:sldId id="347" r:id="rId13"/>
    <p:sldId id="348" r:id="rId14"/>
    <p:sldId id="351" r:id="rId15"/>
    <p:sldId id="350" r:id="rId16"/>
    <p:sldId id="349" r:id="rId17"/>
    <p:sldId id="352" r:id="rId18"/>
    <p:sldId id="300" r:id="rId19"/>
    <p:sldId id="261" r:id="rId20"/>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Montserrat" panose="00000500000000000000" pitchFamily="50" charset="0"/>
      <p:regular r:id="rId27"/>
      <p:bold r:id="rId28"/>
      <p:italic r:id="rId29"/>
      <p:boldItalic r:id="rId30"/>
    </p:embeddedFont>
    <p:embeddedFont>
      <p:font typeface="Open Sans" panose="020B0606030504020204" pitchFamily="34" charset="0"/>
      <p:regular r:id="rId31"/>
      <p:bold r:id="rId32"/>
      <p:italic r:id="rId33"/>
    </p:embeddedFont>
    <p:embeddedFont>
      <p:font typeface="Poppins" panose="00000500000000000000" pitchFamily="50" charset="0"/>
      <p:regular r:id="rId34"/>
      <p:bold r:id="rId35"/>
      <p:italic r:id="rId36"/>
      <p:boldItalic r:id="rId37"/>
    </p:embeddedFont>
    <p:embeddedFont>
      <p:font typeface="Product Sans" panose="020B0403030502040203"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1970B2F9-1771-4106-B346-1909A8488D64}">
          <p14:sldIdLst>
            <p14:sldId id="256"/>
            <p14:sldId id="257"/>
          </p14:sldIdLst>
        </p14:section>
        <p14:section name="Review Materi" id="{8546CA54-AC8B-436D-A9B1-1F6552CB9C8B}">
          <p14:sldIdLst>
            <p14:sldId id="262"/>
          </p14:sldIdLst>
        </p14:section>
        <p14:section name="New Materi" id="{1139E148-08C2-4EE8-9722-3426F446420F}">
          <p14:sldIdLst>
            <p14:sldId id="340"/>
            <p14:sldId id="341"/>
            <p14:sldId id="342"/>
            <p14:sldId id="343"/>
            <p14:sldId id="353"/>
            <p14:sldId id="344"/>
            <p14:sldId id="345"/>
            <p14:sldId id="346"/>
            <p14:sldId id="347"/>
            <p14:sldId id="348"/>
            <p14:sldId id="351"/>
            <p14:sldId id="350"/>
            <p14:sldId id="349"/>
            <p14:sldId id="352"/>
            <p14:sldId id="300"/>
          </p14:sldIdLst>
        </p14:section>
        <p14:section name="Closing" id="{E5F43A24-9378-4986-9B03-66F7BBC4403C}">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685"/>
    <a:srgbClr val="0D7FC8"/>
    <a:srgbClr val="CF7500"/>
    <a:srgbClr val="F1B631"/>
    <a:srgbClr val="E44D26"/>
    <a:srgbClr val="11C5C6"/>
    <a:srgbClr val="0B0B0C"/>
    <a:srgbClr val="7DB2FF"/>
    <a:srgbClr val="0661AA"/>
    <a:srgbClr val="16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2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2912-0930-4DE5-AEA9-F165BE18D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04BC7F9-18A5-4F22-8CBA-4F5B3096D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8C1DE09-62A2-42DC-929C-3FB2A6D4947F}"/>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6CAA6EFC-2857-4161-BADF-F8B169C9DAF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3721CA2-1B07-4E34-A861-11D2F5EA014C}"/>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25331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F911-5571-4DD5-9A8D-90A2B61D564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F9CEA33-03BA-4635-98D2-26E9318E6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55D8E5B-EF96-4066-8F20-440E41282893}"/>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FDC355EE-2AB0-452F-A692-7807F26D17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676A4C-4EDE-4EF1-9E42-A2B3EDE76A7F}"/>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79804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B8A84-1410-41E6-BE6D-C8C018821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4F5DA6-C1AE-4550-BDD6-457FFD328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7A56E4-EA57-46A3-A44B-61B8B995CEB4}"/>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CDFF585F-CEDE-4CAD-A8E0-4384361709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9F78D6-770C-4888-A64D-2665EAAAF2E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1182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EB73-B5B6-44F2-B7F8-530C3A7242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8E01A3-6F43-431D-A727-824C5220F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0786E23-65DE-4945-ABA9-316F1C6F7E9E}"/>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9CBE2307-F022-4DC8-A514-A1AAE1CAFC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4C26DD-A9AA-48D3-8F81-29A81AB7A28E}"/>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829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93F4-DD09-4C2D-AC45-A33245AF5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8102553-EE38-4FEC-9D3A-58E15F4BF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B605E-F8C9-4E25-A939-EAFFBE93ECC7}"/>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EA092121-DBF7-490E-B3C0-056BCD5ED82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633A9D8-CF21-4373-8C80-16EA9303DC3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931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BA8F-153B-49D3-9E04-6802D60DA3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52948D6-B1AC-4430-9391-9095F7CCC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8D2C985-AD0C-4F50-B803-E8FF17B8E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9E36011-A47B-4287-8932-BD6A42BCCA8D}"/>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533B0334-C508-463B-BA46-DD508A9ACB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043AD3-B85E-423F-B9C4-1E045FF20F1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1774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5BF8-A033-4E71-8E4C-BA6AD3B268C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424E3CA-DBCD-4652-AB69-9218DB377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ED4CE-7118-4269-AA5A-56433FC20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65CCC1A-43A8-4249-9D1F-1A79368A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C1F3D-42AA-47CC-89D8-66E75C44A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8315403-C113-4414-81B1-3823138127D9}"/>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8" name="Footer Placeholder 7">
            <a:extLst>
              <a:ext uri="{FF2B5EF4-FFF2-40B4-BE49-F238E27FC236}">
                <a16:creationId xmlns:a16="http://schemas.microsoft.com/office/drawing/2014/main" id="{8E6FDCEF-4A23-48CD-B2FB-E98F78F37BA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C524948-7312-4092-9B50-DE8F56875820}"/>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350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0E5-99F6-45FD-9DD5-DD2955BE7FC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EC136B-88AC-43D8-A39D-149C205918AB}"/>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4" name="Footer Placeholder 3">
            <a:extLst>
              <a:ext uri="{FF2B5EF4-FFF2-40B4-BE49-F238E27FC236}">
                <a16:creationId xmlns:a16="http://schemas.microsoft.com/office/drawing/2014/main" id="{49C58BCA-E061-4D64-AADD-ABEDAF217D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C9B4166-033B-4231-ADBB-C84FDC130BC4}"/>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1577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BAAD0-79BE-4502-860F-76F6B9AAE463}"/>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3" name="Footer Placeholder 2">
            <a:extLst>
              <a:ext uri="{FF2B5EF4-FFF2-40B4-BE49-F238E27FC236}">
                <a16:creationId xmlns:a16="http://schemas.microsoft.com/office/drawing/2014/main" id="{477E0476-9FAC-42B8-B46C-E2910BB432D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0D47631-0B61-4067-BDB5-8C89F0D5FC2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54243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62D4-3CCA-44CB-B702-9E95D2A60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80353BF-8661-406E-9527-5E9277D6F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290E9DF-F91E-4778-A394-690181C92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C9FA6-1B53-4653-847E-03A23434A139}"/>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6E367B27-5AF4-4D35-B48E-79D92E6EBCC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6C83E31-7C2B-4691-AEE0-0A5F5702C97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4832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A0E0-75B5-47DE-A69D-B92E088B9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A27E5C0-B6DE-4A49-B26A-C69F987D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E8C03E6-0F0A-4844-B1C0-A22BABF17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80EC-51BE-4EA4-84D0-D9D5466574BD}"/>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15F4EE43-188B-41B8-BB73-301CAC85E5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2751429-F9BE-4D21-80D5-FADA4E46526B}"/>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0529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B0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0B3A1-B26A-4FDD-BCAD-04967D409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2F5D8AB-6418-4BB2-B0B4-49C2E93ED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72B4A8F-AE75-4BD9-A2B6-EB8B81611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7429F4AA-0CF5-435E-98B9-89E13BF2C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4B1FBBD-5F57-4024-8277-8B5432C89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1A88E-17EC-4F82-B8A4-859808B8F1EB}" type="slidenum">
              <a:rPr lang="en-ID" smtClean="0"/>
              <a:t>‹#›</a:t>
            </a:fld>
            <a:endParaRPr lang="en-ID"/>
          </a:p>
        </p:txBody>
      </p:sp>
    </p:spTree>
    <p:extLst>
      <p:ext uri="{BB962C8B-B14F-4D97-AF65-F5344CB8AC3E}">
        <p14:creationId xmlns:p14="http://schemas.microsoft.com/office/powerpoint/2010/main" val="420469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B4DA-8129-4F11-8222-4690A78AF566}"/>
              </a:ext>
            </a:extLst>
          </p:cNvPr>
          <p:cNvSpPr>
            <a:spLocks noGrp="1"/>
          </p:cNvSpPr>
          <p:nvPr>
            <p:ph type="ctrTitle"/>
          </p:nvPr>
        </p:nvSpPr>
        <p:spPr>
          <a:xfrm>
            <a:off x="1524000" y="2620678"/>
            <a:ext cx="9144000" cy="412822"/>
          </a:xfrm>
        </p:spPr>
        <p:txBody>
          <a:bodyPr anchor="ctr">
            <a:normAutofit/>
          </a:bodyPr>
          <a:lstStyle/>
          <a:p>
            <a:pPr algn="l"/>
            <a:r>
              <a:rPr lang="en-US" sz="1800" b="1" dirty="0">
                <a:solidFill>
                  <a:schemeClr val="bg1">
                    <a:lumMod val="95000"/>
                  </a:schemeClr>
                </a:solidFill>
                <a:latin typeface="Product Sans" panose="020B0403030502040203" pitchFamily="34" charset="0"/>
                <a:cs typeface="Poppins" panose="00000500000000000000" pitchFamily="50" charset="0"/>
              </a:rPr>
              <a:t>Week III : CSS Drill</a:t>
            </a:r>
            <a:endParaRPr lang="en-ID" sz="1800" b="1" dirty="0">
              <a:solidFill>
                <a:schemeClr val="bg1">
                  <a:lumMod val="95000"/>
                </a:schemeClr>
              </a:solidFill>
              <a:latin typeface="Product Sans" panose="020B0403030502040203" pitchFamily="34" charset="0"/>
              <a:cs typeface="Poppins" panose="00000500000000000000" pitchFamily="50" charset="0"/>
            </a:endParaRPr>
          </a:p>
        </p:txBody>
      </p:sp>
      <p:sp>
        <p:nvSpPr>
          <p:cNvPr id="3" name="Subtitle 2">
            <a:extLst>
              <a:ext uri="{FF2B5EF4-FFF2-40B4-BE49-F238E27FC236}">
                <a16:creationId xmlns:a16="http://schemas.microsoft.com/office/drawing/2014/main" id="{A8BC5C7E-84B5-49B1-B571-8DA414D0E2B1}"/>
              </a:ext>
            </a:extLst>
          </p:cNvPr>
          <p:cNvSpPr>
            <a:spLocks noGrp="1"/>
          </p:cNvSpPr>
          <p:nvPr>
            <p:ph type="subTitle" idx="1"/>
          </p:nvPr>
        </p:nvSpPr>
        <p:spPr>
          <a:xfrm>
            <a:off x="1524000" y="2910979"/>
            <a:ext cx="9144000" cy="969962"/>
          </a:xfrm>
        </p:spPr>
        <p:txBody>
          <a:bodyPr anchor="ctr">
            <a:normAutofit/>
          </a:bodyPr>
          <a:lstStyle/>
          <a:p>
            <a:pPr algn="l"/>
            <a:r>
              <a:rPr lang="en-US" sz="5400" b="1" dirty="0" err="1">
                <a:solidFill>
                  <a:srgbClr val="0661AA"/>
                </a:solidFill>
                <a:latin typeface="Montserrat" panose="00000500000000000000" pitchFamily="50" charset="0"/>
                <a:cs typeface="Poppins" panose="00000500000000000000" pitchFamily="50" charset="0"/>
              </a:rPr>
              <a:t>Pendalaman</a:t>
            </a:r>
            <a:r>
              <a:rPr lang="en-US" sz="5400" b="1" dirty="0">
                <a:solidFill>
                  <a:srgbClr val="0661AA"/>
                </a:solidFill>
                <a:latin typeface="Montserrat" panose="00000500000000000000" pitchFamily="50" charset="0"/>
                <a:cs typeface="Poppins" panose="00000500000000000000" pitchFamily="50" charset="0"/>
              </a:rPr>
              <a:t> CSS 3</a:t>
            </a:r>
            <a:endParaRPr lang="en-ID" sz="5400" b="1" dirty="0">
              <a:solidFill>
                <a:srgbClr val="0661AA"/>
              </a:solidFill>
              <a:latin typeface="Montserrat" panose="00000500000000000000" pitchFamily="50" charset="0"/>
              <a:cs typeface="Poppins" panose="00000500000000000000" pitchFamily="50" charset="0"/>
            </a:endParaRPr>
          </a:p>
        </p:txBody>
      </p:sp>
      <p:pic>
        <p:nvPicPr>
          <p:cNvPr id="11" name="Picture 10" descr="Shape&#10;&#10;Description automatically generated">
            <a:extLst>
              <a:ext uri="{FF2B5EF4-FFF2-40B4-BE49-F238E27FC236}">
                <a16:creationId xmlns:a16="http://schemas.microsoft.com/office/drawing/2014/main" id="{148B1B22-6641-4C36-A01C-D685B65B6389}"/>
              </a:ext>
            </a:extLst>
          </p:cNvPr>
          <p:cNvPicPr>
            <a:picLocks noChangeAspect="1"/>
          </p:cNvPicPr>
          <p:nvPr/>
        </p:nvPicPr>
        <p:blipFill rotWithShape="1">
          <a:blip r:embed="rId2">
            <a:extLst>
              <a:ext uri="{28A0092B-C50C-407E-A947-70E740481C1C}">
                <a14:useLocalDpi xmlns:a14="http://schemas.microsoft.com/office/drawing/2010/main" val="0"/>
              </a:ext>
            </a:extLst>
          </a:blip>
          <a:srcRect r="50140" b="33863"/>
          <a:stretch/>
        </p:blipFill>
        <p:spPr>
          <a:xfrm>
            <a:off x="9173767" y="1177475"/>
            <a:ext cx="3019234" cy="4503050"/>
          </a:xfrm>
          <a:prstGeom prst="rect">
            <a:avLst/>
          </a:prstGeom>
        </p:spPr>
      </p:pic>
      <p:sp>
        <p:nvSpPr>
          <p:cNvPr id="12" name="TextBox 11">
            <a:extLst>
              <a:ext uri="{FF2B5EF4-FFF2-40B4-BE49-F238E27FC236}">
                <a16:creationId xmlns:a16="http://schemas.microsoft.com/office/drawing/2014/main" id="{2F682D96-8543-4416-A655-B916A55B56B4}"/>
              </a:ext>
            </a:extLst>
          </p:cNvPr>
          <p:cNvSpPr txBox="1"/>
          <p:nvPr/>
        </p:nvSpPr>
        <p:spPr>
          <a:xfrm>
            <a:off x="1524000" y="5468928"/>
            <a:ext cx="2249334" cy="423193"/>
          </a:xfrm>
          <a:prstGeom prst="rect">
            <a:avLst/>
          </a:prstGeom>
          <a:noFill/>
        </p:spPr>
        <p:txBody>
          <a:bodyPr wrap="none" rtlCol="0">
            <a:spAutoFit/>
          </a:bodyPr>
          <a:lstStyle/>
          <a:p>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327380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744848"/>
            <a:ext cx="3121367"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Box Element</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452734"/>
            <a:ext cx="10128750" cy="523220"/>
          </a:xfrm>
          <a:prstGeom prst="rect">
            <a:avLst/>
          </a:prstGeom>
          <a:noFill/>
        </p:spPr>
        <p:txBody>
          <a:bodyPr wrap="square">
            <a:spAutoFit/>
          </a:bodyPr>
          <a:lstStyle/>
          <a:p>
            <a:r>
              <a:rPr lang="en-ID" sz="1400" dirty="0" err="1">
                <a:solidFill>
                  <a:schemeClr val="bg1"/>
                </a:solidFill>
                <a:effectLst/>
                <a:latin typeface="Product Sans" panose="020B0403030502040203" pitchFamily="34" charset="0"/>
                <a:ea typeface="Open Sans" panose="020B0606030504020204" pitchFamily="34" charset="0"/>
              </a:rPr>
              <a:t>Seperti</a:t>
            </a:r>
            <a:r>
              <a:rPr lang="en-ID" sz="1400" dirty="0">
                <a:solidFill>
                  <a:schemeClr val="bg1"/>
                </a:solidFill>
                <a:effectLst/>
                <a:latin typeface="Product Sans" panose="020B0403030502040203" pitchFamily="34" charset="0"/>
                <a:ea typeface="Open Sans" panose="020B0606030504020204" pitchFamily="34" charset="0"/>
              </a:rPr>
              <a:t> yang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lihat</a:t>
            </a:r>
            <a:r>
              <a:rPr lang="en-ID" sz="1400" dirty="0">
                <a:solidFill>
                  <a:schemeClr val="bg1"/>
                </a:solidFill>
                <a:effectLst/>
                <a:latin typeface="Product Sans" panose="020B0403030502040203" pitchFamily="34" charset="0"/>
                <a:ea typeface="Open Sans" panose="020B0606030504020204" pitchFamily="34" charset="0"/>
              </a:rPr>
              <a:t> pada </a:t>
            </a:r>
            <a:r>
              <a:rPr lang="en-ID" sz="1400" dirty="0" err="1">
                <a:solidFill>
                  <a:schemeClr val="bg1"/>
                </a:solidFill>
                <a:effectLst/>
                <a:latin typeface="Product Sans" panose="020B0403030502040203" pitchFamily="34" charset="0"/>
                <a:ea typeface="Open Sans" panose="020B0606030504020204" pitchFamily="34" charset="0"/>
              </a:rPr>
              <a:t>gambar</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sebelumnya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setiap</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pada HTML </a:t>
            </a:r>
            <a:r>
              <a:rPr lang="en-ID" sz="1400" dirty="0" err="1">
                <a:solidFill>
                  <a:schemeClr val="bg1"/>
                </a:solidFill>
                <a:effectLst/>
                <a:latin typeface="Product Sans" panose="020B0403030502040203" pitchFamily="34" charset="0"/>
                <a:ea typeface="Open Sans" panose="020B0606030504020204" pitchFamily="34" charset="0"/>
              </a:rPr>
              <a:t>baik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itu</a:t>
            </a:r>
            <a:r>
              <a:rPr lang="en-ID" sz="1400" dirty="0">
                <a:solidFill>
                  <a:schemeClr val="bg1"/>
                </a:solidFill>
                <a:effectLst/>
                <a:latin typeface="Product Sans" panose="020B0403030502040203" pitchFamily="34" charset="0"/>
                <a:ea typeface="Open Sans" panose="020B0606030504020204" pitchFamily="34" charset="0"/>
              </a:rPr>
              <a:t> block-level </a:t>
            </a:r>
            <a:r>
              <a:rPr lang="en-ID" sz="1400" dirty="0" err="1">
                <a:solidFill>
                  <a:schemeClr val="bg1"/>
                </a:solidFill>
                <a:effectLst/>
                <a:latin typeface="Product Sans" panose="020B0403030502040203" pitchFamily="34" charset="0"/>
                <a:ea typeface="Open Sans" panose="020B0606030504020204" pitchFamily="34" charset="0"/>
              </a:rPr>
              <a:t>atau</a:t>
            </a:r>
            <a:r>
              <a:rPr lang="en-ID" sz="1400" dirty="0">
                <a:solidFill>
                  <a:schemeClr val="bg1"/>
                </a:solidFill>
                <a:effectLst/>
                <a:latin typeface="Product Sans" panose="020B0403030502040203" pitchFamily="34" charset="0"/>
                <a:ea typeface="Open Sans" panose="020B0606030504020204" pitchFamily="34" charset="0"/>
              </a:rPr>
              <a:t> inline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menghasilkan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sebuah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kotak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Perhatikan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ilustrasi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berikut</a:t>
            </a:r>
            <a:r>
              <a:rPr lang="en-ID" sz="1400" dirty="0">
                <a:solidFill>
                  <a:schemeClr val="bg1"/>
                </a:solidFill>
                <a:effectLst/>
                <a:latin typeface="Product Sans" panose="020B0403030502040203" pitchFamily="34" charset="0"/>
                <a:ea typeface="Open Sans" panose="020B0606030504020204" pitchFamily="34" charset="0"/>
              </a:rPr>
              <a:t> agar </a:t>
            </a:r>
            <a:r>
              <a:rPr lang="en-ID" sz="1400" dirty="0" err="1">
                <a:solidFill>
                  <a:schemeClr val="bg1"/>
                </a:solidFill>
                <a:effectLst/>
                <a:latin typeface="Product Sans" panose="020B0403030502040203" pitchFamily="34" charset="0"/>
                <a:ea typeface="Open Sans" panose="020B0606030504020204" pitchFamily="34" charset="0"/>
              </a:rPr>
              <a:t>lebih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jelasnya</a:t>
            </a:r>
            <a:r>
              <a:rPr lang="en-ID" sz="1400" dirty="0">
                <a:solidFill>
                  <a:schemeClr val="bg1"/>
                </a:solidFill>
                <a:effectLst/>
                <a:latin typeface="Product Sans" panose="020B0403030502040203" pitchFamily="34" charset="0"/>
                <a:ea typeface="Open Sans" panose="020B0606030504020204" pitchFamily="34" charset="0"/>
              </a:rPr>
              <a:t>:</a:t>
            </a:r>
          </a:p>
        </p:txBody>
      </p:sp>
      <p:pic>
        <p:nvPicPr>
          <p:cNvPr id="6" name="Picture 5" descr="Text, email&#10;&#10;Description automatically generated">
            <a:extLst>
              <a:ext uri="{FF2B5EF4-FFF2-40B4-BE49-F238E27FC236}">
                <a16:creationId xmlns:a16="http://schemas.microsoft.com/office/drawing/2014/main" id="{81DEC997-50E4-4EB5-9D2E-5DD6609B9F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6002" y="2313742"/>
            <a:ext cx="5039995" cy="3780155"/>
          </a:xfrm>
          <a:prstGeom prst="rect">
            <a:avLst/>
          </a:prstGeom>
          <a:noFill/>
          <a:ln>
            <a:noFill/>
          </a:ln>
        </p:spPr>
      </p:pic>
    </p:spTree>
    <p:extLst>
      <p:ext uri="{BB962C8B-B14F-4D97-AF65-F5344CB8AC3E}">
        <p14:creationId xmlns:p14="http://schemas.microsoft.com/office/powerpoint/2010/main" val="163489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pic>
        <p:nvPicPr>
          <p:cNvPr id="6" name="Picture 5" descr="Text, email&#10;&#10;Description automatically generated">
            <a:extLst>
              <a:ext uri="{FF2B5EF4-FFF2-40B4-BE49-F238E27FC236}">
                <a16:creationId xmlns:a16="http://schemas.microsoft.com/office/drawing/2014/main" id="{81DEC997-50E4-4EB5-9D2E-5DD6609B9F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75926" y="2795005"/>
            <a:ext cx="3519198" cy="2639509"/>
          </a:xfrm>
          <a:prstGeom prst="rect">
            <a:avLst/>
          </a:prstGeom>
          <a:noFill/>
          <a:ln>
            <a:noFill/>
          </a:ln>
        </p:spPr>
      </p:pic>
      <p:cxnSp>
        <p:nvCxnSpPr>
          <p:cNvPr id="3" name="Straight Connector 2">
            <a:extLst>
              <a:ext uri="{FF2B5EF4-FFF2-40B4-BE49-F238E27FC236}">
                <a16:creationId xmlns:a16="http://schemas.microsoft.com/office/drawing/2014/main" id="{5DCAC3EC-D8AA-41BF-B557-3356C4ACF774}"/>
              </a:ext>
            </a:extLst>
          </p:cNvPr>
          <p:cNvCxnSpPr>
            <a:cxnSpLocks/>
            <a:endCxn id="8" idx="3"/>
          </p:cNvCxnSpPr>
          <p:nvPr/>
        </p:nvCxnSpPr>
        <p:spPr>
          <a:xfrm flipH="1" flipV="1">
            <a:off x="6629960" y="1511037"/>
            <a:ext cx="1543493" cy="3165236"/>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5F497643-6FB7-4012-B517-03DF0E2A73D5}"/>
              </a:ext>
            </a:extLst>
          </p:cNvPr>
          <p:cNvSpPr txBox="1"/>
          <p:nvPr/>
        </p:nvSpPr>
        <p:spPr>
          <a:xfrm>
            <a:off x="5562039" y="1326371"/>
            <a:ext cx="1067921" cy="369332"/>
          </a:xfrm>
          <a:prstGeom prst="rect">
            <a:avLst/>
          </a:prstGeom>
          <a:noFill/>
        </p:spPr>
        <p:txBody>
          <a:bodyPr wrap="none" rtlCol="0">
            <a:spAutoFit/>
          </a:bodyPr>
          <a:lstStyle/>
          <a:p>
            <a:r>
              <a:rPr lang="en-ID" b="1" dirty="0">
                <a:solidFill>
                  <a:srgbClr val="FFC000"/>
                </a:solidFill>
                <a:latin typeface="Product Sans" panose="020B0403030502040203" pitchFamily="34" charset="0"/>
              </a:rPr>
              <a:t>Content</a:t>
            </a:r>
          </a:p>
        </p:txBody>
      </p:sp>
      <p:sp>
        <p:nvSpPr>
          <p:cNvPr id="11" name="TextBox 10">
            <a:extLst>
              <a:ext uri="{FF2B5EF4-FFF2-40B4-BE49-F238E27FC236}">
                <a16:creationId xmlns:a16="http://schemas.microsoft.com/office/drawing/2014/main" id="{8D6524DB-60EF-408E-9FB3-F625155C8E12}"/>
              </a:ext>
            </a:extLst>
          </p:cNvPr>
          <p:cNvSpPr txBox="1"/>
          <p:nvPr/>
        </p:nvSpPr>
        <p:spPr>
          <a:xfrm>
            <a:off x="874295" y="1624872"/>
            <a:ext cx="5755665" cy="523220"/>
          </a:xfrm>
          <a:prstGeom prst="rect">
            <a:avLst/>
          </a:prstGeom>
          <a:noFill/>
        </p:spPr>
        <p:txBody>
          <a:bodyPr wrap="square">
            <a:spAutoFit/>
          </a:bodyPr>
          <a:lstStyle/>
          <a:p>
            <a:pPr algn="r"/>
            <a:r>
              <a:rPr lang="en-ID" sz="1400" dirty="0" err="1">
                <a:solidFill>
                  <a:schemeClr val="bg1"/>
                </a:solidFill>
                <a:effectLst/>
                <a:latin typeface="Product Sans" panose="020B0403030502040203" pitchFamily="34" charset="0"/>
                <a:ea typeface="Open Sans" panose="020B0606030504020204" pitchFamily="34" charset="0"/>
              </a:rPr>
              <a:t>Merupakan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sebuah</a:t>
            </a:r>
            <a:r>
              <a:rPr lang="en-ID" sz="1400" dirty="0">
                <a:solidFill>
                  <a:schemeClr val="bg1"/>
                </a:solidFill>
                <a:effectLst/>
                <a:latin typeface="Product Sans" panose="020B0403030502040203" pitchFamily="34" charset="0"/>
                <a:ea typeface="Open Sans" panose="020B0606030504020204" pitchFamily="34" charset="0"/>
              </a:rPr>
              <a:t> inti </a:t>
            </a:r>
            <a:r>
              <a:rPr lang="en-ID" sz="1400" dirty="0" err="1">
                <a:solidFill>
                  <a:schemeClr val="bg1"/>
                </a:solidFill>
                <a:effectLst/>
                <a:latin typeface="Product Sans" panose="020B0403030502040203" pitchFamily="34" charset="0"/>
                <a:ea typeface="Open Sans" panose="020B0606030504020204" pitchFamily="34" charset="0"/>
              </a:rPr>
              <a:t>dari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kotak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yang </a:t>
            </a:r>
            <a:r>
              <a:rPr lang="en-ID" sz="1400" dirty="0" err="1">
                <a:solidFill>
                  <a:schemeClr val="bg1"/>
                </a:solidFill>
                <a:effectLst/>
                <a:latin typeface="Product Sans" panose="020B0403030502040203" pitchFamily="34" charset="0"/>
                <a:ea typeface="Open Sans" panose="020B0606030504020204" pitchFamily="34" charset="0"/>
              </a:rPr>
              <a:t>merupakan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konten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dari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itu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sendiri</a:t>
            </a:r>
            <a:endParaRPr lang="en-ID" sz="1400" dirty="0">
              <a:solidFill>
                <a:schemeClr val="bg1"/>
              </a:solidFill>
              <a:effectLst/>
              <a:latin typeface="Product Sans" panose="020B0403030502040203" pitchFamily="34" charset="0"/>
              <a:ea typeface="Open Sans" panose="020B0606030504020204" pitchFamily="34" charset="0"/>
            </a:endParaRPr>
          </a:p>
        </p:txBody>
      </p:sp>
      <p:cxnSp>
        <p:nvCxnSpPr>
          <p:cNvPr id="14" name="Straight Connector 13">
            <a:extLst>
              <a:ext uri="{FF2B5EF4-FFF2-40B4-BE49-F238E27FC236}">
                <a16:creationId xmlns:a16="http://schemas.microsoft.com/office/drawing/2014/main" id="{5FC6F9F2-B8C7-4F73-9117-2D20EE04F176}"/>
              </a:ext>
            </a:extLst>
          </p:cNvPr>
          <p:cNvCxnSpPr>
            <a:cxnSpLocks/>
            <a:endCxn id="16" idx="3"/>
          </p:cNvCxnSpPr>
          <p:nvPr/>
        </p:nvCxnSpPr>
        <p:spPr>
          <a:xfrm flipH="1" flipV="1">
            <a:off x="6629960" y="3211877"/>
            <a:ext cx="1561129" cy="1802802"/>
          </a:xfrm>
          <a:prstGeom prst="line">
            <a:avLst/>
          </a:prstGeom>
          <a:ln w="28575">
            <a:solidFill>
              <a:srgbClr val="0D7FC8"/>
            </a:solidFill>
          </a:ln>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1C040203-3A43-4627-B95E-134E93AF9A1D}"/>
              </a:ext>
            </a:extLst>
          </p:cNvPr>
          <p:cNvSpPr txBox="1"/>
          <p:nvPr/>
        </p:nvSpPr>
        <p:spPr>
          <a:xfrm>
            <a:off x="5579672" y="3027211"/>
            <a:ext cx="1050288" cy="369332"/>
          </a:xfrm>
          <a:prstGeom prst="rect">
            <a:avLst/>
          </a:prstGeom>
          <a:noFill/>
        </p:spPr>
        <p:txBody>
          <a:bodyPr wrap="none" rtlCol="0">
            <a:spAutoFit/>
          </a:bodyPr>
          <a:lstStyle/>
          <a:p>
            <a:r>
              <a:rPr lang="en-ID" b="1" dirty="0">
                <a:solidFill>
                  <a:srgbClr val="00B0F0"/>
                </a:solidFill>
                <a:latin typeface="Product Sans" panose="020B0403030502040203" pitchFamily="34" charset="0"/>
              </a:rPr>
              <a:t>Padding</a:t>
            </a:r>
          </a:p>
        </p:txBody>
      </p:sp>
      <p:sp>
        <p:nvSpPr>
          <p:cNvPr id="18" name="TextBox 17">
            <a:extLst>
              <a:ext uri="{FF2B5EF4-FFF2-40B4-BE49-F238E27FC236}">
                <a16:creationId xmlns:a16="http://schemas.microsoft.com/office/drawing/2014/main" id="{2725734B-5493-49A1-B889-66B5B8ADAC36}"/>
              </a:ext>
            </a:extLst>
          </p:cNvPr>
          <p:cNvSpPr txBox="1"/>
          <p:nvPr/>
        </p:nvSpPr>
        <p:spPr>
          <a:xfrm>
            <a:off x="874295" y="3341450"/>
            <a:ext cx="5755665" cy="738664"/>
          </a:xfrm>
          <a:prstGeom prst="rect">
            <a:avLst/>
          </a:prstGeom>
          <a:noFill/>
        </p:spPr>
        <p:txBody>
          <a:bodyPr wrap="square">
            <a:spAutoFit/>
          </a:bodyPr>
          <a:lstStyle/>
          <a:p>
            <a:pPr algn="r"/>
            <a:r>
              <a:rPr lang="en-ID" sz="1400" dirty="0">
                <a:solidFill>
                  <a:schemeClr val="bg1"/>
                </a:solidFill>
                <a:effectLst/>
                <a:latin typeface="Product Sans" panose="020B0403030502040203" pitchFamily="34" charset="0"/>
                <a:ea typeface="Open Sans" panose="020B0606030504020204" pitchFamily="34" charset="0"/>
              </a:rPr>
              <a:t>Area yang </a:t>
            </a:r>
            <a:r>
              <a:rPr lang="en-ID" sz="1400" dirty="0" err="1">
                <a:solidFill>
                  <a:schemeClr val="bg1"/>
                </a:solidFill>
                <a:effectLst/>
                <a:latin typeface="Product Sans" panose="020B0403030502040203" pitchFamily="34" charset="0"/>
                <a:ea typeface="Open Sans" panose="020B0606030504020204" pitchFamily="34" charset="0"/>
              </a:rPr>
              <a:t>menjadi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jarak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antara</a:t>
            </a:r>
            <a:r>
              <a:rPr lang="en-ID" sz="1400" dirty="0">
                <a:solidFill>
                  <a:schemeClr val="bg1"/>
                </a:solidFill>
                <a:effectLst/>
                <a:latin typeface="Product Sans" panose="020B0403030502040203" pitchFamily="34" charset="0"/>
                <a:ea typeface="Open Sans" panose="020B0606030504020204" pitchFamily="34" charset="0"/>
              </a:rPr>
              <a:t> border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dengan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konten</a:t>
            </a:r>
            <a:r>
              <a:rPr lang="en-ID" sz="1400" dirty="0">
                <a:solidFill>
                  <a:schemeClr val="bg1"/>
                </a:solidFill>
                <a:effectLst/>
                <a:latin typeface="Product Sans" panose="020B0403030502040203" pitchFamily="34" charset="0"/>
                <a:ea typeface="Open Sans" panose="020B0606030504020204" pitchFamily="34" charset="0"/>
              </a:rPr>
              <a:t> yang </a:t>
            </a:r>
            <a:r>
              <a:rPr lang="en-ID" sz="1400" dirty="0" err="1">
                <a:solidFill>
                  <a:schemeClr val="bg1"/>
                </a:solidFill>
                <a:effectLst/>
                <a:latin typeface="Product Sans" panose="020B0403030502040203" pitchFamily="34" charset="0"/>
                <a:ea typeface="Open Sans" panose="020B0606030504020204" pitchFamily="34" charset="0"/>
              </a:rPr>
              <a:t>ditampilkan</a:t>
            </a:r>
            <a:r>
              <a:rPr lang="en-ID" sz="1400" dirty="0">
                <a:solidFill>
                  <a:schemeClr val="bg1"/>
                </a:solidFill>
                <a:effectLst/>
                <a:latin typeface="Product Sans" panose="020B0403030502040203" pitchFamily="34" charset="0"/>
                <a:ea typeface="Open Sans" panose="020B0606030504020204" pitchFamily="34" charset="0"/>
              </a:rPr>
              <a:t>. Ketika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menerapkan</a:t>
            </a:r>
            <a:r>
              <a:rPr lang="en-ID" sz="1400" dirty="0">
                <a:solidFill>
                  <a:schemeClr val="bg1"/>
                </a:solidFill>
                <a:effectLst/>
                <a:latin typeface="Product Sans" panose="020B0403030502040203" pitchFamily="34" charset="0"/>
                <a:ea typeface="Open Sans" panose="020B0606030504020204" pitchFamily="34" charset="0"/>
              </a:rPr>
              <a:t> background-</a:t>
            </a:r>
            <a:r>
              <a:rPr lang="en-ID" sz="1400" dirty="0" err="1">
                <a:solidFill>
                  <a:schemeClr val="bg1"/>
                </a:solidFill>
                <a:effectLst/>
                <a:latin typeface="Product Sans" panose="020B0403030502040203" pitchFamily="34" charset="0"/>
                <a:ea typeface="Open Sans" panose="020B0606030504020204" pitchFamily="34" charset="0"/>
              </a:rPr>
              <a:t>color</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maka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tersebut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diterapkan</a:t>
            </a:r>
            <a:r>
              <a:rPr lang="en-ID" sz="1400" dirty="0">
                <a:solidFill>
                  <a:schemeClr val="bg1"/>
                </a:solidFill>
                <a:effectLst/>
                <a:latin typeface="Product Sans" panose="020B0403030502040203" pitchFamily="34" charset="0"/>
                <a:ea typeface="Open Sans" panose="020B0606030504020204" pitchFamily="34" charset="0"/>
              </a:rPr>
              <a:t> pada area padding.</a:t>
            </a:r>
          </a:p>
        </p:txBody>
      </p:sp>
      <p:sp>
        <p:nvSpPr>
          <p:cNvPr id="19" name="TextBox 18">
            <a:extLst>
              <a:ext uri="{FF2B5EF4-FFF2-40B4-BE49-F238E27FC236}">
                <a16:creationId xmlns:a16="http://schemas.microsoft.com/office/drawing/2014/main" id="{2B888D77-6B2A-4D78-B041-EE8CA4999946}"/>
              </a:ext>
            </a:extLst>
          </p:cNvPr>
          <p:cNvSpPr txBox="1"/>
          <p:nvPr/>
        </p:nvSpPr>
        <p:spPr>
          <a:xfrm>
            <a:off x="5699897" y="4676273"/>
            <a:ext cx="930063" cy="369332"/>
          </a:xfrm>
          <a:prstGeom prst="rect">
            <a:avLst/>
          </a:prstGeom>
          <a:noFill/>
        </p:spPr>
        <p:txBody>
          <a:bodyPr wrap="none" rtlCol="0">
            <a:spAutoFit/>
          </a:bodyPr>
          <a:lstStyle/>
          <a:p>
            <a:pPr algn="r"/>
            <a:r>
              <a:rPr lang="en-ID" b="1" dirty="0">
                <a:solidFill>
                  <a:srgbClr val="FE5685"/>
                </a:solidFill>
                <a:latin typeface="Product Sans" panose="020B0403030502040203" pitchFamily="34" charset="0"/>
              </a:rPr>
              <a:t>Margin</a:t>
            </a:r>
          </a:p>
        </p:txBody>
      </p:sp>
      <p:sp>
        <p:nvSpPr>
          <p:cNvPr id="20" name="TextBox 19">
            <a:extLst>
              <a:ext uri="{FF2B5EF4-FFF2-40B4-BE49-F238E27FC236}">
                <a16:creationId xmlns:a16="http://schemas.microsoft.com/office/drawing/2014/main" id="{1984B682-73ED-4939-B9DA-8D0E1E8BB08F}"/>
              </a:ext>
            </a:extLst>
          </p:cNvPr>
          <p:cNvSpPr txBox="1"/>
          <p:nvPr/>
        </p:nvSpPr>
        <p:spPr>
          <a:xfrm>
            <a:off x="874295" y="4990512"/>
            <a:ext cx="5755665" cy="523220"/>
          </a:xfrm>
          <a:prstGeom prst="rect">
            <a:avLst/>
          </a:prstGeom>
          <a:noFill/>
        </p:spPr>
        <p:txBody>
          <a:bodyPr wrap="square">
            <a:spAutoFit/>
          </a:bodyPr>
          <a:lstStyle/>
          <a:p>
            <a:pPr algn="r"/>
            <a:r>
              <a:rPr lang="en-ID" sz="1400">
                <a:solidFill>
                  <a:schemeClr val="bg1"/>
                </a:solidFill>
                <a:effectLst/>
                <a:latin typeface="Product Sans" panose="020B0403030502040203" pitchFamily="34" charset="0"/>
                <a:ea typeface="Open Sans" panose="020B0606030504020204" pitchFamily="34" charset="0"/>
              </a:rPr>
              <a:t>Berbeda dengan padding, margin merupakan area jarak diluar dari border. </a:t>
            </a:r>
            <a:endParaRPr lang="en-ID" sz="1400" dirty="0">
              <a:solidFill>
                <a:schemeClr val="bg1"/>
              </a:solidFill>
              <a:effectLst/>
              <a:latin typeface="Product Sans" panose="020B0403030502040203" pitchFamily="34" charset="0"/>
              <a:ea typeface="Open Sans" panose="020B0606030504020204" pitchFamily="34" charset="0"/>
            </a:endParaRPr>
          </a:p>
        </p:txBody>
      </p:sp>
      <p:cxnSp>
        <p:nvCxnSpPr>
          <p:cNvPr id="21" name="Straight Connector 20">
            <a:extLst>
              <a:ext uri="{FF2B5EF4-FFF2-40B4-BE49-F238E27FC236}">
                <a16:creationId xmlns:a16="http://schemas.microsoft.com/office/drawing/2014/main" id="{5BC2C5BD-9136-457F-B9E5-BB32EB835F9A}"/>
              </a:ext>
            </a:extLst>
          </p:cNvPr>
          <p:cNvCxnSpPr>
            <a:cxnSpLocks/>
            <a:endCxn id="19" idx="3"/>
          </p:cNvCxnSpPr>
          <p:nvPr/>
        </p:nvCxnSpPr>
        <p:spPr>
          <a:xfrm flipH="1" flipV="1">
            <a:off x="6629960" y="4860939"/>
            <a:ext cx="1543493" cy="382771"/>
          </a:xfrm>
          <a:prstGeom prst="line">
            <a:avLst/>
          </a:prstGeom>
          <a:ln w="28575">
            <a:solidFill>
              <a:srgbClr val="FE5685"/>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6812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744848"/>
            <a:ext cx="3682418"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Box Dimension</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452734"/>
            <a:ext cx="10128750" cy="954107"/>
          </a:xfrm>
          <a:prstGeom prst="rect">
            <a:avLst/>
          </a:prstGeom>
          <a:noFill/>
        </p:spPr>
        <p:txBody>
          <a:bodyPr wrap="square">
            <a:spAutoFit/>
          </a:bodyPr>
          <a:lstStyle/>
          <a:p>
            <a:r>
              <a:rPr lang="en-ID" sz="1400" dirty="0" err="1">
                <a:solidFill>
                  <a:schemeClr val="bg1"/>
                </a:solidFill>
                <a:effectLst/>
                <a:latin typeface="Product Sans" panose="020B0403030502040203" pitchFamily="34" charset="0"/>
                <a:ea typeface="Open Sans" panose="020B0606030504020204" pitchFamily="34" charset="0"/>
              </a:rPr>
              <a:t>Secara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standar</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sebuah</a:t>
            </a:r>
            <a:r>
              <a:rPr lang="en-ID" sz="1400" dirty="0">
                <a:solidFill>
                  <a:schemeClr val="bg1"/>
                </a:solidFill>
                <a:effectLst/>
                <a:latin typeface="Product Sans" panose="020B0403030502040203" pitchFamily="34" charset="0"/>
                <a:ea typeface="Open Sans" panose="020B0606030504020204" pitchFamily="34" charset="0"/>
              </a:rPr>
              <a:t> box yang </a:t>
            </a:r>
            <a:r>
              <a:rPr lang="en-ID" sz="1400" dirty="0" err="1">
                <a:solidFill>
                  <a:schemeClr val="bg1"/>
                </a:solidFill>
                <a:effectLst/>
                <a:latin typeface="Product Sans" panose="020B0403030502040203" pitchFamily="34" charset="0"/>
                <a:ea typeface="Open Sans" panose="020B0606030504020204" pitchFamily="34" charset="0"/>
              </a:rPr>
              <a:t>dihasilkan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tiap</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elemen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selalu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cukup</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untuk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menampung</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konten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Tetapi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dapat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mengatur</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nilai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dimensi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dari</a:t>
            </a:r>
            <a:r>
              <a:rPr lang="en-ID" sz="1400" dirty="0">
                <a:solidFill>
                  <a:schemeClr val="bg1"/>
                </a:solidFill>
                <a:effectLst/>
                <a:latin typeface="Product Sans" panose="020B0403030502040203" pitchFamily="34" charset="0"/>
                <a:ea typeface="Open Sans" panose="020B0606030504020204" pitchFamily="34" charset="0"/>
              </a:rPr>
              <a:t> box </a:t>
            </a:r>
            <a:r>
              <a:rPr lang="en-ID" sz="1400" dirty="0" err="1">
                <a:solidFill>
                  <a:schemeClr val="bg1"/>
                </a:solidFill>
                <a:effectLst/>
                <a:latin typeface="Product Sans" panose="020B0403030502040203" pitchFamily="34" charset="0"/>
                <a:ea typeface="Open Sans" panose="020B0606030504020204" pitchFamily="34" charset="0"/>
              </a:rPr>
              <a:t>tersebut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dengan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properti</a:t>
            </a:r>
            <a:r>
              <a:rPr lang="en-ID" sz="1400" dirty="0">
                <a:solidFill>
                  <a:schemeClr val="bg1"/>
                </a:solidFill>
                <a:effectLst/>
                <a:latin typeface="Product Sans" panose="020B0403030502040203" pitchFamily="34" charset="0"/>
                <a:ea typeface="Open Sans" panose="020B0606030504020204" pitchFamily="34" charset="0"/>
              </a:rPr>
              <a:t> width dan height. Cara yang paling </a:t>
            </a:r>
            <a:r>
              <a:rPr lang="en-ID" sz="1400" dirty="0" err="1">
                <a:solidFill>
                  <a:schemeClr val="bg1"/>
                </a:solidFill>
                <a:effectLst/>
                <a:latin typeface="Product Sans" panose="020B0403030502040203" pitchFamily="34" charset="0"/>
                <a:ea typeface="Open Sans" panose="020B0606030504020204" pitchFamily="34" charset="0"/>
              </a:rPr>
              <a:t>banyak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digunakan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dalam</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menentukan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dimensi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kotak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adalah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dengan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menggunakan</a:t>
            </a:r>
            <a:r>
              <a:rPr lang="en-ID" sz="1400" dirty="0">
                <a:solidFill>
                  <a:schemeClr val="bg1"/>
                </a:solidFill>
                <a:effectLst/>
                <a:latin typeface="Product Sans" panose="020B0403030502040203" pitchFamily="34" charset="0"/>
                <a:ea typeface="Open Sans" panose="020B0606030504020204" pitchFamily="34" charset="0"/>
              </a:rPr>
              <a:t> pixel, </a:t>
            </a:r>
            <a:r>
              <a:rPr lang="en-ID" sz="1400" dirty="0" err="1">
                <a:solidFill>
                  <a:schemeClr val="bg1"/>
                </a:solidFill>
                <a:effectLst/>
                <a:latin typeface="Product Sans" panose="020B0403030502040203" pitchFamily="34" charset="0"/>
                <a:ea typeface="Open Sans" panose="020B0606030504020204" pitchFamily="34" charset="0"/>
              </a:rPr>
              <a:t>persentase</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atau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ems</a:t>
            </a:r>
            <a:r>
              <a:rPr lang="en-ID" sz="1400" dirty="0">
                <a:solidFill>
                  <a:schemeClr val="bg1"/>
                </a:solidFill>
                <a:effectLst/>
                <a:latin typeface="Product Sans" panose="020B0403030502040203" pitchFamily="34" charset="0"/>
                <a:ea typeface="Open Sans" panose="020B0606030504020204" pitchFamily="34" charset="0"/>
              </a:rPr>
              <a:t>. </a:t>
            </a:r>
          </a:p>
          <a:p>
            <a:r>
              <a:rPr lang="en-ID" sz="1400" dirty="0" err="1">
                <a:solidFill>
                  <a:schemeClr val="bg1"/>
                </a:solidFill>
                <a:effectLst/>
                <a:latin typeface="Product Sans" panose="020B0403030502040203" pitchFamily="34" charset="0"/>
                <a:ea typeface="Open Sans" panose="020B0606030504020204" pitchFamily="34" charset="0"/>
              </a:rPr>
              <a:t>Secara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tradisional</a:t>
            </a:r>
            <a:r>
              <a:rPr lang="en-ID" sz="1400" dirty="0">
                <a:solidFill>
                  <a:schemeClr val="bg1"/>
                </a:solidFill>
                <a:effectLst/>
                <a:latin typeface="Product Sans" panose="020B0403030502040203" pitchFamily="34" charset="0"/>
                <a:ea typeface="Open Sans" panose="020B0606030504020204" pitchFamily="34" charset="0"/>
              </a:rPr>
              <a:t>, pixel </a:t>
            </a:r>
            <a:r>
              <a:rPr lang="en-ID" sz="1400" dirty="0" err="1">
                <a:solidFill>
                  <a:schemeClr val="bg1"/>
                </a:solidFill>
                <a:effectLst/>
                <a:latin typeface="Product Sans" panose="020B0403030502040203" pitchFamily="34" charset="0"/>
                <a:ea typeface="Open Sans" panose="020B0606030504020204" pitchFamily="34" charset="0"/>
              </a:rPr>
              <a:t>merupakan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cara</a:t>
            </a:r>
            <a:r>
              <a:rPr lang="en-ID" sz="1400" dirty="0">
                <a:solidFill>
                  <a:schemeClr val="bg1"/>
                </a:solidFill>
                <a:effectLst/>
                <a:latin typeface="Product Sans" panose="020B0403030502040203" pitchFamily="34" charset="0"/>
                <a:ea typeface="Open Sans" panose="020B0606030504020204" pitchFamily="34" charset="0"/>
              </a:rPr>
              <a:t> yang paling </a:t>
            </a:r>
            <a:r>
              <a:rPr lang="en-ID" sz="1400" dirty="0" err="1">
                <a:solidFill>
                  <a:schemeClr val="bg1"/>
                </a:solidFill>
                <a:effectLst/>
                <a:latin typeface="Product Sans" panose="020B0403030502040203" pitchFamily="34" charset="0"/>
                <a:ea typeface="Open Sans" panose="020B0606030504020204" pitchFamily="34" charset="0"/>
              </a:rPr>
              <a:t>populer</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karena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dapat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merancang</a:t>
            </a:r>
            <a:r>
              <a:rPr lang="en-ID" sz="1400" dirty="0">
                <a:solidFill>
                  <a:schemeClr val="bg1"/>
                </a:solidFill>
                <a:effectLst/>
                <a:latin typeface="Product Sans" panose="020B0403030502040203" pitchFamily="34" charset="0"/>
                <a:ea typeface="Open Sans" panose="020B0606030504020204" pitchFamily="34" charset="0"/>
              </a:rPr>
              <a:t> dan </a:t>
            </a:r>
            <a:r>
              <a:rPr lang="en-ID" sz="1400" dirty="0" err="1">
                <a:solidFill>
                  <a:schemeClr val="bg1"/>
                </a:solidFill>
                <a:effectLst/>
                <a:latin typeface="Product Sans" panose="020B0403030502040203" pitchFamily="34" charset="0"/>
                <a:ea typeface="Open Sans" panose="020B0606030504020204" pitchFamily="34" charset="0"/>
              </a:rPr>
              <a:t>mengontrol</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ukuran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secara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akurat</a:t>
            </a:r>
            <a:r>
              <a:rPr lang="en-ID" sz="1400" dirty="0">
                <a:solidFill>
                  <a:schemeClr val="bg1"/>
                </a:solidFill>
                <a:effectLst/>
                <a:latin typeface="Product Sans" panose="020B0403030502040203" pitchFamily="34" charset="0"/>
                <a:ea typeface="Open Sans" panose="020B0606030504020204" pitchFamily="34" charset="0"/>
              </a:rPr>
              <a:t>. </a:t>
            </a:r>
          </a:p>
        </p:txBody>
      </p:sp>
      <p:pic>
        <p:nvPicPr>
          <p:cNvPr id="8" name="Picture 7">
            <a:extLst>
              <a:ext uri="{FF2B5EF4-FFF2-40B4-BE49-F238E27FC236}">
                <a16:creationId xmlns:a16="http://schemas.microsoft.com/office/drawing/2014/main" id="{82F4BCB1-4A6D-4832-A52C-71A68573BB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6161" y="3286252"/>
            <a:ext cx="2933700" cy="2329815"/>
          </a:xfrm>
          <a:prstGeom prst="rect">
            <a:avLst/>
          </a:prstGeom>
          <a:noFill/>
          <a:ln>
            <a:noFill/>
          </a:ln>
        </p:spPr>
      </p:pic>
      <p:pic>
        <p:nvPicPr>
          <p:cNvPr id="9" name="Picture 8" descr="Text&#10;&#10;Description automatically generated">
            <a:extLst>
              <a:ext uri="{FF2B5EF4-FFF2-40B4-BE49-F238E27FC236}">
                <a16:creationId xmlns:a16="http://schemas.microsoft.com/office/drawing/2014/main" id="{CB02C2B8-2F4B-498F-BBF5-34C32467D791}"/>
              </a:ext>
            </a:extLst>
          </p:cNvPr>
          <p:cNvPicPr/>
          <p:nvPr/>
        </p:nvPicPr>
        <p:blipFill>
          <a:blip r:embed="rId4"/>
          <a:stretch>
            <a:fillRect/>
          </a:stretch>
        </p:blipFill>
        <p:spPr>
          <a:xfrm>
            <a:off x="6889398" y="3027489"/>
            <a:ext cx="2856865" cy="2847340"/>
          </a:xfrm>
          <a:prstGeom prst="rect">
            <a:avLst/>
          </a:prstGeom>
        </p:spPr>
      </p:pic>
      <p:sp>
        <p:nvSpPr>
          <p:cNvPr id="2" name="Arrow: Right 1">
            <a:extLst>
              <a:ext uri="{FF2B5EF4-FFF2-40B4-BE49-F238E27FC236}">
                <a16:creationId xmlns:a16="http://schemas.microsoft.com/office/drawing/2014/main" id="{3B1C8ECD-89A7-4876-81E6-60727D839713}"/>
              </a:ext>
            </a:extLst>
          </p:cNvPr>
          <p:cNvSpPr/>
          <p:nvPr/>
        </p:nvSpPr>
        <p:spPr>
          <a:xfrm>
            <a:off x="5577798" y="4227095"/>
            <a:ext cx="633663" cy="280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33720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498826"/>
            <a:ext cx="1811714"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Border</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206712"/>
            <a:ext cx="10128750" cy="738664"/>
          </a:xfrm>
          <a:prstGeom prst="rect">
            <a:avLst/>
          </a:prstGeom>
          <a:noFill/>
        </p:spPr>
        <p:txBody>
          <a:bodyPr wrap="square">
            <a:spAutoFit/>
          </a:bodyPr>
          <a:lstStyle/>
          <a:p>
            <a:r>
              <a:rPr lang="en-ID" sz="1400">
                <a:solidFill>
                  <a:schemeClr val="bg1"/>
                </a:solidFill>
                <a:effectLst/>
                <a:latin typeface="Product Sans" panose="020B0403030502040203" pitchFamily="34" charset="0"/>
                <a:ea typeface="Open Sans" panose="020B0606030504020204" pitchFamily="34" charset="0"/>
              </a:rPr>
              <a:t>Border merupakan sebuah garis yang mengelilingi area konten dan padding (opsional). Kita bisa mengatur tipe, ketebalan, serta warna garis yang ditampilkan sesuai dengan yang kita inginkan. Kita juga bisa mengatur dalam menampilkan sebagian atau keseluruhan garis pada elemen. </a:t>
            </a:r>
            <a:endParaRPr lang="en-ID" sz="1400" dirty="0">
              <a:solidFill>
                <a:schemeClr val="bg1"/>
              </a:solidFill>
              <a:effectLst/>
              <a:latin typeface="Product Sans" panose="020B0403030502040203" pitchFamily="34" charset="0"/>
              <a:ea typeface="Open Sans" panose="020B0606030504020204" pitchFamily="34" charset="0"/>
            </a:endParaRPr>
          </a:p>
        </p:txBody>
      </p:sp>
      <p:sp>
        <p:nvSpPr>
          <p:cNvPr id="3" name="Rectangle 2">
            <a:extLst>
              <a:ext uri="{FF2B5EF4-FFF2-40B4-BE49-F238E27FC236}">
                <a16:creationId xmlns:a16="http://schemas.microsoft.com/office/drawing/2014/main" id="{2C742D8C-A405-400B-B768-65FD7E1C460C}"/>
              </a:ext>
            </a:extLst>
          </p:cNvPr>
          <p:cNvSpPr/>
          <p:nvPr/>
        </p:nvSpPr>
        <p:spPr>
          <a:xfrm>
            <a:off x="1989221" y="4235115"/>
            <a:ext cx="2061411" cy="577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Border Color</a:t>
            </a:r>
            <a:endParaRPr lang="en-ID" dirty="0"/>
          </a:p>
        </p:txBody>
      </p:sp>
      <p:sp>
        <p:nvSpPr>
          <p:cNvPr id="10" name="Rectangle 9">
            <a:extLst>
              <a:ext uri="{FF2B5EF4-FFF2-40B4-BE49-F238E27FC236}">
                <a16:creationId xmlns:a16="http://schemas.microsoft.com/office/drawing/2014/main" id="{546E6716-26FD-4FCF-871D-6B94669D1FAC}"/>
              </a:ext>
            </a:extLst>
          </p:cNvPr>
          <p:cNvSpPr/>
          <p:nvPr/>
        </p:nvSpPr>
        <p:spPr>
          <a:xfrm>
            <a:off x="5062279" y="4235115"/>
            <a:ext cx="2061411" cy="577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Border Style</a:t>
            </a:r>
            <a:endParaRPr lang="en-ID" dirty="0"/>
          </a:p>
        </p:txBody>
      </p:sp>
      <p:sp>
        <p:nvSpPr>
          <p:cNvPr id="11" name="Rectangle 10">
            <a:extLst>
              <a:ext uri="{FF2B5EF4-FFF2-40B4-BE49-F238E27FC236}">
                <a16:creationId xmlns:a16="http://schemas.microsoft.com/office/drawing/2014/main" id="{464B0296-877A-498D-9610-D662CC555C42}"/>
              </a:ext>
            </a:extLst>
          </p:cNvPr>
          <p:cNvSpPr/>
          <p:nvPr/>
        </p:nvSpPr>
        <p:spPr>
          <a:xfrm>
            <a:off x="8135333" y="4235115"/>
            <a:ext cx="2061411" cy="577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Border Width</a:t>
            </a:r>
            <a:endParaRPr lang="en-ID" dirty="0"/>
          </a:p>
        </p:txBody>
      </p:sp>
      <p:cxnSp>
        <p:nvCxnSpPr>
          <p:cNvPr id="12" name="Connector: Elbow 11">
            <a:extLst>
              <a:ext uri="{FF2B5EF4-FFF2-40B4-BE49-F238E27FC236}">
                <a16:creationId xmlns:a16="http://schemas.microsoft.com/office/drawing/2014/main" id="{BD579C8C-82A8-4C1C-B633-B69DFDF256CC}"/>
              </a:ext>
            </a:extLst>
          </p:cNvPr>
          <p:cNvCxnSpPr>
            <a:stCxn id="7" idx="2"/>
            <a:endCxn id="3" idx="0"/>
          </p:cNvCxnSpPr>
          <p:nvPr/>
        </p:nvCxnSpPr>
        <p:spPr>
          <a:xfrm rot="5400000">
            <a:off x="3911586" y="2053717"/>
            <a:ext cx="1289739" cy="3073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0CF4645-17BD-42BC-A356-AF981C0E6AA1}"/>
              </a:ext>
            </a:extLst>
          </p:cNvPr>
          <p:cNvCxnSpPr>
            <a:cxnSpLocks/>
            <a:stCxn id="7" idx="2"/>
            <a:endCxn id="11" idx="0"/>
          </p:cNvCxnSpPr>
          <p:nvPr/>
        </p:nvCxnSpPr>
        <p:spPr>
          <a:xfrm rot="16200000" flipH="1">
            <a:off x="6984642" y="2053717"/>
            <a:ext cx="1289739" cy="30730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A9819ED-2E12-4954-90FC-5951F39AEF24}"/>
              </a:ext>
            </a:extLst>
          </p:cNvPr>
          <p:cNvCxnSpPr>
            <a:cxnSpLocks/>
            <a:stCxn id="7" idx="2"/>
            <a:endCxn id="10" idx="0"/>
          </p:cNvCxnSpPr>
          <p:nvPr/>
        </p:nvCxnSpPr>
        <p:spPr>
          <a:xfrm rot="16200000" flipH="1">
            <a:off x="5448115" y="3590244"/>
            <a:ext cx="1289739"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24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365493" y="1498826"/>
            <a:ext cx="3353803"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Border Width</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365492" y="2206712"/>
            <a:ext cx="9759708" cy="523220"/>
          </a:xfrm>
          <a:prstGeom prst="rect">
            <a:avLst/>
          </a:prstGeom>
          <a:noFill/>
        </p:spPr>
        <p:txBody>
          <a:bodyPr wrap="square">
            <a:spAutoFit/>
          </a:bodyPr>
          <a:lstStyle/>
          <a:p>
            <a:r>
              <a:rPr lang="en-ID" sz="1400">
                <a:solidFill>
                  <a:schemeClr val="bg1"/>
                </a:solidFill>
                <a:effectLst/>
                <a:latin typeface="Product Sans" panose="020B0403030502040203" pitchFamily="34" charset="0"/>
                <a:ea typeface="Open Sans" panose="020B0606030504020204" pitchFamily="34" charset="0"/>
              </a:rPr>
              <a:t>Dengan properti border-with kita bisa mengatur tingkat ketebalan border yang akan kita pakai. Nilai ketebalan border yang bisa kita gunakan px, pt atau cm. Kita juga bisa menggunakan thin, medium atau thick. </a:t>
            </a:r>
            <a:endParaRPr lang="en-ID" sz="1400" dirty="0">
              <a:solidFill>
                <a:schemeClr val="bg1"/>
              </a:solidFill>
              <a:effectLst/>
              <a:latin typeface="Product Sans" panose="020B0403030502040203" pitchFamily="34" charset="0"/>
              <a:ea typeface="Open Sans" panose="020B0606030504020204" pitchFamily="34" charset="0"/>
            </a:endParaRPr>
          </a:p>
        </p:txBody>
      </p:sp>
      <p:pic>
        <p:nvPicPr>
          <p:cNvPr id="8" name="Picture 7">
            <a:extLst>
              <a:ext uri="{FF2B5EF4-FFF2-40B4-BE49-F238E27FC236}">
                <a16:creationId xmlns:a16="http://schemas.microsoft.com/office/drawing/2014/main" id="{C9F00BC6-CFD7-498F-BEA1-705B44BE21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8213" y="3118571"/>
            <a:ext cx="4032250" cy="2294045"/>
          </a:xfrm>
          <a:prstGeom prst="rect">
            <a:avLst/>
          </a:prstGeom>
          <a:noFill/>
          <a:ln>
            <a:noFill/>
          </a:ln>
        </p:spPr>
      </p:pic>
      <p:pic>
        <p:nvPicPr>
          <p:cNvPr id="9" name="Picture 8">
            <a:extLst>
              <a:ext uri="{FF2B5EF4-FFF2-40B4-BE49-F238E27FC236}">
                <a16:creationId xmlns:a16="http://schemas.microsoft.com/office/drawing/2014/main" id="{89CA85F5-59D5-46D8-AB42-8197FB25CB1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40846" y="3665621"/>
            <a:ext cx="4731277" cy="1137817"/>
          </a:xfrm>
          <a:prstGeom prst="rect">
            <a:avLst/>
          </a:prstGeom>
          <a:noFill/>
          <a:ln>
            <a:noFill/>
          </a:ln>
        </p:spPr>
      </p:pic>
      <p:sp>
        <p:nvSpPr>
          <p:cNvPr id="10" name="Arrow: Right 9">
            <a:extLst>
              <a:ext uri="{FF2B5EF4-FFF2-40B4-BE49-F238E27FC236}">
                <a16:creationId xmlns:a16="http://schemas.microsoft.com/office/drawing/2014/main" id="{848FC1FC-F679-47D6-8277-9DF181C58C53}"/>
              </a:ext>
            </a:extLst>
          </p:cNvPr>
          <p:cNvSpPr/>
          <p:nvPr/>
        </p:nvSpPr>
        <p:spPr>
          <a:xfrm>
            <a:off x="5648655" y="4128069"/>
            <a:ext cx="447345" cy="197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9308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365493" y="1350266"/>
            <a:ext cx="3118161"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Border Style</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365492" y="2058152"/>
            <a:ext cx="3992571" cy="738664"/>
          </a:xfrm>
          <a:prstGeom prst="rect">
            <a:avLst/>
          </a:prstGeom>
          <a:noFill/>
        </p:spPr>
        <p:txBody>
          <a:bodyPr wrap="square">
            <a:spAutoFit/>
          </a:bodyPr>
          <a:lstStyle/>
          <a:p>
            <a:r>
              <a:rPr lang="en-ID" sz="1400" dirty="0">
                <a:solidFill>
                  <a:schemeClr val="bg1"/>
                </a:solidFill>
                <a:effectLst/>
                <a:latin typeface="Product Sans" panose="020B0403030502040203" pitchFamily="34" charset="0"/>
                <a:ea typeface="Open Sans" panose="020B0606030504020204" pitchFamily="34" charset="0"/>
              </a:rPr>
              <a:t>Pada </a:t>
            </a:r>
            <a:r>
              <a:rPr lang="en-ID" sz="1400" dirty="0" err="1">
                <a:solidFill>
                  <a:schemeClr val="bg1"/>
                </a:solidFill>
                <a:effectLst/>
                <a:latin typeface="Product Sans" panose="020B0403030502040203" pitchFamily="34" charset="0"/>
                <a:ea typeface="Open Sans" panose="020B0606030504020204" pitchFamily="34" charset="0"/>
              </a:rPr>
              <a:t>properti</a:t>
            </a:r>
            <a:r>
              <a:rPr lang="en-ID" sz="1400" dirty="0">
                <a:solidFill>
                  <a:schemeClr val="bg1"/>
                </a:solidFill>
                <a:effectLst/>
                <a:latin typeface="Product Sans" panose="020B0403030502040203" pitchFamily="34" charset="0"/>
                <a:ea typeface="Open Sans" panose="020B0606030504020204" pitchFamily="34" charset="0"/>
              </a:rPr>
              <a:t> border-style </a:t>
            </a:r>
            <a:r>
              <a:rPr lang="en-ID" sz="1400" dirty="0" err="1">
                <a:solidFill>
                  <a:schemeClr val="bg1"/>
                </a:solidFill>
                <a:effectLst/>
                <a:latin typeface="Product Sans" panose="020B0403030502040203" pitchFamily="34" charset="0"/>
                <a:ea typeface="Open Sans" panose="020B0606030504020204" pitchFamily="34" charset="0"/>
              </a:rPr>
              <a:t>ini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diperbolehkan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memilih</a:t>
            </a:r>
            <a:r>
              <a:rPr lang="en-ID" sz="1400" dirty="0">
                <a:solidFill>
                  <a:schemeClr val="bg1"/>
                </a:solidFill>
                <a:effectLst/>
                <a:latin typeface="Product Sans" panose="020B0403030502040203" pitchFamily="34" charset="0"/>
                <a:ea typeface="Open Sans" panose="020B0606030504020204" pitchFamily="34" charset="0"/>
              </a:rPr>
              <a:t> style / </a:t>
            </a:r>
            <a:r>
              <a:rPr lang="en-ID" sz="1400" dirty="0" err="1">
                <a:solidFill>
                  <a:schemeClr val="bg1"/>
                </a:solidFill>
                <a:effectLst/>
                <a:latin typeface="Product Sans" panose="020B0403030502040203" pitchFamily="34" charset="0"/>
                <a:ea typeface="Open Sans" panose="020B0606030504020204" pitchFamily="34" charset="0"/>
              </a:rPr>
              <a:t>jenis</a:t>
            </a:r>
            <a:r>
              <a:rPr lang="en-ID" sz="1400" dirty="0">
                <a:solidFill>
                  <a:schemeClr val="bg1"/>
                </a:solidFill>
                <a:effectLst/>
                <a:latin typeface="Product Sans" panose="020B0403030502040203" pitchFamily="34" charset="0"/>
                <a:ea typeface="Open Sans" panose="020B0606030504020204" pitchFamily="34" charset="0"/>
              </a:rPr>
              <a:t> garis yang </a:t>
            </a:r>
            <a:r>
              <a:rPr lang="en-ID" sz="1400" dirty="0" err="1">
                <a:solidFill>
                  <a:schemeClr val="bg1"/>
                </a:solidFill>
                <a:effectLst/>
                <a:latin typeface="Product Sans" panose="020B0403030502040203" pitchFamily="34" charset="0"/>
                <a:ea typeface="Open Sans" panose="020B0606030504020204" pitchFamily="34" charset="0"/>
              </a:rPr>
              <a:t>hendak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pakai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Berikut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adalah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beberapa</a:t>
            </a:r>
            <a:r>
              <a:rPr lang="en-ID" sz="1400" dirty="0">
                <a:solidFill>
                  <a:schemeClr val="bg1"/>
                </a:solidFill>
                <a:effectLst/>
                <a:latin typeface="Product Sans" panose="020B0403030502040203" pitchFamily="34" charset="0"/>
                <a:ea typeface="Open Sans" panose="020B0606030504020204" pitchFamily="34" charset="0"/>
              </a:rPr>
              <a:t> style yang </a:t>
            </a:r>
            <a:r>
              <a:rPr lang="en-ID" sz="1400" dirty="0" err="1">
                <a:solidFill>
                  <a:schemeClr val="bg1"/>
                </a:solidFill>
                <a:effectLst/>
                <a:latin typeface="Product Sans" panose="020B0403030502040203" pitchFamily="34" charset="0"/>
                <a:ea typeface="Open Sans" panose="020B0606030504020204" pitchFamily="34" charset="0"/>
              </a:rPr>
              <a:t>bisa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pilih</a:t>
            </a:r>
            <a:r>
              <a:rPr lang="en-ID" sz="1400" dirty="0">
                <a:solidFill>
                  <a:schemeClr val="bg1"/>
                </a:solidFill>
                <a:effectLst/>
                <a:latin typeface="Product Sans" panose="020B0403030502040203" pitchFamily="34" charset="0"/>
                <a:ea typeface="Open Sans" panose="020B0606030504020204" pitchFamily="34" charset="0"/>
              </a:rPr>
              <a:t> </a:t>
            </a:r>
          </a:p>
        </p:txBody>
      </p:sp>
      <p:sp>
        <p:nvSpPr>
          <p:cNvPr id="8" name="TextBox 7">
            <a:extLst>
              <a:ext uri="{FF2B5EF4-FFF2-40B4-BE49-F238E27FC236}">
                <a16:creationId xmlns:a16="http://schemas.microsoft.com/office/drawing/2014/main" id="{78281D37-E545-4DFF-833A-FAA3265DE6EB}"/>
              </a:ext>
            </a:extLst>
          </p:cNvPr>
          <p:cNvSpPr txBox="1"/>
          <p:nvPr/>
        </p:nvSpPr>
        <p:spPr>
          <a:xfrm>
            <a:off x="1718144" y="2871038"/>
            <a:ext cx="4209414" cy="2840458"/>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none</a:t>
            </a:r>
            <a:r>
              <a:rPr lang="en-US" sz="1200" dirty="0">
                <a:solidFill>
                  <a:schemeClr val="bg1"/>
                </a:solidFill>
                <a:effectLst/>
                <a:latin typeface="Open Sans" panose="020B0606030504020204" pitchFamily="34" charset="0"/>
                <a:ea typeface="Open Sans" panose="020B0606030504020204" pitchFamily="34" charset="0"/>
              </a:rPr>
              <a:t> : </a:t>
            </a:r>
            <a:r>
              <a:rPr lang="en-US" sz="1200" dirty="0" err="1">
                <a:solidFill>
                  <a:schemeClr val="bg1"/>
                </a:solidFill>
                <a:effectLst/>
                <a:latin typeface="Open Sans" panose="020B0606030504020204" pitchFamily="34" charset="0"/>
                <a:ea typeface="Open Sans" panose="020B0606030504020204" pitchFamily="34" charset="0"/>
              </a:rPr>
              <a:t>Tidak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ada</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atau</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sama</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dengan</a:t>
            </a:r>
            <a:r>
              <a:rPr lang="en-US" sz="1200" dirty="0">
                <a:solidFill>
                  <a:schemeClr val="bg1"/>
                </a:solidFill>
                <a:effectLst/>
                <a:latin typeface="Open Sans" panose="020B0606030504020204" pitchFamily="34" charset="0"/>
                <a:ea typeface="Open Sans" panose="020B0606030504020204" pitchFamily="34" charset="0"/>
              </a:rPr>
              <a:t> border-width:0;).</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solid</a:t>
            </a:r>
            <a:r>
              <a:rPr lang="en-US" sz="1200" dirty="0">
                <a:solidFill>
                  <a:schemeClr val="bg1"/>
                </a:solidFill>
                <a:effectLst/>
                <a:latin typeface="Open Sans" panose="020B0606030504020204" pitchFamily="34" charset="0"/>
                <a:ea typeface="Open Sans" panose="020B0606030504020204" pitchFamily="34" charset="0"/>
              </a:rPr>
              <a:t> : Border single (</a:t>
            </a:r>
            <a:r>
              <a:rPr lang="en-US" sz="1200" dirty="0" err="1">
                <a:solidFill>
                  <a:schemeClr val="bg1"/>
                </a:solidFill>
                <a:effectLst/>
                <a:latin typeface="Open Sans" panose="020B0606030504020204" pitchFamily="34" charset="0"/>
                <a:ea typeface="Open Sans" panose="020B0606030504020204" pitchFamily="34" charset="0"/>
              </a:rPr>
              <a:t>tunggal</a:t>
            </a:r>
            <a:r>
              <a:rPr lang="en-US" sz="1200" dirty="0">
                <a:solidFill>
                  <a:schemeClr val="bg1"/>
                </a:solidFill>
                <a:effectLst/>
                <a:latin typeface="Open Sans" panose="020B0606030504020204" pitchFamily="34" charset="0"/>
                <a:ea typeface="Open Sans" panose="020B0606030504020204" pitchFamily="34" charset="0"/>
              </a:rPr>
              <a:t>) dan </a:t>
            </a:r>
            <a:r>
              <a:rPr lang="en-US" sz="1200" dirty="0" err="1">
                <a:solidFill>
                  <a:schemeClr val="bg1"/>
                </a:solidFill>
                <a:effectLst/>
                <a:latin typeface="Open Sans" panose="020B0606030504020204" pitchFamily="34" charset="0"/>
                <a:ea typeface="Open Sans" panose="020B0606030504020204" pitchFamily="34" charset="0"/>
              </a:rPr>
              <a:t>padat</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seperti</a:t>
            </a:r>
            <a:r>
              <a:rPr lang="en-US" sz="1200" dirty="0">
                <a:solidFill>
                  <a:schemeClr val="bg1"/>
                </a:solidFill>
                <a:effectLst/>
                <a:latin typeface="Open Sans" panose="020B0606030504020204" pitchFamily="34" charset="0"/>
                <a:ea typeface="Open Sans" panose="020B0606030504020204" pitchFamily="34" charset="0"/>
              </a:rPr>
              <a:t> garis </a:t>
            </a:r>
            <a:r>
              <a:rPr lang="en-US" sz="1200" dirty="0" err="1">
                <a:solidFill>
                  <a:schemeClr val="bg1"/>
                </a:solidFill>
                <a:effectLst/>
                <a:latin typeface="Open Sans" panose="020B0606030504020204" pitchFamily="34" charset="0"/>
                <a:ea typeface="Open Sans" panose="020B0606030504020204" pitchFamily="34" charset="0"/>
              </a:rPr>
              <a:t>menggunakan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bolpoint</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dotted</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dalam</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bentuk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titik-titik</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dashed</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dalam</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bentuk</a:t>
            </a:r>
            <a:r>
              <a:rPr lang="en-US" sz="1200" dirty="0">
                <a:solidFill>
                  <a:schemeClr val="bg1"/>
                </a:solidFill>
                <a:effectLst/>
                <a:latin typeface="Open Sans" panose="020B0606030504020204" pitchFamily="34" charset="0"/>
                <a:ea typeface="Open Sans" panose="020B0606030504020204" pitchFamily="34" charset="0"/>
              </a:rPr>
              <a:t> garis-garis </a:t>
            </a:r>
            <a:r>
              <a:rPr lang="en-US" sz="1200" dirty="0" err="1">
                <a:solidFill>
                  <a:schemeClr val="bg1"/>
                </a:solidFill>
                <a:effectLst/>
                <a:latin typeface="Open Sans" panose="020B0606030504020204" pitchFamily="34" charset="0"/>
                <a:ea typeface="Open Sans" panose="020B0606030504020204" pitchFamily="34" charset="0"/>
              </a:rPr>
              <a:t>pendek</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double</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dalam</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bentuk</a:t>
            </a:r>
            <a:r>
              <a:rPr lang="en-US" sz="1200" dirty="0">
                <a:solidFill>
                  <a:schemeClr val="bg1"/>
                </a:solidFill>
                <a:effectLst/>
                <a:latin typeface="Open Sans" panose="020B0606030504020204" pitchFamily="34" charset="0"/>
                <a:ea typeface="Open Sans" panose="020B0606030504020204" pitchFamily="34" charset="0"/>
              </a:rPr>
              <a:t> 2 garis solid/</a:t>
            </a:r>
            <a:r>
              <a:rPr lang="en-US" sz="1200" dirty="0" err="1">
                <a:solidFill>
                  <a:schemeClr val="bg1"/>
                </a:solidFill>
                <a:effectLst/>
                <a:latin typeface="Open Sans" panose="020B0606030504020204" pitchFamily="34" charset="0"/>
                <a:ea typeface="Open Sans" panose="020B0606030504020204" pitchFamily="34" charset="0"/>
              </a:rPr>
              <a:t>padat</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groove</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tampak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seolah</a:t>
            </a:r>
            <a:r>
              <a:rPr lang="en-US" sz="1200" dirty="0">
                <a:solidFill>
                  <a:schemeClr val="bg1"/>
                </a:solidFill>
                <a:effectLst/>
                <a:latin typeface="Open Sans" panose="020B0606030504020204" pitchFamily="34" charset="0"/>
                <a:ea typeface="Open Sans" panose="020B0606030504020204" pitchFamily="34" charset="0"/>
              </a:rPr>
              <a:t>-oleh </a:t>
            </a:r>
            <a:r>
              <a:rPr lang="en-US" sz="1200" dirty="0" err="1">
                <a:solidFill>
                  <a:schemeClr val="bg1"/>
                </a:solidFill>
                <a:effectLst/>
                <a:latin typeface="Open Sans" panose="020B0606030504020204" pitchFamily="34" charset="0"/>
                <a:ea typeface="Open Sans" panose="020B0606030504020204" pitchFamily="34" charset="0"/>
              </a:rPr>
              <a:t>berukir</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ridge</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tampak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seperti</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lawan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dari</a:t>
            </a:r>
            <a:r>
              <a:rPr lang="en-US" sz="1200" dirty="0">
                <a:solidFill>
                  <a:schemeClr val="bg1"/>
                </a:solidFill>
                <a:effectLst/>
                <a:latin typeface="Open Sans" panose="020B0606030504020204" pitchFamily="34" charset="0"/>
                <a:ea typeface="Open Sans" panose="020B0606030504020204" pitchFamily="34" charset="0"/>
              </a:rPr>
              <a:t> groove.</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inset </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membuat</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kotak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seperti</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tertanam</a:t>
            </a:r>
            <a:r>
              <a:rPr lang="en-US" sz="1200" dirty="0">
                <a:solidFill>
                  <a:schemeClr val="bg1"/>
                </a:solidFill>
                <a:effectLst/>
                <a:latin typeface="Open Sans" panose="020B0606030504020204" pitchFamily="34" charset="0"/>
                <a:ea typeface="Open Sans" panose="020B0606030504020204" pitchFamily="34" charset="0"/>
              </a:rPr>
              <a:t> di </a:t>
            </a:r>
            <a:r>
              <a:rPr lang="en-US" sz="1200" dirty="0" err="1">
                <a:solidFill>
                  <a:schemeClr val="bg1"/>
                </a:solidFill>
                <a:effectLst/>
                <a:latin typeface="Open Sans" panose="020B0606030504020204" pitchFamily="34" charset="0"/>
                <a:ea typeface="Open Sans" panose="020B0606030504020204" pitchFamily="34" charset="0"/>
              </a:rPr>
              <a:t>halaman</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outset</a:t>
            </a:r>
            <a:r>
              <a:rPr lang="en-US" sz="1200" dirty="0">
                <a:solidFill>
                  <a:schemeClr val="bg1"/>
                </a:solidFill>
                <a:effectLst/>
                <a:latin typeface="Open Sans" panose="020B0606030504020204" pitchFamily="34" charset="0"/>
                <a:ea typeface="Open Sans" panose="020B0606030504020204" pitchFamily="34" charset="0"/>
              </a:rPr>
              <a:t> : Border </a:t>
            </a:r>
            <a:r>
              <a:rPr lang="en-US" sz="1200" dirty="0" err="1">
                <a:solidFill>
                  <a:schemeClr val="bg1"/>
                </a:solidFill>
                <a:effectLst/>
                <a:latin typeface="Open Sans" panose="020B0606030504020204" pitchFamily="34" charset="0"/>
                <a:ea typeface="Open Sans" panose="020B0606030504020204" pitchFamily="34" charset="0"/>
              </a:rPr>
              <a:t>tampak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menonjol</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keluar</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hidden</a:t>
            </a:r>
            <a:r>
              <a:rPr lang="en-US" sz="1200" dirty="0">
                <a:solidFill>
                  <a:schemeClr val="bg1"/>
                </a:solidFill>
                <a:effectLst/>
                <a:latin typeface="Open Sans" panose="020B0606030504020204" pitchFamily="34" charset="0"/>
                <a:ea typeface="Open Sans" panose="020B0606030504020204" pitchFamily="34" charset="0"/>
              </a:rPr>
              <a:t> : Sama </a:t>
            </a:r>
            <a:r>
              <a:rPr lang="en-US" sz="1200" dirty="0" err="1">
                <a:solidFill>
                  <a:schemeClr val="bg1"/>
                </a:solidFill>
                <a:effectLst/>
                <a:latin typeface="Open Sans" panose="020B0606030504020204" pitchFamily="34" charset="0"/>
                <a:ea typeface="Open Sans" panose="020B0606030504020204" pitchFamily="34" charset="0"/>
              </a:rPr>
              <a:t>seperti</a:t>
            </a:r>
            <a:r>
              <a:rPr lang="en-US" sz="1200" dirty="0">
                <a:solidFill>
                  <a:schemeClr val="bg1"/>
                </a:solidFill>
                <a:effectLst/>
                <a:latin typeface="Open Sans" panose="020B0606030504020204" pitchFamily="34" charset="0"/>
                <a:ea typeface="Open Sans" panose="020B0606030504020204" pitchFamily="34" charset="0"/>
              </a:rPr>
              <a:t> none.</a:t>
            </a:r>
            <a:endParaRPr lang="en-ID" sz="2000" dirty="0">
              <a:solidFill>
                <a:schemeClr val="bg1"/>
              </a:solidFill>
            </a:endParaRPr>
          </a:p>
        </p:txBody>
      </p:sp>
      <p:pic>
        <p:nvPicPr>
          <p:cNvPr id="9" name="Picture 8" descr="The CSS Borders Tutorial">
            <a:extLst>
              <a:ext uri="{FF2B5EF4-FFF2-40B4-BE49-F238E27FC236}">
                <a16:creationId xmlns:a16="http://schemas.microsoft.com/office/drawing/2014/main" id="{619351DB-76F6-4CCB-B213-A81B9D757B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9079" y="1615282"/>
            <a:ext cx="3697428" cy="3989838"/>
          </a:xfrm>
          <a:prstGeom prst="rect">
            <a:avLst/>
          </a:prstGeom>
          <a:noFill/>
          <a:ln>
            <a:noFill/>
          </a:ln>
        </p:spPr>
      </p:pic>
    </p:spTree>
    <p:extLst>
      <p:ext uri="{BB962C8B-B14F-4D97-AF65-F5344CB8AC3E}">
        <p14:creationId xmlns:p14="http://schemas.microsoft.com/office/powerpoint/2010/main" val="306077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365493" y="1498826"/>
            <a:ext cx="3223959"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Border </a:t>
            </a:r>
            <a:r>
              <a:rPr lang="en-ID" sz="4000" b="1" dirty="0" err="1">
                <a:solidFill>
                  <a:srgbClr val="0D7FC8"/>
                </a:solidFill>
                <a:latin typeface="Product Sans" panose="020B0403030502040203" pitchFamily="34" charset="0"/>
              </a:rPr>
              <a:t>Color</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365492" y="2206712"/>
            <a:ext cx="9759708" cy="523220"/>
          </a:xfrm>
          <a:prstGeom prst="rect">
            <a:avLst/>
          </a:prstGeom>
          <a:noFill/>
        </p:spPr>
        <p:txBody>
          <a:bodyPr wrap="square">
            <a:spAutoFit/>
          </a:bodyPr>
          <a:lstStyle/>
          <a:p>
            <a:r>
              <a:rPr lang="en-ID" sz="1400" dirty="0" err="1">
                <a:solidFill>
                  <a:schemeClr val="bg1"/>
                </a:solidFill>
                <a:effectLst/>
                <a:latin typeface="Product Sans" panose="020B0403030502040203" pitchFamily="34" charset="0"/>
                <a:ea typeface="Open Sans" panose="020B0606030504020204" pitchFamily="34" charset="0"/>
              </a:rPr>
              <a:t>Properti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ini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memperbolehkan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untuk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merubah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dari</a:t>
            </a:r>
            <a:r>
              <a:rPr lang="en-ID" sz="1400" dirty="0">
                <a:solidFill>
                  <a:schemeClr val="bg1"/>
                </a:solidFill>
                <a:effectLst/>
                <a:latin typeface="Product Sans" panose="020B0403030502040203" pitchFamily="34" charset="0"/>
                <a:ea typeface="Open Sans" panose="020B0606030504020204" pitchFamily="34" charset="0"/>
              </a:rPr>
              <a:t> border. Anda </a:t>
            </a:r>
            <a:r>
              <a:rPr lang="en-ID" sz="1400" dirty="0" err="1">
                <a:solidFill>
                  <a:schemeClr val="bg1"/>
                </a:solidFill>
                <a:effectLst/>
                <a:latin typeface="Product Sans" panose="020B0403030502040203" pitchFamily="34" charset="0"/>
                <a:ea typeface="Open Sans" panose="020B0606030504020204" pitchFamily="34" charset="0"/>
              </a:rPr>
              <a:t>bisa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merubah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secara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keseluruhan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ataupun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hanya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sebagian</a:t>
            </a:r>
            <a:r>
              <a:rPr lang="en-ID" sz="1400" dirty="0">
                <a:solidFill>
                  <a:schemeClr val="bg1"/>
                </a:solidFill>
                <a:effectLst/>
                <a:latin typeface="Product Sans" panose="020B0403030502040203" pitchFamily="34" charset="0"/>
                <a:ea typeface="Open Sans" panose="020B0606030504020204" pitchFamily="34" charset="0"/>
              </a:rPr>
              <a:t> (garis </a:t>
            </a:r>
            <a:r>
              <a:rPr lang="en-ID" sz="1400" dirty="0" err="1">
                <a:solidFill>
                  <a:schemeClr val="bg1"/>
                </a:solidFill>
                <a:effectLst/>
                <a:latin typeface="Product Sans" panose="020B0403030502040203" pitchFamily="34" charset="0"/>
                <a:ea typeface="Open Sans" panose="020B0606030504020204" pitchFamily="34" charset="0"/>
              </a:rPr>
              <a:t>atas</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kanan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bawah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atau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kiri</a:t>
            </a:r>
            <a:r>
              <a:rPr lang="en-ID" sz="1400" dirty="0">
                <a:solidFill>
                  <a:schemeClr val="bg1"/>
                </a:solidFill>
                <a:effectLst/>
                <a:latin typeface="Product Sans" panose="020B0403030502040203" pitchFamily="34" charset="0"/>
                <a:ea typeface="Open Sans" panose="020B0606030504020204" pitchFamily="34" charset="0"/>
              </a:rPr>
              <a:t>). </a:t>
            </a:r>
          </a:p>
        </p:txBody>
      </p:sp>
      <p:sp>
        <p:nvSpPr>
          <p:cNvPr id="15" name="TextBox 14">
            <a:extLst>
              <a:ext uri="{FF2B5EF4-FFF2-40B4-BE49-F238E27FC236}">
                <a16:creationId xmlns:a16="http://schemas.microsoft.com/office/drawing/2014/main" id="{F960C072-CE99-41F6-A785-A77A6C8D17DD}"/>
              </a:ext>
            </a:extLst>
          </p:cNvPr>
          <p:cNvSpPr txBox="1"/>
          <p:nvPr/>
        </p:nvSpPr>
        <p:spPr>
          <a:xfrm>
            <a:off x="1892968" y="2760871"/>
            <a:ext cx="8333874" cy="1140825"/>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border-color</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digunakan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untuk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merubah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seluruh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warna</a:t>
            </a:r>
            <a:r>
              <a:rPr lang="en-US" sz="1200" dirty="0">
                <a:solidFill>
                  <a:schemeClr val="bg1"/>
                </a:solidFill>
                <a:effectLst/>
                <a:latin typeface="Open Sans" panose="020B0606030504020204" pitchFamily="34" charset="0"/>
                <a:ea typeface="Open Sans" panose="020B0606030504020204" pitchFamily="34" charset="0"/>
              </a:rPr>
              <a:t> border</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border-bottom-color</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digunakan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untuk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merubah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warna</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bagian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bawah</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border-top-color</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digunakan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untuk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merubah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warna</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bagian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atas</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border-left-color</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digunakan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untuk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merubah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warna</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bagian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kiri</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a:p>
            <a:pPr marL="342900" lvl="0" indent="-342900" algn="just">
              <a:lnSpc>
                <a:spcPct val="115000"/>
              </a:lnSpc>
              <a:buFont typeface="Symbol" panose="05050102010706020507" pitchFamily="18" charset="2"/>
              <a:buChar char=""/>
            </a:pPr>
            <a:r>
              <a:rPr lang="en-US" sz="1200" b="1" dirty="0">
                <a:solidFill>
                  <a:schemeClr val="bg1"/>
                </a:solidFill>
                <a:effectLst/>
                <a:latin typeface="Open Sans" panose="020B0606030504020204" pitchFamily="34" charset="0"/>
                <a:ea typeface="Open Sans" panose="020B0606030504020204" pitchFamily="34" charset="0"/>
              </a:rPr>
              <a:t>border-right-color</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digunakan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untuk</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merubah</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warna</a:t>
            </a:r>
            <a:r>
              <a:rPr lang="en-US" sz="1200" dirty="0">
                <a:solidFill>
                  <a:schemeClr val="bg1"/>
                </a:solidFill>
                <a:effectLst/>
                <a:latin typeface="Open Sans" panose="020B0606030504020204" pitchFamily="34" charset="0"/>
                <a:ea typeface="Open Sans" panose="020B0606030504020204" pitchFamily="34" charset="0"/>
              </a:rPr>
              <a:t> border </a:t>
            </a:r>
            <a:r>
              <a:rPr lang="en-US" sz="1200" dirty="0" err="1">
                <a:solidFill>
                  <a:schemeClr val="bg1"/>
                </a:solidFill>
                <a:effectLst/>
                <a:latin typeface="Open Sans" panose="020B0606030504020204" pitchFamily="34" charset="0"/>
                <a:ea typeface="Open Sans" panose="020B0606030504020204" pitchFamily="34" charset="0"/>
              </a:rPr>
              <a:t>bagian</a:t>
            </a:r>
            <a:r>
              <a:rPr lang="en-US" sz="1200" dirty="0">
                <a:solidFill>
                  <a:schemeClr val="bg1"/>
                </a:solidFill>
                <a:effectLst/>
                <a:latin typeface="Open Sans" panose="020B0606030504020204" pitchFamily="34" charset="0"/>
                <a:ea typeface="Open Sans" panose="020B0606030504020204" pitchFamily="34" charset="0"/>
              </a:rPr>
              <a:t> </a:t>
            </a:r>
            <a:r>
              <a:rPr lang="en-US" sz="1200" dirty="0" err="1">
                <a:solidFill>
                  <a:schemeClr val="bg1"/>
                </a:solidFill>
                <a:effectLst/>
                <a:latin typeface="Open Sans" panose="020B0606030504020204" pitchFamily="34" charset="0"/>
                <a:ea typeface="Open Sans" panose="020B0606030504020204" pitchFamily="34" charset="0"/>
              </a:rPr>
              <a:t>kanan</a:t>
            </a:r>
            <a:r>
              <a:rPr lang="en-US" sz="1200" dirty="0">
                <a:solidFill>
                  <a:schemeClr val="bg1"/>
                </a:solidFill>
                <a:effectLst/>
                <a:latin typeface="Open Sans" panose="020B0606030504020204" pitchFamily="34" charset="0"/>
                <a:ea typeface="Open Sans" panose="020B0606030504020204" pitchFamily="34" charset="0"/>
              </a:rPr>
              <a:t>.</a:t>
            </a:r>
            <a:endParaRPr lang="en-ID" sz="1200" dirty="0">
              <a:solidFill>
                <a:schemeClr val="bg1"/>
              </a:solidFill>
              <a:effectLst/>
              <a:latin typeface="Open Sans" panose="020B0606030504020204" pitchFamily="34" charset="0"/>
              <a:ea typeface="Open Sans" panose="020B0606030504020204" pitchFamily="34" charset="0"/>
            </a:endParaRPr>
          </a:p>
        </p:txBody>
      </p:sp>
      <p:pic>
        <p:nvPicPr>
          <p:cNvPr id="1028" name="Picture 4" descr="CSS | border-color Property - GeeksforGeeks">
            <a:extLst>
              <a:ext uri="{FF2B5EF4-FFF2-40B4-BE49-F238E27FC236}">
                <a16:creationId xmlns:a16="http://schemas.microsoft.com/office/drawing/2014/main" id="{72EA3800-1D62-4C58-9F90-2F36A6BD7A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93" b="50000"/>
          <a:stretch/>
        </p:blipFill>
        <p:spPr bwMode="auto">
          <a:xfrm>
            <a:off x="2298053" y="4313491"/>
            <a:ext cx="7595894" cy="132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8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97774"/>
            <a:ext cx="4394152"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Border Shorthand</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805660"/>
            <a:ext cx="10128750" cy="523220"/>
          </a:xfrm>
          <a:prstGeom prst="rect">
            <a:avLst/>
          </a:prstGeom>
          <a:noFill/>
        </p:spPr>
        <p:txBody>
          <a:bodyPr wrap="square">
            <a:spAutoFit/>
          </a:bodyPr>
          <a:lstStyle/>
          <a:p>
            <a:r>
              <a:rPr lang="en-ID" sz="1400">
                <a:solidFill>
                  <a:schemeClr val="bg1"/>
                </a:solidFill>
                <a:effectLst/>
                <a:latin typeface="Product Sans" panose="020B0403030502040203" pitchFamily="34" charset="0"/>
                <a:ea typeface="Open Sans" panose="020B0606030504020204" pitchFamily="34" charset="0"/>
              </a:rPr>
              <a:t>CSS menyediakan jalan pintas (shorthand) untuk membuat border dengan satu properti saja. Properti border memiliki tiga buah nilai yang digunakan untuk menentukan ketebalan, tipe dan warna pada border. Berikut contoh penerapannya:</a:t>
            </a:r>
            <a:endParaRPr lang="en-ID" sz="1400" dirty="0">
              <a:solidFill>
                <a:schemeClr val="bg1"/>
              </a:solidFill>
              <a:effectLst/>
              <a:latin typeface="Product Sans" panose="020B0403030502040203" pitchFamily="34" charset="0"/>
              <a:ea typeface="Open Sans" panose="020B0606030504020204" pitchFamily="34" charset="0"/>
            </a:endParaRPr>
          </a:p>
        </p:txBody>
      </p:sp>
      <p:pic>
        <p:nvPicPr>
          <p:cNvPr id="14" name="Picture 13" descr="Company name&#10;&#10;Description automatically generated with low confidence">
            <a:extLst>
              <a:ext uri="{FF2B5EF4-FFF2-40B4-BE49-F238E27FC236}">
                <a16:creationId xmlns:a16="http://schemas.microsoft.com/office/drawing/2014/main" id="{A50DA2F8-04B8-423A-8871-A253A1F1189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328" y="2696099"/>
            <a:ext cx="6765343" cy="1079966"/>
          </a:xfrm>
          <a:prstGeom prst="rect">
            <a:avLst/>
          </a:prstGeom>
          <a:noFill/>
          <a:ln>
            <a:noFill/>
          </a:ln>
        </p:spPr>
      </p:pic>
      <p:pic>
        <p:nvPicPr>
          <p:cNvPr id="15" name="Picture 14">
            <a:extLst>
              <a:ext uri="{FF2B5EF4-FFF2-40B4-BE49-F238E27FC236}">
                <a16:creationId xmlns:a16="http://schemas.microsoft.com/office/drawing/2014/main" id="{D696C9B7-1964-4A4E-A864-8A1A912BB3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74486" y="4466625"/>
            <a:ext cx="3520440" cy="1405890"/>
          </a:xfrm>
          <a:prstGeom prst="rect">
            <a:avLst/>
          </a:prstGeom>
          <a:noFill/>
          <a:ln>
            <a:noFill/>
          </a:ln>
        </p:spPr>
      </p:pic>
      <p:sp>
        <p:nvSpPr>
          <p:cNvPr id="17" name="Arrow: Right 16">
            <a:extLst>
              <a:ext uri="{FF2B5EF4-FFF2-40B4-BE49-F238E27FC236}">
                <a16:creationId xmlns:a16="http://schemas.microsoft.com/office/drawing/2014/main" id="{0577ACBF-B40F-48EE-9D08-42FEBF690711}"/>
              </a:ext>
            </a:extLst>
          </p:cNvPr>
          <p:cNvSpPr/>
          <p:nvPr/>
        </p:nvSpPr>
        <p:spPr>
          <a:xfrm rot="5400000">
            <a:off x="5754749" y="3899895"/>
            <a:ext cx="359915" cy="32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7277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E41DD-7E0F-4795-BDC2-30FBCFE2E897}"/>
              </a:ext>
            </a:extLst>
          </p:cNvPr>
          <p:cNvSpPr txBox="1"/>
          <p:nvPr/>
        </p:nvSpPr>
        <p:spPr>
          <a:xfrm rot="16200000">
            <a:off x="-2173699" y="2890392"/>
            <a:ext cx="7505399" cy="1077218"/>
          </a:xfrm>
          <a:prstGeom prst="rect">
            <a:avLst/>
          </a:prstGeom>
          <a:noFill/>
        </p:spPr>
        <p:txBody>
          <a:bodyPr wrap="square" rtlCol="0">
            <a:spAutoFit/>
          </a:bodyPr>
          <a:lstStyle/>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p>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endPar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endParaRPr>
          </a:p>
        </p:txBody>
      </p:sp>
      <p:sp>
        <p:nvSpPr>
          <p:cNvPr id="4" name="TextBox 3">
            <a:extLst>
              <a:ext uri="{FF2B5EF4-FFF2-40B4-BE49-F238E27FC236}">
                <a16:creationId xmlns:a16="http://schemas.microsoft.com/office/drawing/2014/main" id="{75857BE9-A2AD-446D-9F08-532245326145}"/>
              </a:ext>
            </a:extLst>
          </p:cNvPr>
          <p:cNvSpPr txBox="1"/>
          <p:nvPr/>
        </p:nvSpPr>
        <p:spPr>
          <a:xfrm>
            <a:off x="3636833" y="2033489"/>
            <a:ext cx="4918334" cy="1015663"/>
          </a:xfrm>
          <a:prstGeom prst="rect">
            <a:avLst/>
          </a:prstGeom>
          <a:noFill/>
        </p:spPr>
        <p:txBody>
          <a:bodyPr wrap="none" rtlCol="0">
            <a:spAutoFit/>
          </a:bodyPr>
          <a:lstStyle/>
          <a:p>
            <a:r>
              <a:rPr lang="en-US" sz="6000" b="1" dirty="0">
                <a:solidFill>
                  <a:srgbClr val="0D7FC8"/>
                </a:solidFill>
                <a:latin typeface="Product Sans" panose="020B0403030502040203" pitchFamily="34" charset="0"/>
              </a:rPr>
              <a:t>#DemoTime!</a:t>
            </a:r>
            <a:endParaRPr lang="en-ID" sz="6000" b="1" dirty="0">
              <a:solidFill>
                <a:srgbClr val="0D7FC8"/>
              </a:solidFill>
              <a:latin typeface="Product Sans" panose="020B0403030502040203" pitchFamily="34" charset="0"/>
            </a:endParaRPr>
          </a:p>
        </p:txBody>
      </p:sp>
      <p:sp>
        <p:nvSpPr>
          <p:cNvPr id="6" name="TextBox 5">
            <a:extLst>
              <a:ext uri="{FF2B5EF4-FFF2-40B4-BE49-F238E27FC236}">
                <a16:creationId xmlns:a16="http://schemas.microsoft.com/office/drawing/2014/main" id="{E782DFAC-3C8E-4EAD-BD17-5E3E28B03946}"/>
              </a:ext>
            </a:extLst>
          </p:cNvPr>
          <p:cNvSpPr txBox="1"/>
          <p:nvPr/>
        </p:nvSpPr>
        <p:spPr>
          <a:xfrm>
            <a:off x="3505419" y="2947737"/>
            <a:ext cx="5181227" cy="338554"/>
          </a:xfrm>
          <a:prstGeom prst="rect">
            <a:avLst/>
          </a:prstGeom>
          <a:noFill/>
        </p:spPr>
        <p:txBody>
          <a:bodyPr wrap="none" rtlCol="0">
            <a:spAutoFit/>
          </a:bodyPr>
          <a:lstStyle/>
          <a:p>
            <a:pPr algn="ctr"/>
            <a:r>
              <a:rPr lang="en-US" sz="1600" dirty="0">
                <a:solidFill>
                  <a:schemeClr val="bg1">
                    <a:lumMod val="95000"/>
                  </a:schemeClr>
                </a:solidFill>
                <a:latin typeface="Product Sans" panose="020B0403030502040203" pitchFamily="34" charset="0"/>
              </a:rPr>
              <a:t>Mari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 </a:t>
            </a:r>
            <a:r>
              <a:rPr lang="en-US" sz="1600" dirty="0" err="1">
                <a:solidFill>
                  <a:schemeClr val="bg1">
                    <a:lumMod val="95000"/>
                  </a:schemeClr>
                </a:solidFill>
                <a:latin typeface="Product Sans" panose="020B0403030502040203" pitchFamily="34" charset="0"/>
              </a:rPr>
              <a:t>menerapkan</a:t>
            </a:r>
            <a:r>
              <a:rPr lang="en-US" sz="1600" dirty="0">
                <a:solidFill>
                  <a:schemeClr val="bg1">
                    <a:lumMod val="95000"/>
                  </a:schemeClr>
                </a:solidFill>
                <a:latin typeface="Product Sans" panose="020B0403030502040203" pitchFamily="34" charset="0"/>
              </a:rPr>
              <a:t> Box Element pada </a:t>
            </a:r>
            <a:r>
              <a:rPr lang="en-US" sz="1600" dirty="0" err="1">
                <a:solidFill>
                  <a:schemeClr val="bg1">
                    <a:lumMod val="95000"/>
                  </a:schemeClr>
                </a:solidFill>
                <a:latin typeface="Product Sans" panose="020B0403030502040203" pitchFamily="34" charset="0"/>
              </a:rPr>
              <a:t>berkas</a:t>
            </a:r>
            <a:r>
              <a:rPr lang="en-US" sz="1600" dirty="0">
                <a:solidFill>
                  <a:schemeClr val="bg1">
                    <a:lumMod val="95000"/>
                  </a:schemeClr>
                </a:solidFill>
                <a:latin typeface="Product Sans" panose="020B0403030502040203" pitchFamily="34" charset="0"/>
              </a:rPr>
              <a:t> CSS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a:t>
            </a:r>
            <a:endParaRPr lang="en-ID" sz="1600" dirty="0">
              <a:solidFill>
                <a:schemeClr val="bg1">
                  <a:lumMod val="95000"/>
                </a:schemeClr>
              </a:solidFill>
              <a:latin typeface="Product Sans" panose="020B0403030502040203" pitchFamily="34" charset="0"/>
            </a:endParaRPr>
          </a:p>
        </p:txBody>
      </p:sp>
      <p:pic>
        <p:nvPicPr>
          <p:cNvPr id="7" name="Picture 6" descr="Logo&#10;&#10;Description automatically generated">
            <a:extLst>
              <a:ext uri="{FF2B5EF4-FFF2-40B4-BE49-F238E27FC236}">
                <a16:creationId xmlns:a16="http://schemas.microsoft.com/office/drawing/2014/main" id="{B3E0DA57-D740-4F9C-BF1C-6BA3B291856F}"/>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pic>
        <p:nvPicPr>
          <p:cNvPr id="8" name="Graphic 7">
            <a:extLst>
              <a:ext uri="{FF2B5EF4-FFF2-40B4-BE49-F238E27FC236}">
                <a16:creationId xmlns:a16="http://schemas.microsoft.com/office/drawing/2014/main" id="{640FBD50-0A8B-472A-8801-D46724266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9771" y="923892"/>
            <a:ext cx="872458" cy="872458"/>
          </a:xfrm>
          <a:prstGeom prst="rect">
            <a:avLst/>
          </a:prstGeom>
        </p:spPr>
      </p:pic>
      <p:pic>
        <p:nvPicPr>
          <p:cNvPr id="9" name="Picture 8" descr="Text, email&#10;&#10;Description automatically generated">
            <a:extLst>
              <a:ext uri="{FF2B5EF4-FFF2-40B4-BE49-F238E27FC236}">
                <a16:creationId xmlns:a16="http://schemas.microsoft.com/office/drawing/2014/main" id="{A5A6375F-B912-4B53-B61B-8B14B72B6FC1}"/>
              </a:ext>
            </a:extLst>
          </p:cNvPr>
          <p:cNvPicPr/>
          <p:nvPr/>
        </p:nvPicPr>
        <p:blipFill rotWithShape="1">
          <a:blip r:embed="rId5">
            <a:extLst>
              <a:ext uri="{28A0092B-C50C-407E-A947-70E740481C1C}">
                <a14:useLocalDpi xmlns:a14="http://schemas.microsoft.com/office/drawing/2010/main" val="0"/>
              </a:ext>
            </a:extLst>
          </a:blip>
          <a:srcRect l="3322" t="4138" r="3322" b="39421"/>
          <a:stretch/>
        </p:blipFill>
        <p:spPr bwMode="auto">
          <a:xfrm>
            <a:off x="3743411" y="3360455"/>
            <a:ext cx="4705178" cy="2133600"/>
          </a:xfrm>
          <a:prstGeom prst="rect">
            <a:avLst/>
          </a:prstGeom>
          <a:noFill/>
          <a:ln>
            <a:noFill/>
          </a:ln>
        </p:spPr>
      </p:pic>
    </p:spTree>
    <p:extLst>
      <p:ext uri="{BB962C8B-B14F-4D97-AF65-F5344CB8AC3E}">
        <p14:creationId xmlns:p14="http://schemas.microsoft.com/office/powerpoint/2010/main" val="21423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78530F-75D2-4D61-BF60-97DB182F7246}"/>
              </a:ext>
            </a:extLst>
          </p:cNvPr>
          <p:cNvCxnSpPr>
            <a:cxnSpLocks/>
          </p:cNvCxnSpPr>
          <p:nvPr/>
        </p:nvCxnSpPr>
        <p:spPr>
          <a:xfrm>
            <a:off x="4983060" y="2256639"/>
            <a:ext cx="0" cy="2212641"/>
          </a:xfrm>
          <a:prstGeom prst="line">
            <a:avLst/>
          </a:prstGeom>
          <a:ln w="28575">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5" name="Subtitle 2">
            <a:extLst>
              <a:ext uri="{FF2B5EF4-FFF2-40B4-BE49-F238E27FC236}">
                <a16:creationId xmlns:a16="http://schemas.microsoft.com/office/drawing/2014/main" id="{0C6CE33F-0C24-47AC-A48A-0119616AA136}"/>
              </a:ext>
            </a:extLst>
          </p:cNvPr>
          <p:cNvSpPr txBox="1">
            <a:spLocks/>
          </p:cNvSpPr>
          <p:nvPr/>
        </p:nvSpPr>
        <p:spPr>
          <a:xfrm>
            <a:off x="5265489" y="2701041"/>
            <a:ext cx="5561137" cy="86131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Poppins" panose="00000500000000000000" pitchFamily="50" charset="0"/>
                <a:cs typeface="Poppins" panose="00000500000000000000" pitchFamily="50" charset="0"/>
              </a:rPr>
              <a:t>Thank You</a:t>
            </a:r>
            <a:endParaRPr lang="en-ID" sz="6000" b="1" dirty="0">
              <a:solidFill>
                <a:srgbClr val="0661AA"/>
              </a:solidFill>
              <a:latin typeface="Poppins" panose="00000500000000000000" pitchFamily="50" charset="0"/>
              <a:cs typeface="Poppins" panose="00000500000000000000" pitchFamily="50" charset="0"/>
            </a:endParaRPr>
          </a:p>
        </p:txBody>
      </p:sp>
      <p:pic>
        <p:nvPicPr>
          <p:cNvPr id="6" name="Graphic 5">
            <a:extLst>
              <a:ext uri="{FF2B5EF4-FFF2-40B4-BE49-F238E27FC236}">
                <a16:creationId xmlns:a16="http://schemas.microsoft.com/office/drawing/2014/main" id="{55AB3ED5-AF19-409A-9C9E-06FA2814B6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9760" y="3866958"/>
            <a:ext cx="190500" cy="190500"/>
          </a:xfrm>
          <a:prstGeom prst="rect">
            <a:avLst/>
          </a:prstGeom>
        </p:spPr>
      </p:pic>
      <p:sp>
        <p:nvSpPr>
          <p:cNvPr id="7" name="TextBox 6">
            <a:extLst>
              <a:ext uri="{FF2B5EF4-FFF2-40B4-BE49-F238E27FC236}">
                <a16:creationId xmlns:a16="http://schemas.microsoft.com/office/drawing/2014/main" id="{07C76B35-0375-4A20-A2DD-CF7861A2BA71}"/>
              </a:ext>
            </a:extLst>
          </p:cNvPr>
          <p:cNvSpPr txBox="1"/>
          <p:nvPr/>
        </p:nvSpPr>
        <p:spPr>
          <a:xfrm>
            <a:off x="5601876" y="3856482"/>
            <a:ext cx="2193229"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https://www.axarschool.com/</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8" name="Graphic 7">
            <a:extLst>
              <a:ext uri="{FF2B5EF4-FFF2-40B4-BE49-F238E27FC236}">
                <a16:creationId xmlns:a16="http://schemas.microsoft.com/office/drawing/2014/main" id="{BD7B51AB-ED35-47B4-B6F0-69FCC1015D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7221" y="3866958"/>
            <a:ext cx="190500" cy="190500"/>
          </a:xfrm>
          <a:prstGeom prst="rect">
            <a:avLst/>
          </a:prstGeom>
        </p:spPr>
      </p:pic>
      <p:sp>
        <p:nvSpPr>
          <p:cNvPr id="9" name="TextBox 8">
            <a:extLst>
              <a:ext uri="{FF2B5EF4-FFF2-40B4-BE49-F238E27FC236}">
                <a16:creationId xmlns:a16="http://schemas.microsoft.com/office/drawing/2014/main" id="{B094682B-E23F-4785-974B-3E63B94944D6}"/>
              </a:ext>
            </a:extLst>
          </p:cNvPr>
          <p:cNvSpPr txBox="1"/>
          <p:nvPr/>
        </p:nvSpPr>
        <p:spPr>
          <a:xfrm>
            <a:off x="8167721" y="3856482"/>
            <a:ext cx="1063112"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@axarschool</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12" name="Picture 11" descr="Shape&#10;&#10;Description automatically generated">
            <a:extLst>
              <a:ext uri="{FF2B5EF4-FFF2-40B4-BE49-F238E27FC236}">
                <a16:creationId xmlns:a16="http://schemas.microsoft.com/office/drawing/2014/main" id="{634801B7-9D9C-452D-9D14-8BF37D04E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0644" y="2529143"/>
            <a:ext cx="1496191" cy="1682337"/>
          </a:xfrm>
          <a:prstGeom prst="rect">
            <a:avLst/>
          </a:prstGeom>
        </p:spPr>
      </p:pic>
      <p:sp>
        <p:nvSpPr>
          <p:cNvPr id="13" name="Subtitle 2">
            <a:extLst>
              <a:ext uri="{FF2B5EF4-FFF2-40B4-BE49-F238E27FC236}">
                <a16:creationId xmlns:a16="http://schemas.microsoft.com/office/drawing/2014/main" id="{3DAA04D8-2AA6-48B0-9125-6EB97E9EF94B}"/>
              </a:ext>
            </a:extLst>
          </p:cNvPr>
          <p:cNvSpPr txBox="1">
            <a:spLocks/>
          </p:cNvSpPr>
          <p:nvPr/>
        </p:nvSpPr>
        <p:spPr>
          <a:xfrm>
            <a:off x="5333074" y="3370312"/>
            <a:ext cx="3492618" cy="34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a:solidFill>
                  <a:schemeClr val="bg1">
                    <a:lumMod val="95000"/>
                  </a:schemeClr>
                </a:solidFill>
                <a:latin typeface="Poppins" panose="00000500000000000000" pitchFamily="50" charset="0"/>
                <a:cs typeface="Poppins" panose="00000500000000000000" pitchFamily="50" charset="0"/>
              </a:rPr>
              <a:t>Apakah</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ada</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pertanyaan</a:t>
            </a:r>
            <a:r>
              <a:rPr lang="en-US" sz="1400" dirty="0">
                <a:solidFill>
                  <a:schemeClr val="bg1">
                    <a:lumMod val="95000"/>
                  </a:schemeClr>
                </a:solidFill>
                <a:latin typeface="Poppins" panose="00000500000000000000" pitchFamily="50" charset="0"/>
                <a:cs typeface="Poppins" panose="00000500000000000000" pitchFamily="50" charset="0"/>
              </a:rPr>
              <a:t>?</a:t>
            </a:r>
            <a:endParaRPr lang="en-ID" sz="1400" dirty="0">
              <a:solidFill>
                <a:schemeClr val="bg1">
                  <a:lumMod val="95000"/>
                </a:schemeClr>
              </a:solidFill>
              <a:latin typeface="Poppins" panose="00000500000000000000" pitchFamily="50" charset="0"/>
              <a:cs typeface="Poppins" panose="00000500000000000000" pitchFamily="50" charset="0"/>
            </a:endParaRPr>
          </a:p>
        </p:txBody>
      </p:sp>
      <p:sp>
        <p:nvSpPr>
          <p:cNvPr id="15" name="TextBox 14">
            <a:extLst>
              <a:ext uri="{FF2B5EF4-FFF2-40B4-BE49-F238E27FC236}">
                <a16:creationId xmlns:a16="http://schemas.microsoft.com/office/drawing/2014/main" id="{EAE33680-0EAB-4F94-8F02-DA0F65E67484}"/>
              </a:ext>
            </a:extLst>
          </p:cNvPr>
          <p:cNvSpPr txBox="1"/>
          <p:nvPr/>
        </p:nvSpPr>
        <p:spPr>
          <a:xfrm>
            <a:off x="9439223" y="5998128"/>
            <a:ext cx="2249334" cy="423193"/>
          </a:xfrm>
          <a:prstGeom prst="rect">
            <a:avLst/>
          </a:prstGeom>
          <a:noFill/>
        </p:spPr>
        <p:txBody>
          <a:bodyPr wrap="none" rtlCol="0">
            <a:spAutoFit/>
          </a:bodyPr>
          <a:lstStyle/>
          <a:p>
            <a:pPr algn="r"/>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pPr algn="r"/>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18443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15CDC91-1990-43BE-8C6C-28C0ADD8B4E4}"/>
              </a:ext>
            </a:extLst>
          </p:cNvPr>
          <p:cNvSpPr txBox="1">
            <a:spLocks/>
          </p:cNvSpPr>
          <p:nvPr/>
        </p:nvSpPr>
        <p:spPr>
          <a:xfrm>
            <a:off x="2547456" y="2152930"/>
            <a:ext cx="4658686" cy="8811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Montserrat" panose="00000500000000000000" pitchFamily="50" charset="0"/>
                <a:cs typeface="Poppins" panose="00000500000000000000" pitchFamily="50" charset="0"/>
              </a:rPr>
              <a:t>Our Topics!</a:t>
            </a:r>
            <a:endParaRPr lang="en-ID" sz="6000" b="1" dirty="0">
              <a:solidFill>
                <a:srgbClr val="0661AA"/>
              </a:solidFill>
              <a:latin typeface="Montserrat"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96EED96-16F8-4984-99E8-0B93ADE03756}"/>
              </a:ext>
            </a:extLst>
          </p:cNvPr>
          <p:cNvSpPr txBox="1"/>
          <p:nvPr/>
        </p:nvSpPr>
        <p:spPr>
          <a:xfrm>
            <a:off x="2547456" y="1814376"/>
            <a:ext cx="1928733" cy="338554"/>
          </a:xfrm>
          <a:prstGeom prst="rect">
            <a:avLst/>
          </a:prstGeom>
          <a:noFill/>
        </p:spPr>
        <p:txBody>
          <a:bodyPr wrap="none" rtlCol="0">
            <a:spAutoFit/>
          </a:bodyPr>
          <a:lstStyle/>
          <a:p>
            <a:r>
              <a:rPr lang="en-US" sz="1600" b="1" dirty="0" err="1">
                <a:solidFill>
                  <a:schemeClr val="bg1">
                    <a:lumMod val="95000"/>
                  </a:schemeClr>
                </a:solidFill>
                <a:latin typeface="Product Sans" panose="020B0403030502040203" pitchFamily="34" charset="0"/>
                <a:cs typeface="Poppins" panose="00000500000000000000" pitchFamily="50" charset="0"/>
              </a:rPr>
              <a:t>Pendalaman</a:t>
            </a:r>
            <a:r>
              <a:rPr lang="en-US" sz="1600" b="1" dirty="0">
                <a:solidFill>
                  <a:schemeClr val="bg1">
                    <a:lumMod val="95000"/>
                  </a:schemeClr>
                </a:solidFill>
                <a:latin typeface="Product Sans" panose="020B0403030502040203" pitchFamily="34" charset="0"/>
                <a:cs typeface="Poppins" panose="00000500000000000000" pitchFamily="50" charset="0"/>
              </a:rPr>
              <a:t> CSS 3</a:t>
            </a:r>
            <a:endParaRPr lang="en-ID" sz="1600" b="1" dirty="0">
              <a:solidFill>
                <a:schemeClr val="bg1">
                  <a:lumMod val="95000"/>
                </a:schemeClr>
              </a:solidFill>
              <a:latin typeface="Product Sans" panose="020B0403030502040203" pitchFamily="34" charset="0"/>
              <a:cs typeface="Poppins" panose="00000500000000000000" pitchFamily="50" charset="0"/>
            </a:endParaRPr>
          </a:p>
        </p:txBody>
      </p:sp>
      <p:sp>
        <p:nvSpPr>
          <p:cNvPr id="10" name="TextBox 9">
            <a:extLst>
              <a:ext uri="{FF2B5EF4-FFF2-40B4-BE49-F238E27FC236}">
                <a16:creationId xmlns:a16="http://schemas.microsoft.com/office/drawing/2014/main" id="{9D8C8050-C6AC-4D6C-9385-04DDE93546B8}"/>
              </a:ext>
            </a:extLst>
          </p:cNvPr>
          <p:cNvSpPr txBox="1"/>
          <p:nvPr/>
        </p:nvSpPr>
        <p:spPr>
          <a:xfrm>
            <a:off x="3015841" y="3034080"/>
            <a:ext cx="7611540" cy="23185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Review </a:t>
            </a:r>
            <a:r>
              <a:rPr lang="en-ID" sz="1400" dirty="0" err="1">
                <a:solidFill>
                  <a:schemeClr val="bg1">
                    <a:lumMod val="95000"/>
                  </a:schemeClr>
                </a:solidFill>
                <a:latin typeface="Product Sans" panose="020B0403030502040203" pitchFamily="34" charset="0"/>
                <a:cs typeface="Poppins" panose="00000500000000000000" pitchFamily="50" charset="0"/>
              </a:rPr>
              <a:t>Pendalaman</a:t>
            </a:r>
            <a:r>
              <a:rPr lang="en-ID" sz="1400" dirty="0">
                <a:solidFill>
                  <a:schemeClr val="bg1">
                    <a:lumMod val="95000"/>
                  </a:schemeClr>
                </a:solidFill>
                <a:latin typeface="Product Sans" panose="020B0403030502040203" pitchFamily="34" charset="0"/>
                <a:cs typeface="Poppins" panose="00000500000000000000" pitchFamily="50" charset="0"/>
              </a:rPr>
              <a:t> CSS 2</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Google Font Styling</a:t>
            </a:r>
          </a:p>
          <a:p>
            <a:pPr marL="285750" indent="-285750">
              <a:lnSpc>
                <a:spcPct val="150000"/>
              </a:lnSpc>
              <a:buFont typeface="Arial" panose="020B0604020202020204" pitchFamily="34" charset="0"/>
              <a:buChar char="•"/>
            </a:pPr>
            <a:r>
              <a:rPr lang="en-ID" sz="1400" dirty="0" err="1">
                <a:solidFill>
                  <a:schemeClr val="bg1">
                    <a:lumMod val="95000"/>
                  </a:schemeClr>
                </a:solidFill>
                <a:latin typeface="Product Sans" panose="020B0403030502040203" pitchFamily="34" charset="0"/>
                <a:cs typeface="Poppins" panose="00000500000000000000" pitchFamily="50" charset="0"/>
              </a:rPr>
              <a:t>Color</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Pendahuluan</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Menerapkan</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nilai</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color</a:t>
            </a:r>
            <a:r>
              <a:rPr lang="en-ID" sz="1400" dirty="0">
                <a:solidFill>
                  <a:schemeClr val="bg1">
                    <a:lumMod val="95000"/>
                  </a:schemeClr>
                </a:solidFill>
                <a:latin typeface="Product Sans" panose="020B0403030502040203" pitchFamily="34" charset="0"/>
                <a:cs typeface="Poppins" panose="00000500000000000000" pitchFamily="50" charset="0"/>
              </a:rPr>
              <a:t>, Opacity)</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Box Element</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Box Dimension (Limiting Dimension, Box-Sizing)</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Border</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Border Shorthand</a:t>
            </a:r>
          </a:p>
        </p:txBody>
      </p:sp>
      <p:sp>
        <p:nvSpPr>
          <p:cNvPr id="15" name="Rectangle: Rounded Corners 14">
            <a:extLst>
              <a:ext uri="{FF2B5EF4-FFF2-40B4-BE49-F238E27FC236}">
                <a16:creationId xmlns:a16="http://schemas.microsoft.com/office/drawing/2014/main" id="{36AB1935-0E3B-4931-9D68-2F2513FC3257}"/>
              </a:ext>
            </a:extLst>
          </p:cNvPr>
          <p:cNvSpPr/>
          <p:nvPr/>
        </p:nvSpPr>
        <p:spPr>
          <a:xfrm>
            <a:off x="1605095" y="0"/>
            <a:ext cx="185955" cy="6858000"/>
          </a:xfrm>
          <a:prstGeom prst="roundRect">
            <a:avLst>
              <a:gd name="adj" fmla="val 0"/>
            </a:avLst>
          </a:prstGeom>
          <a:solidFill>
            <a:srgbClr val="0D7F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D7FC8"/>
                </a:solidFill>
              </a:rPr>
              <a:t>`v</a:t>
            </a:r>
            <a:endParaRPr lang="en-ID" dirty="0">
              <a:solidFill>
                <a:srgbClr val="0D7FC8"/>
              </a:solidFill>
            </a:endParaRPr>
          </a:p>
        </p:txBody>
      </p:sp>
      <p:pic>
        <p:nvPicPr>
          <p:cNvPr id="11" name="Picture 10" descr="Logo&#10;&#10;Description automatically generated">
            <a:extLst>
              <a:ext uri="{FF2B5EF4-FFF2-40B4-BE49-F238E27FC236}">
                <a16:creationId xmlns:a16="http://schemas.microsoft.com/office/drawing/2014/main" id="{401912C5-E066-47C1-8B1C-DFCD8825F30D}"/>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3" name="Rectangle: Rounded Corners 12">
            <a:extLst>
              <a:ext uri="{FF2B5EF4-FFF2-40B4-BE49-F238E27FC236}">
                <a16:creationId xmlns:a16="http://schemas.microsoft.com/office/drawing/2014/main" id="{F4DD01E1-EF56-48B5-A3F0-834ABD71CE82}"/>
              </a:ext>
            </a:extLst>
          </p:cNvPr>
          <p:cNvSpPr/>
          <p:nvPr/>
        </p:nvSpPr>
        <p:spPr>
          <a:xfrm>
            <a:off x="1146498" y="0"/>
            <a:ext cx="458597" cy="6858000"/>
          </a:xfrm>
          <a:prstGeom prst="roundRect">
            <a:avLst>
              <a:gd name="adj" fmla="val 0"/>
            </a:avLst>
          </a:prstGeom>
          <a:solidFill>
            <a:srgbClr val="0661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661AA"/>
                </a:solidFill>
              </a:rPr>
              <a:t>`v</a:t>
            </a:r>
            <a:endParaRPr lang="en-ID" dirty="0">
              <a:solidFill>
                <a:srgbClr val="0661AA"/>
              </a:solidFill>
            </a:endParaRPr>
          </a:p>
        </p:txBody>
      </p:sp>
    </p:spTree>
    <p:extLst>
      <p:ext uri="{BB962C8B-B14F-4D97-AF65-F5344CB8AC3E}">
        <p14:creationId xmlns:p14="http://schemas.microsoft.com/office/powerpoint/2010/main" val="414261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15CDC91-1990-43BE-8C6C-28C0ADD8B4E4}"/>
              </a:ext>
            </a:extLst>
          </p:cNvPr>
          <p:cNvSpPr txBox="1">
            <a:spLocks/>
          </p:cNvSpPr>
          <p:nvPr/>
        </p:nvSpPr>
        <p:spPr>
          <a:xfrm>
            <a:off x="2547456" y="2547850"/>
            <a:ext cx="7097088" cy="8811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err="1">
                <a:ln>
                  <a:noFill/>
                </a:ln>
                <a:solidFill>
                  <a:srgbClr val="E44D26"/>
                </a:solidFill>
                <a:effectLst/>
                <a:uLnTx/>
                <a:uFillTx/>
                <a:latin typeface="Montserrat" panose="00000500000000000000" pitchFamily="50" charset="0"/>
                <a:ea typeface="+mn-ea"/>
                <a:cs typeface="Poppins" panose="00000500000000000000" pitchFamily="50" charset="0"/>
              </a:rPr>
              <a:t>Topik</a:t>
            </a:r>
            <a:r>
              <a:rPr kumimoji="0" lang="en-US" sz="6000" b="1" i="0" u="none" strike="noStrike" kern="1200" cap="none" spc="0" normalizeH="0" baseline="0" noProof="0" dirty="0">
                <a:ln>
                  <a:noFill/>
                </a:ln>
                <a:solidFill>
                  <a:srgbClr val="E44D26"/>
                </a:solidFill>
                <a:effectLst/>
                <a:uLnTx/>
                <a:uFillTx/>
                <a:latin typeface="Montserrat" panose="00000500000000000000" pitchFamily="50" charset="0"/>
                <a:ea typeface="+mn-ea"/>
                <a:cs typeface="Poppins" panose="00000500000000000000" pitchFamily="50" charset="0"/>
              </a:rPr>
              <a:t> </a:t>
            </a:r>
            <a:r>
              <a:rPr kumimoji="0" lang="en-US" sz="6000" b="1" i="0" u="none" strike="noStrike" kern="1200" cap="none" spc="0" normalizeH="0" baseline="0" noProof="0" dirty="0" err="1">
                <a:ln>
                  <a:noFill/>
                </a:ln>
                <a:solidFill>
                  <a:srgbClr val="E44D26"/>
                </a:solidFill>
                <a:effectLst/>
                <a:uLnTx/>
                <a:uFillTx/>
                <a:latin typeface="Montserrat" panose="00000500000000000000" pitchFamily="50" charset="0"/>
                <a:ea typeface="+mn-ea"/>
                <a:cs typeface="Poppins" panose="00000500000000000000" pitchFamily="50" charset="0"/>
              </a:rPr>
              <a:t>Sebelumnya</a:t>
            </a:r>
            <a:endParaRPr kumimoji="0" lang="en-ID" sz="6000" b="1" i="0" u="none" strike="noStrike" kern="1200" cap="none" spc="0" normalizeH="0" baseline="0" noProof="0" dirty="0">
              <a:ln>
                <a:noFill/>
              </a:ln>
              <a:solidFill>
                <a:srgbClr val="E44D26"/>
              </a:solidFill>
              <a:effectLst/>
              <a:uLnTx/>
              <a:uFillTx/>
              <a:latin typeface="Montserrat" panose="00000500000000000000" pitchFamily="50" charset="0"/>
              <a:ea typeface="+mn-ea"/>
              <a:cs typeface="Poppins" panose="00000500000000000000" pitchFamily="50" charset="0"/>
            </a:endParaRPr>
          </a:p>
        </p:txBody>
      </p:sp>
      <p:sp>
        <p:nvSpPr>
          <p:cNvPr id="9" name="TextBox 8">
            <a:extLst>
              <a:ext uri="{FF2B5EF4-FFF2-40B4-BE49-F238E27FC236}">
                <a16:creationId xmlns:a16="http://schemas.microsoft.com/office/drawing/2014/main" id="{096EED96-16F8-4984-99E8-0B93ADE03756}"/>
              </a:ext>
            </a:extLst>
          </p:cNvPr>
          <p:cNvSpPr txBox="1"/>
          <p:nvPr/>
        </p:nvSpPr>
        <p:spPr>
          <a:xfrm>
            <a:off x="2547456" y="2082824"/>
            <a:ext cx="192552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Pendalaman</a:t>
            </a:r>
            <a:r>
              <a:rPr kumimoji="0" lang="en-US" sz="1600" b="1"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 CSS 2</a:t>
            </a:r>
            <a:endParaRPr kumimoji="0" lang="en-ID" sz="1600" b="1"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endParaRPr>
          </a:p>
        </p:txBody>
      </p:sp>
      <p:sp>
        <p:nvSpPr>
          <p:cNvPr id="10" name="TextBox 9">
            <a:extLst>
              <a:ext uri="{FF2B5EF4-FFF2-40B4-BE49-F238E27FC236}">
                <a16:creationId xmlns:a16="http://schemas.microsoft.com/office/drawing/2014/main" id="{9D8C8050-C6AC-4D6C-9385-04DDE93546B8}"/>
              </a:ext>
            </a:extLst>
          </p:cNvPr>
          <p:cNvSpPr txBox="1"/>
          <p:nvPr/>
        </p:nvSpPr>
        <p:spPr>
          <a:xfrm>
            <a:off x="3015841" y="3302528"/>
            <a:ext cx="7611540" cy="199541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Review </a:t>
            </a:r>
            <a:r>
              <a:rPr kumimoji="0" lang="en-ID" sz="1400" b="0" i="0" u="none" strike="noStrike" kern="1200" cap="none" spc="0" normalizeH="0" baseline="0" noProof="0" dirty="0" err="1">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Pendalaman</a:t>
            </a: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 CSS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Text VS Font Styling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Font Styling (Font Family, Font Size, Font Weight, Font Style)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Shorthand Font Styling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D" sz="1400" b="0" i="0" u="none" strike="noStrike" kern="1200" cap="none" spc="0" normalizeH="0" baseline="0" noProof="0" dirty="0">
                <a:ln>
                  <a:noFill/>
                </a:ln>
                <a:solidFill>
                  <a:prstClr val="white">
                    <a:lumMod val="95000"/>
                  </a:prstClr>
                </a:solidFill>
                <a:effectLst/>
                <a:uLnTx/>
                <a:uFillTx/>
                <a:latin typeface="Product Sans" panose="020B0403030502040203" pitchFamily="34" charset="0"/>
                <a:ea typeface="+mn-ea"/>
                <a:cs typeface="Poppins" panose="00000500000000000000" pitchFamily="50" charset="0"/>
              </a:rPr>
              <a:t>Text Styling (Line Height, Text Indent, Text Alignment, Text Decoration, Text Transform, Text Shadow)</a:t>
            </a:r>
          </a:p>
        </p:txBody>
      </p:sp>
      <p:sp>
        <p:nvSpPr>
          <p:cNvPr id="15" name="Rectangle: Rounded Corners 14">
            <a:extLst>
              <a:ext uri="{FF2B5EF4-FFF2-40B4-BE49-F238E27FC236}">
                <a16:creationId xmlns:a16="http://schemas.microsoft.com/office/drawing/2014/main" id="{36AB1935-0E3B-4931-9D68-2F2513FC3257}"/>
              </a:ext>
            </a:extLst>
          </p:cNvPr>
          <p:cNvSpPr/>
          <p:nvPr/>
        </p:nvSpPr>
        <p:spPr>
          <a:xfrm>
            <a:off x="1605095" y="0"/>
            <a:ext cx="185955" cy="6858000"/>
          </a:xfrm>
          <a:prstGeom prst="roundRect">
            <a:avLst>
              <a:gd name="adj" fmla="val 0"/>
            </a:avLst>
          </a:prstGeom>
          <a:solidFill>
            <a:srgbClr val="F1B63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0D7FC8"/>
              </a:solidFill>
              <a:effectLst/>
              <a:uLnTx/>
              <a:uFillTx/>
              <a:latin typeface="Calibri" panose="020F0502020204030204"/>
              <a:ea typeface="+mn-ea"/>
              <a:cs typeface="+mn-cs"/>
            </a:endParaRPr>
          </a:p>
        </p:txBody>
      </p:sp>
      <p:pic>
        <p:nvPicPr>
          <p:cNvPr id="11" name="Picture 10" descr="Logo&#10;&#10;Description automatically generated">
            <a:extLst>
              <a:ext uri="{FF2B5EF4-FFF2-40B4-BE49-F238E27FC236}">
                <a16:creationId xmlns:a16="http://schemas.microsoft.com/office/drawing/2014/main" id="{401912C5-E066-47C1-8B1C-DFCD8825F30D}"/>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3" name="Rectangle: Rounded Corners 12">
            <a:extLst>
              <a:ext uri="{FF2B5EF4-FFF2-40B4-BE49-F238E27FC236}">
                <a16:creationId xmlns:a16="http://schemas.microsoft.com/office/drawing/2014/main" id="{F4DD01E1-EF56-48B5-A3F0-834ABD71CE82}"/>
              </a:ext>
            </a:extLst>
          </p:cNvPr>
          <p:cNvSpPr/>
          <p:nvPr/>
        </p:nvSpPr>
        <p:spPr>
          <a:xfrm>
            <a:off x="1146498" y="0"/>
            <a:ext cx="458597" cy="6858000"/>
          </a:xfrm>
          <a:prstGeom prst="roundRect">
            <a:avLst>
              <a:gd name="adj" fmla="val 0"/>
            </a:avLst>
          </a:prstGeom>
          <a:solidFill>
            <a:srgbClr val="CF75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0661A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6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897248"/>
            <a:ext cx="4855816"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Google Font Styling</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605134"/>
            <a:ext cx="10128750" cy="954107"/>
          </a:xfrm>
          <a:prstGeom prst="rect">
            <a:avLst/>
          </a:prstGeom>
          <a:noFill/>
        </p:spPr>
        <p:txBody>
          <a:bodyPr wrap="square">
            <a:spAutoFit/>
          </a:bodyPr>
          <a:lstStyle/>
          <a:p>
            <a:r>
              <a:rPr lang="en-ID" sz="1400" dirty="0" err="1">
                <a:solidFill>
                  <a:schemeClr val="bg1"/>
                </a:solidFill>
                <a:latin typeface="Product Sans" panose="020B0403030502040203" pitchFamily="34" charset="0"/>
                <a:ea typeface="Open Sans" panose="020B0606030504020204" pitchFamily="34" charset="0"/>
              </a:rPr>
              <a:t>L</a:t>
            </a:r>
            <a:r>
              <a:rPr lang="en-ID" sz="1400" dirty="0" err="1">
                <a:solidFill>
                  <a:schemeClr val="bg1"/>
                </a:solidFill>
                <a:effectLst/>
                <a:latin typeface="Product Sans" panose="020B0403030502040203" pitchFamily="34" charset="0"/>
                <a:ea typeface="Open Sans" panose="020B0606030504020204" pitchFamily="34" charset="0"/>
              </a:rPr>
              <a:t>ayanan</a:t>
            </a:r>
            <a:r>
              <a:rPr lang="en-ID" sz="1400" dirty="0">
                <a:solidFill>
                  <a:schemeClr val="bg1"/>
                </a:solidFill>
                <a:effectLst/>
                <a:latin typeface="Product Sans" panose="020B0403030502040203" pitchFamily="34" charset="0"/>
                <a:ea typeface="Open Sans" panose="020B0606030504020204" pitchFamily="34" charset="0"/>
              </a:rPr>
              <a:t> Google </a:t>
            </a:r>
            <a:r>
              <a:rPr lang="en-ID" sz="1400" dirty="0" err="1">
                <a:solidFill>
                  <a:schemeClr val="bg1"/>
                </a:solidFill>
                <a:effectLst/>
                <a:latin typeface="Product Sans" panose="020B0403030502040203" pitchFamily="34" charset="0"/>
                <a:ea typeface="Open Sans" panose="020B0606030504020204" pitchFamily="34" charset="0"/>
              </a:rPr>
              <a:t>untuk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memudahkan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mendesain</a:t>
            </a:r>
            <a:r>
              <a:rPr lang="en-ID" sz="1400" dirty="0">
                <a:solidFill>
                  <a:schemeClr val="bg1"/>
                </a:solidFill>
                <a:effectLst/>
                <a:latin typeface="Product Sans" panose="020B0403030502040203" pitchFamily="34" charset="0"/>
                <a:ea typeface="Open Sans" panose="020B0606030504020204" pitchFamily="34" charset="0"/>
              </a:rPr>
              <a:t> font pada website. Google Font </a:t>
            </a:r>
            <a:r>
              <a:rPr lang="en-ID" sz="1400" dirty="0" err="1">
                <a:solidFill>
                  <a:schemeClr val="bg1"/>
                </a:solidFill>
                <a:effectLst/>
                <a:latin typeface="Product Sans" panose="020B0403030502040203" pitchFamily="34" charset="0"/>
                <a:ea typeface="Open Sans" panose="020B0606030504020204" pitchFamily="34" charset="0"/>
              </a:rPr>
              <a:t>banyak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menyediakan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tipe</a:t>
            </a:r>
            <a:r>
              <a:rPr lang="en-ID" sz="1400" dirty="0">
                <a:solidFill>
                  <a:schemeClr val="bg1"/>
                </a:solidFill>
                <a:effectLst/>
                <a:latin typeface="Product Sans" panose="020B0403030502040203" pitchFamily="34" charset="0"/>
                <a:ea typeface="Open Sans" panose="020B0606030504020204" pitchFamily="34" charset="0"/>
              </a:rPr>
              <a:t> font gratis yang </a:t>
            </a:r>
            <a:r>
              <a:rPr lang="en-ID" sz="1400" dirty="0" err="1">
                <a:solidFill>
                  <a:schemeClr val="bg1"/>
                </a:solidFill>
                <a:effectLst/>
                <a:latin typeface="Product Sans" panose="020B0403030502040203" pitchFamily="34" charset="0"/>
                <a:ea typeface="Open Sans" panose="020B0606030504020204" pitchFamily="34" charset="0"/>
              </a:rPr>
              <a:t>dapat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manfaatkan</a:t>
            </a:r>
            <a:r>
              <a:rPr lang="en-ID" sz="1400" dirty="0">
                <a:solidFill>
                  <a:schemeClr val="bg1"/>
                </a:solidFill>
                <a:effectLst/>
                <a:latin typeface="Product Sans" panose="020B0403030502040203" pitchFamily="34" charset="0"/>
                <a:ea typeface="Open Sans" panose="020B0606030504020204" pitchFamily="34" charset="0"/>
              </a:rPr>
              <a:t>.</a:t>
            </a:r>
          </a:p>
          <a:p>
            <a:r>
              <a:rPr lang="en-ID" sz="1400" dirty="0" err="1">
                <a:solidFill>
                  <a:schemeClr val="bg1"/>
                </a:solidFill>
                <a:effectLst/>
                <a:latin typeface="Product Sans" panose="020B0403030502040203" pitchFamily="34" charset="0"/>
                <a:ea typeface="Open Sans" panose="020B0606030504020204" pitchFamily="34" charset="0"/>
              </a:rPr>
              <a:t>Untuk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menggunakan</a:t>
            </a:r>
            <a:r>
              <a:rPr lang="en-ID" sz="1400" dirty="0">
                <a:solidFill>
                  <a:schemeClr val="bg1"/>
                </a:solidFill>
                <a:effectLst/>
                <a:latin typeface="Product Sans" panose="020B0403030502040203" pitchFamily="34" charset="0"/>
                <a:ea typeface="Open Sans" panose="020B0606030504020204" pitchFamily="34" charset="0"/>
              </a:rPr>
              <a:t> font yang </a:t>
            </a:r>
            <a:r>
              <a:rPr lang="en-ID" sz="1400" dirty="0" err="1">
                <a:solidFill>
                  <a:schemeClr val="bg1"/>
                </a:solidFill>
                <a:effectLst/>
                <a:latin typeface="Product Sans" panose="020B0403030502040203" pitchFamily="34" charset="0"/>
                <a:ea typeface="Open Sans" panose="020B0606030504020204" pitchFamily="34" charset="0"/>
              </a:rPr>
              <a:t>disediakan</a:t>
            </a:r>
            <a:r>
              <a:rPr lang="en-ID" sz="1400" dirty="0">
                <a:solidFill>
                  <a:schemeClr val="bg1"/>
                </a:solidFill>
                <a:effectLst/>
                <a:latin typeface="Product Sans" panose="020B0403030502040203" pitchFamily="34" charset="0"/>
                <a:ea typeface="Open Sans" panose="020B0606030504020204" pitchFamily="34" charset="0"/>
              </a:rPr>
              <a:t> Google Font, </a:t>
            </a:r>
            <a:r>
              <a:rPr lang="en-ID" sz="1400" dirty="0" err="1">
                <a:solidFill>
                  <a:schemeClr val="bg1"/>
                </a:solidFill>
                <a:effectLst/>
                <a:latin typeface="Product Sans" panose="020B0403030502040203" pitchFamily="34" charset="0"/>
                <a:ea typeface="Open Sans" panose="020B0606030504020204" pitchFamily="34" charset="0"/>
              </a:rPr>
              <a:t>langkah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awal</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yaitu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mengunjungi</a:t>
            </a:r>
            <a:r>
              <a:rPr lang="en-ID" sz="1400" dirty="0">
                <a:solidFill>
                  <a:schemeClr val="bg1"/>
                </a:solidFill>
                <a:effectLst/>
                <a:latin typeface="Product Sans" panose="020B0403030502040203" pitchFamily="34" charset="0"/>
                <a:ea typeface="Open Sans" panose="020B0606030504020204" pitchFamily="34" charset="0"/>
              </a:rPr>
              <a:t> website google font pada </a:t>
            </a:r>
            <a:r>
              <a:rPr lang="en-ID" sz="1400" dirty="0" err="1">
                <a:solidFill>
                  <a:schemeClr val="bg1"/>
                </a:solidFill>
                <a:effectLst/>
                <a:latin typeface="Product Sans" panose="020B0403030502040203" pitchFamily="34" charset="0"/>
                <a:ea typeface="Open Sans" panose="020B0606030504020204" pitchFamily="34" charset="0"/>
              </a:rPr>
              <a:t>tautan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berikut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a:solidFill>
                  <a:schemeClr val="bg1"/>
                </a:solidFill>
                <a:effectLst/>
                <a:latin typeface="Product Sans" panose="020B0403030502040203" pitchFamily="34" charset="0"/>
                <a:ea typeface="Open Sans" panose="020B0606030504020204" pitchFamily="34" charset="0"/>
                <a:hlinkClick r:id="rId3"/>
              </a:rPr>
              <a:t>https://fonts.google.com/</a:t>
            </a:r>
            <a:endParaRPr lang="en-ID" sz="1400" dirty="0">
              <a:solidFill>
                <a:schemeClr val="bg1"/>
              </a:solidFill>
              <a:effectLst/>
              <a:latin typeface="Product Sans" panose="020B0403030502040203" pitchFamily="34" charset="0"/>
              <a:ea typeface="Open Sans" panose="020B0606030504020204" pitchFamily="34" charset="0"/>
            </a:endParaRPr>
          </a:p>
        </p:txBody>
      </p:sp>
      <p:pic>
        <p:nvPicPr>
          <p:cNvPr id="6" name="Picture 5" descr="Text&#10;&#10;Description automatically generated">
            <a:extLst>
              <a:ext uri="{FF2B5EF4-FFF2-40B4-BE49-F238E27FC236}">
                <a16:creationId xmlns:a16="http://schemas.microsoft.com/office/drawing/2014/main" id="{BDD5753F-4417-4944-BF27-D5234A04A776}"/>
              </a:ext>
            </a:extLst>
          </p:cNvPr>
          <p:cNvPicPr/>
          <p:nvPr/>
        </p:nvPicPr>
        <p:blipFill>
          <a:blip r:embed="rId4"/>
          <a:stretch>
            <a:fillRect/>
          </a:stretch>
        </p:blipFill>
        <p:spPr>
          <a:xfrm>
            <a:off x="2562033" y="2698540"/>
            <a:ext cx="7067934" cy="3668878"/>
          </a:xfrm>
          <a:prstGeom prst="rect">
            <a:avLst/>
          </a:prstGeom>
          <a:ln w="3175">
            <a:solidFill>
              <a:schemeClr val="bg1">
                <a:lumMod val="75000"/>
              </a:schemeClr>
            </a:solidFill>
          </a:ln>
        </p:spPr>
      </p:pic>
    </p:spTree>
    <p:extLst>
      <p:ext uri="{BB962C8B-B14F-4D97-AF65-F5344CB8AC3E}">
        <p14:creationId xmlns:p14="http://schemas.microsoft.com/office/powerpoint/2010/main" val="153791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897248"/>
            <a:ext cx="148470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Color</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605134"/>
            <a:ext cx="10128750" cy="523220"/>
          </a:xfrm>
          <a:prstGeom prst="rect">
            <a:avLst/>
          </a:prstGeom>
          <a:noFill/>
        </p:spPr>
        <p:txBody>
          <a:bodyPr wrap="square">
            <a:spAutoFit/>
          </a:bodyPr>
          <a:lstStyle/>
          <a:p>
            <a:r>
              <a:rPr lang="en-ID" sz="1400">
                <a:solidFill>
                  <a:schemeClr val="bg1"/>
                </a:solidFill>
                <a:effectLst/>
                <a:latin typeface="Product Sans" panose="020B0403030502040203" pitchFamily="34" charset="0"/>
                <a:ea typeface="Open Sans" panose="020B0606030504020204" pitchFamily="34" charset="0"/>
              </a:rPr>
              <a:t>Warna memberikan kesan hidup pada sebuah website, Jika kita kembali pada tahun 1993 saat website hanya menampilkan background abu dengan teks hitam, tentu membosankan sekali, bukan?</a:t>
            </a:r>
            <a:endParaRPr lang="en-ID" sz="1400" dirty="0">
              <a:solidFill>
                <a:schemeClr val="bg1"/>
              </a:solidFill>
              <a:effectLst/>
              <a:latin typeface="Product Sans" panose="020B0403030502040203" pitchFamily="34" charset="0"/>
              <a:ea typeface="Open Sans" panose="020B0606030504020204" pitchFamily="34" charset="0"/>
            </a:endParaRPr>
          </a:p>
        </p:txBody>
      </p:sp>
      <p:pic>
        <p:nvPicPr>
          <p:cNvPr id="8" name="Picture 7">
            <a:extLst>
              <a:ext uri="{FF2B5EF4-FFF2-40B4-BE49-F238E27FC236}">
                <a16:creationId xmlns:a16="http://schemas.microsoft.com/office/drawing/2014/main" id="{B7D69984-18E6-4275-AE94-A681ADFC47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43649" y="2345439"/>
            <a:ext cx="5098668" cy="4053796"/>
          </a:xfrm>
          <a:prstGeom prst="rect">
            <a:avLst/>
          </a:prstGeom>
          <a:noFill/>
        </p:spPr>
      </p:pic>
    </p:spTree>
    <p:extLst>
      <p:ext uri="{BB962C8B-B14F-4D97-AF65-F5344CB8AC3E}">
        <p14:creationId xmlns:p14="http://schemas.microsoft.com/office/powerpoint/2010/main" val="242584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897248"/>
            <a:ext cx="5791970" cy="707886"/>
          </a:xfrm>
          <a:prstGeom prst="rect">
            <a:avLst/>
          </a:prstGeom>
          <a:noFill/>
        </p:spPr>
        <p:txBody>
          <a:bodyPr wrap="none" rtlCol="0">
            <a:spAutoFit/>
          </a:bodyPr>
          <a:lstStyle/>
          <a:p>
            <a:r>
              <a:rPr lang="en-ID" sz="4000" b="1" dirty="0" err="1">
                <a:solidFill>
                  <a:srgbClr val="0D7FC8"/>
                </a:solidFill>
                <a:latin typeface="Product Sans" panose="020B0403030502040203" pitchFamily="34" charset="0"/>
              </a:rPr>
              <a:t>Menerapkan</a:t>
            </a:r>
            <a:r>
              <a:rPr lang="en-ID" sz="4000" b="1" dirty="0">
                <a:solidFill>
                  <a:srgbClr val="0D7FC8"/>
                </a:solidFill>
                <a:latin typeface="Product Sans" panose="020B0403030502040203" pitchFamily="34" charset="0"/>
              </a:rPr>
              <a:t> Nilai </a:t>
            </a:r>
            <a:r>
              <a:rPr lang="en-ID" sz="4000" b="1" dirty="0" err="1">
                <a:solidFill>
                  <a:srgbClr val="0D7FC8"/>
                </a:solidFill>
                <a:latin typeface="Product Sans" panose="020B0403030502040203" pitchFamily="34" charset="0"/>
              </a:rPr>
              <a:t>Color</a:t>
            </a:r>
            <a:r>
              <a:rPr lang="en-ID" sz="4000" b="1" dirty="0">
                <a:solidFill>
                  <a:srgbClr val="0D7FC8"/>
                </a:solidFill>
                <a:latin typeface="Product Sans" panose="020B0403030502040203" pitchFamily="34" charset="0"/>
              </a:rPr>
              <a:t> </a:t>
            </a: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605134"/>
            <a:ext cx="10128750" cy="738664"/>
          </a:xfrm>
          <a:prstGeom prst="rect">
            <a:avLst/>
          </a:prstGeom>
          <a:noFill/>
        </p:spPr>
        <p:txBody>
          <a:bodyPr wrap="square">
            <a:spAutoFit/>
          </a:bodyPr>
          <a:lstStyle/>
          <a:p>
            <a:r>
              <a:rPr lang="en-ID" sz="1400">
                <a:solidFill>
                  <a:schemeClr val="bg1"/>
                </a:solidFill>
                <a:effectLst/>
                <a:latin typeface="Product Sans" panose="020B0403030502040203" pitchFamily="34" charset="0"/>
                <a:ea typeface="Open Sans" panose="020B0606030504020204" pitchFamily="34" charset="0"/>
              </a:rPr>
              <a:t>Ketika ingin menetapkan warna, kita tidak perlu menghafal kombinasi ketiga warna RGB. Banyak pemilih warna yang dapat membantu kita dalam menetapkan warna yang diinginkan. Contohnya seperti color picker yang ada pada Photoshop, GIMP atau Gravit Designer.</a:t>
            </a:r>
            <a:endParaRPr lang="en-ID" sz="1400" dirty="0">
              <a:solidFill>
                <a:schemeClr val="bg1"/>
              </a:solidFill>
              <a:effectLst/>
              <a:latin typeface="Product Sans" panose="020B0403030502040203" pitchFamily="34" charset="0"/>
              <a:ea typeface="Open Sans" panose="020B0606030504020204" pitchFamily="34" charset="0"/>
            </a:endParaRPr>
          </a:p>
        </p:txBody>
      </p:sp>
      <p:pic>
        <p:nvPicPr>
          <p:cNvPr id="6" name="Picture 5" descr="Photoshop Tips | How To Use The Color Picker Tool">
            <a:extLst>
              <a:ext uri="{FF2B5EF4-FFF2-40B4-BE49-F238E27FC236}">
                <a16:creationId xmlns:a16="http://schemas.microsoft.com/office/drawing/2014/main" id="{55519F56-0180-4473-9D0A-0EF7A2B1D0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8568" y="2930056"/>
            <a:ext cx="3961264" cy="2813236"/>
          </a:xfrm>
          <a:prstGeom prst="rect">
            <a:avLst/>
          </a:prstGeom>
          <a:noFill/>
          <a:ln>
            <a:noFill/>
          </a:ln>
        </p:spPr>
      </p:pic>
      <p:pic>
        <p:nvPicPr>
          <p:cNvPr id="9" name="Picture 8" descr="Graphical user interface, application, PowerPoint&#10;&#10;Description automatically generated">
            <a:extLst>
              <a:ext uri="{FF2B5EF4-FFF2-40B4-BE49-F238E27FC236}">
                <a16:creationId xmlns:a16="http://schemas.microsoft.com/office/drawing/2014/main" id="{01B10020-EBF0-478C-B8CB-D166EB26F63C}"/>
              </a:ext>
            </a:extLst>
          </p:cNvPr>
          <p:cNvPicPr/>
          <p:nvPr/>
        </p:nvPicPr>
        <p:blipFill>
          <a:blip r:embed="rId4"/>
          <a:stretch>
            <a:fillRect/>
          </a:stretch>
        </p:blipFill>
        <p:spPr>
          <a:xfrm>
            <a:off x="6820579" y="2924013"/>
            <a:ext cx="3682799" cy="2813800"/>
          </a:xfrm>
          <a:prstGeom prst="rect">
            <a:avLst/>
          </a:prstGeom>
        </p:spPr>
      </p:pic>
      <p:sp>
        <p:nvSpPr>
          <p:cNvPr id="10" name="TextBox 9">
            <a:extLst>
              <a:ext uri="{FF2B5EF4-FFF2-40B4-BE49-F238E27FC236}">
                <a16:creationId xmlns:a16="http://schemas.microsoft.com/office/drawing/2014/main" id="{08903FB7-CBD6-4DFA-957E-5A7A3466779C}"/>
              </a:ext>
            </a:extLst>
          </p:cNvPr>
          <p:cNvSpPr txBox="1"/>
          <p:nvPr/>
        </p:nvSpPr>
        <p:spPr>
          <a:xfrm>
            <a:off x="2689516" y="5791475"/>
            <a:ext cx="1199367" cy="338554"/>
          </a:xfrm>
          <a:prstGeom prst="rect">
            <a:avLst/>
          </a:prstGeom>
          <a:noFill/>
        </p:spPr>
        <p:txBody>
          <a:bodyPr wrap="none" rtlCol="0">
            <a:spAutoFit/>
          </a:bodyPr>
          <a:lstStyle/>
          <a:p>
            <a:r>
              <a:rPr lang="en-ID" sz="1600" b="1" dirty="0">
                <a:solidFill>
                  <a:schemeClr val="bg1"/>
                </a:solidFill>
                <a:latin typeface="Product Sans" panose="020B0403030502040203" pitchFamily="34" charset="0"/>
              </a:rPr>
              <a:t>Photoshop</a:t>
            </a:r>
          </a:p>
        </p:txBody>
      </p:sp>
      <p:sp>
        <p:nvSpPr>
          <p:cNvPr id="11" name="TextBox 10">
            <a:extLst>
              <a:ext uri="{FF2B5EF4-FFF2-40B4-BE49-F238E27FC236}">
                <a16:creationId xmlns:a16="http://schemas.microsoft.com/office/drawing/2014/main" id="{2B611B7E-A9BD-415F-8F94-8AC82AF82E13}"/>
              </a:ext>
            </a:extLst>
          </p:cNvPr>
          <p:cNvSpPr txBox="1"/>
          <p:nvPr/>
        </p:nvSpPr>
        <p:spPr>
          <a:xfrm>
            <a:off x="7623071" y="5791475"/>
            <a:ext cx="2077813" cy="338554"/>
          </a:xfrm>
          <a:prstGeom prst="rect">
            <a:avLst/>
          </a:prstGeom>
          <a:noFill/>
        </p:spPr>
        <p:txBody>
          <a:bodyPr wrap="none" rtlCol="0">
            <a:spAutoFit/>
          </a:bodyPr>
          <a:lstStyle/>
          <a:p>
            <a:r>
              <a:rPr lang="en-ID" sz="1600" b="1" dirty="0" err="1">
                <a:solidFill>
                  <a:schemeClr val="bg1"/>
                </a:solidFill>
                <a:latin typeface="Product Sans" panose="020B0403030502040203" pitchFamily="34" charset="0"/>
              </a:rPr>
              <a:t>Color</a:t>
            </a:r>
            <a:r>
              <a:rPr lang="en-ID" sz="1600" b="1" dirty="0">
                <a:solidFill>
                  <a:schemeClr val="bg1"/>
                </a:solidFill>
                <a:latin typeface="Product Sans" panose="020B0403030502040203" pitchFamily="34" charset="0"/>
              </a:rPr>
              <a:t> Picker Google</a:t>
            </a:r>
          </a:p>
        </p:txBody>
      </p:sp>
    </p:spTree>
    <p:extLst>
      <p:ext uri="{BB962C8B-B14F-4D97-AF65-F5344CB8AC3E}">
        <p14:creationId xmlns:p14="http://schemas.microsoft.com/office/powerpoint/2010/main" val="343376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514869"/>
            <a:ext cx="4211409" cy="707886"/>
          </a:xfrm>
          <a:prstGeom prst="rect">
            <a:avLst/>
          </a:prstGeom>
          <a:noFill/>
        </p:spPr>
        <p:txBody>
          <a:bodyPr wrap="none" rtlCol="0">
            <a:spAutoFit/>
          </a:bodyPr>
          <a:lstStyle/>
          <a:p>
            <a:r>
              <a:rPr lang="en-ID" sz="4000" b="1" dirty="0">
                <a:solidFill>
                  <a:srgbClr val="0D7FC8"/>
                </a:solidFill>
                <a:latin typeface="Product Sans" panose="020B0403030502040203" pitchFamily="34" charset="0"/>
              </a:rPr>
              <a:t>Predefined </a:t>
            </a:r>
            <a:r>
              <a:rPr lang="en-ID" sz="4000" b="1" dirty="0" err="1">
                <a:solidFill>
                  <a:srgbClr val="0D7FC8"/>
                </a:solidFill>
                <a:latin typeface="Product Sans" panose="020B0403030502040203" pitchFamily="34" charset="0"/>
              </a:rPr>
              <a:t>Color</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222755"/>
            <a:ext cx="10128750" cy="738664"/>
          </a:xfrm>
          <a:prstGeom prst="rect">
            <a:avLst/>
          </a:prstGeom>
          <a:noFill/>
        </p:spPr>
        <p:txBody>
          <a:bodyPr wrap="square">
            <a:spAutoFit/>
          </a:bodyPr>
          <a:lstStyle/>
          <a:p>
            <a:r>
              <a:rPr lang="en-ID" sz="1400" dirty="0" err="1">
                <a:solidFill>
                  <a:schemeClr val="bg1"/>
                </a:solidFill>
                <a:effectLst/>
                <a:latin typeface="Product Sans" panose="020B0403030502040203" pitchFamily="34" charset="0"/>
                <a:ea typeface="Open Sans" panose="020B0606030504020204" pitchFamily="34" charset="0"/>
              </a:rPr>
              <a:t>Menentukan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bisa</a:t>
            </a:r>
            <a:r>
              <a:rPr lang="en-ID" sz="1400" dirty="0">
                <a:solidFill>
                  <a:schemeClr val="bg1"/>
                </a:solidFill>
                <a:effectLst/>
                <a:latin typeface="Product Sans" panose="020B0403030502040203" pitchFamily="34" charset="0"/>
                <a:ea typeface="Open Sans" panose="020B0606030504020204" pitchFamily="34" charset="0"/>
              </a:rPr>
              <a:t> juga </a:t>
            </a:r>
            <a:r>
              <a:rPr lang="en-ID" sz="1400" dirty="0" err="1">
                <a:solidFill>
                  <a:schemeClr val="bg1"/>
                </a:solidFill>
                <a:effectLst/>
                <a:latin typeface="Product Sans" panose="020B0403030502040203" pitchFamily="34" charset="0"/>
                <a:ea typeface="Open Sans" panose="020B0606030504020204" pitchFamily="34" charset="0"/>
              </a:rPr>
              <a:t>dilakukan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selain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dengan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menggunakan</a:t>
            </a:r>
            <a:r>
              <a:rPr lang="en-ID" sz="1400" dirty="0">
                <a:solidFill>
                  <a:schemeClr val="bg1"/>
                </a:solidFill>
                <a:effectLst/>
                <a:latin typeface="Product Sans" panose="020B0403030502040203" pitchFamily="34" charset="0"/>
                <a:ea typeface="Open Sans" panose="020B0606030504020204" pitchFamily="34" charset="0"/>
              </a:rPr>
              <a:t> format </a:t>
            </a:r>
            <a:r>
              <a:rPr lang="en-ID" sz="1400" dirty="0" err="1">
                <a:solidFill>
                  <a:schemeClr val="bg1"/>
                </a:solidFill>
                <a:effectLst/>
                <a:latin typeface="Product Sans" panose="020B0403030502040203" pitchFamily="34" charset="0"/>
                <a:ea typeface="Open Sans" panose="020B0606030504020204" pitchFamily="34" charset="0"/>
              </a:rPr>
              <a:t>angka</a:t>
            </a:r>
            <a:r>
              <a:rPr lang="en-ID" sz="1400" dirty="0">
                <a:solidFill>
                  <a:schemeClr val="bg1"/>
                </a:solidFill>
                <a:effectLst/>
                <a:latin typeface="Product Sans" panose="020B0403030502040203" pitchFamily="34" charset="0"/>
                <a:ea typeface="Open Sans" panose="020B0606030504020204" pitchFamily="34" charset="0"/>
              </a:rPr>
              <a:t>. Kita </a:t>
            </a:r>
            <a:r>
              <a:rPr lang="en-ID" sz="1400" dirty="0" err="1">
                <a:solidFill>
                  <a:schemeClr val="bg1"/>
                </a:solidFill>
                <a:effectLst/>
                <a:latin typeface="Product Sans" panose="020B0403030502040203" pitchFamily="34" charset="0"/>
                <a:ea typeface="Open Sans" panose="020B0606030504020204" pitchFamily="34" charset="0"/>
              </a:rPr>
              <a:t>bisa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menggunakan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sebuah</a:t>
            </a:r>
            <a:r>
              <a:rPr lang="en-ID" sz="1400" dirty="0">
                <a:solidFill>
                  <a:schemeClr val="bg1"/>
                </a:solidFill>
                <a:effectLst/>
                <a:latin typeface="Product Sans" panose="020B0403030502040203" pitchFamily="34" charset="0"/>
                <a:ea typeface="Open Sans" panose="020B0606030504020204" pitchFamily="34" charset="0"/>
              </a:rPr>
              <a:t> kata </a:t>
            </a:r>
            <a:r>
              <a:rPr lang="en-ID" sz="1400" dirty="0" err="1">
                <a:solidFill>
                  <a:schemeClr val="bg1"/>
                </a:solidFill>
                <a:effectLst/>
                <a:latin typeface="Product Sans" panose="020B0403030502040203" pitchFamily="34" charset="0"/>
                <a:ea typeface="Open Sans" panose="020B0606030504020204" pitchFamily="34" charset="0"/>
              </a:rPr>
              <a:t>seperti</a:t>
            </a:r>
            <a:r>
              <a:rPr lang="en-ID" sz="1400" dirty="0">
                <a:solidFill>
                  <a:schemeClr val="bg1"/>
                </a:solidFill>
                <a:effectLst/>
                <a:latin typeface="Product Sans" panose="020B0403030502040203" pitchFamily="34" charset="0"/>
                <a:ea typeface="Open Sans" panose="020B0606030504020204" pitchFamily="34" charset="0"/>
              </a:rPr>
              <a:t> blue, yellow, red dan </a:t>
            </a:r>
            <a:r>
              <a:rPr lang="en-ID" sz="1400" dirty="0" err="1">
                <a:solidFill>
                  <a:schemeClr val="bg1"/>
                </a:solidFill>
                <a:effectLst/>
                <a:latin typeface="Product Sans" panose="020B0403030502040203" pitchFamily="34" charset="0"/>
                <a:ea typeface="Open Sans" panose="020B0606030504020204" pitchFamily="34" charset="0"/>
              </a:rPr>
              <a:t>lainnya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Dengan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menggunakan</a:t>
            </a:r>
            <a:r>
              <a:rPr lang="en-ID" sz="1400" dirty="0">
                <a:solidFill>
                  <a:schemeClr val="bg1"/>
                </a:solidFill>
                <a:effectLst/>
                <a:latin typeface="Product Sans" panose="020B0403030502040203" pitchFamily="34" charset="0"/>
                <a:ea typeface="Open Sans" panose="020B0606030504020204" pitchFamily="34" charset="0"/>
              </a:rPr>
              <a:t> kata </a:t>
            </a:r>
            <a:r>
              <a:rPr lang="en-ID" sz="1400" dirty="0" err="1">
                <a:solidFill>
                  <a:schemeClr val="bg1"/>
                </a:solidFill>
                <a:effectLst/>
                <a:latin typeface="Product Sans" panose="020B0403030502040203" pitchFamily="34" charset="0"/>
                <a:ea typeface="Open Sans" panose="020B0606030504020204" pitchFamily="34" charset="0"/>
              </a:rPr>
              <a:t>tentu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dapat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lebih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mudah</a:t>
            </a:r>
            <a:r>
              <a:rPr lang="en-ID" sz="1400" dirty="0">
                <a:solidFill>
                  <a:schemeClr val="bg1"/>
                </a:solidFill>
                <a:effectLst/>
                <a:latin typeface="Product Sans" panose="020B0403030502040203" pitchFamily="34" charset="0"/>
                <a:ea typeface="Open Sans" panose="020B0606030504020204" pitchFamily="34" charset="0"/>
              </a:rPr>
              <a:t> dan </a:t>
            </a:r>
            <a:r>
              <a:rPr lang="en-ID" sz="1400" dirty="0" err="1">
                <a:solidFill>
                  <a:schemeClr val="bg1"/>
                </a:solidFill>
                <a:effectLst/>
                <a:latin typeface="Product Sans" panose="020B0403030502040203" pitchFamily="34" charset="0"/>
                <a:ea typeface="Open Sans" panose="020B0606030504020204" pitchFamily="34" charset="0"/>
              </a:rPr>
              <a:t>cepat</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dalam</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menentukan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tetapi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mungkin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hanya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warna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dasar</a:t>
            </a:r>
            <a:r>
              <a:rPr lang="en-ID" sz="1400" dirty="0">
                <a:solidFill>
                  <a:schemeClr val="bg1"/>
                </a:solidFill>
                <a:effectLst/>
                <a:latin typeface="Product Sans" panose="020B0403030502040203" pitchFamily="34" charset="0"/>
                <a:ea typeface="Open Sans" panose="020B0606030504020204" pitchFamily="34" charset="0"/>
              </a:rPr>
              <a:t> yang </a:t>
            </a:r>
            <a:r>
              <a:rPr lang="en-ID" sz="1400" dirty="0" err="1">
                <a:solidFill>
                  <a:schemeClr val="bg1"/>
                </a:solidFill>
                <a:effectLst/>
                <a:latin typeface="Product Sans" panose="020B0403030502040203" pitchFamily="34" charset="0"/>
                <a:ea typeface="Open Sans" panose="020B0606030504020204" pitchFamily="34" charset="0"/>
              </a:rPr>
              <a:t>sudah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hafal</a:t>
            </a:r>
            <a:r>
              <a:rPr lang="en-ID" sz="1400" dirty="0">
                <a:solidFill>
                  <a:schemeClr val="bg1"/>
                </a:solidFill>
                <a:effectLst/>
                <a:latin typeface="Product Sans" panose="020B0403030502040203" pitchFamily="34" charset="0"/>
                <a:ea typeface="Open Sans" panose="020B0606030504020204" pitchFamily="34" charset="0"/>
              </a:rPr>
              <a:t>.</a:t>
            </a:r>
          </a:p>
        </p:txBody>
      </p:sp>
      <p:pic>
        <p:nvPicPr>
          <p:cNvPr id="12" name="Picture 11">
            <a:extLst>
              <a:ext uri="{FF2B5EF4-FFF2-40B4-BE49-F238E27FC236}">
                <a16:creationId xmlns:a16="http://schemas.microsoft.com/office/drawing/2014/main" id="{91C273A0-BF31-4D1C-AF2A-6B2F92D3DA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90248" y="3747953"/>
            <a:ext cx="4611504" cy="1841513"/>
          </a:xfrm>
          <a:prstGeom prst="rect">
            <a:avLst/>
          </a:prstGeom>
          <a:noFill/>
          <a:ln>
            <a:noFill/>
          </a:ln>
        </p:spPr>
      </p:pic>
    </p:spTree>
    <p:extLst>
      <p:ext uri="{BB962C8B-B14F-4D97-AF65-F5344CB8AC3E}">
        <p14:creationId xmlns:p14="http://schemas.microsoft.com/office/powerpoint/2010/main" val="225543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E41DD-7E0F-4795-BDC2-30FBCFE2E897}"/>
              </a:ext>
            </a:extLst>
          </p:cNvPr>
          <p:cNvSpPr txBox="1"/>
          <p:nvPr/>
        </p:nvSpPr>
        <p:spPr>
          <a:xfrm rot="16200000">
            <a:off x="-2173699" y="2890392"/>
            <a:ext cx="7505399" cy="1077218"/>
          </a:xfrm>
          <a:prstGeom prst="rect">
            <a:avLst/>
          </a:prstGeom>
          <a:noFill/>
        </p:spPr>
        <p:txBody>
          <a:bodyPr wrap="square" rtlCol="0">
            <a:spAutoFit/>
          </a:bodyPr>
          <a:lstStyle/>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p>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endPar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endParaRPr>
          </a:p>
        </p:txBody>
      </p:sp>
      <p:sp>
        <p:nvSpPr>
          <p:cNvPr id="4" name="TextBox 3">
            <a:extLst>
              <a:ext uri="{FF2B5EF4-FFF2-40B4-BE49-F238E27FC236}">
                <a16:creationId xmlns:a16="http://schemas.microsoft.com/office/drawing/2014/main" id="{75857BE9-A2AD-446D-9F08-532245326145}"/>
              </a:ext>
            </a:extLst>
          </p:cNvPr>
          <p:cNvSpPr txBox="1"/>
          <p:nvPr/>
        </p:nvSpPr>
        <p:spPr>
          <a:xfrm>
            <a:off x="3636833" y="2514752"/>
            <a:ext cx="4918334" cy="1015663"/>
          </a:xfrm>
          <a:prstGeom prst="rect">
            <a:avLst/>
          </a:prstGeom>
          <a:noFill/>
        </p:spPr>
        <p:txBody>
          <a:bodyPr wrap="none" rtlCol="0">
            <a:spAutoFit/>
          </a:bodyPr>
          <a:lstStyle/>
          <a:p>
            <a:r>
              <a:rPr lang="en-US" sz="6000" b="1" dirty="0">
                <a:solidFill>
                  <a:srgbClr val="0D7FC8"/>
                </a:solidFill>
                <a:latin typeface="Product Sans" panose="020B0403030502040203" pitchFamily="34" charset="0"/>
              </a:rPr>
              <a:t>#DemoTime!</a:t>
            </a:r>
            <a:endParaRPr lang="en-ID" sz="6000" b="1" dirty="0">
              <a:solidFill>
                <a:srgbClr val="0D7FC8"/>
              </a:solidFill>
              <a:latin typeface="Product Sans" panose="020B0403030502040203" pitchFamily="34" charset="0"/>
            </a:endParaRPr>
          </a:p>
        </p:txBody>
      </p:sp>
      <p:sp>
        <p:nvSpPr>
          <p:cNvPr id="6" name="TextBox 5">
            <a:extLst>
              <a:ext uri="{FF2B5EF4-FFF2-40B4-BE49-F238E27FC236}">
                <a16:creationId xmlns:a16="http://schemas.microsoft.com/office/drawing/2014/main" id="{E782DFAC-3C8E-4EAD-BD17-5E3E28B03946}"/>
              </a:ext>
            </a:extLst>
          </p:cNvPr>
          <p:cNvSpPr txBox="1"/>
          <p:nvPr/>
        </p:nvSpPr>
        <p:spPr>
          <a:xfrm>
            <a:off x="2743992" y="3429000"/>
            <a:ext cx="6704079" cy="338554"/>
          </a:xfrm>
          <a:prstGeom prst="rect">
            <a:avLst/>
          </a:prstGeom>
          <a:noFill/>
        </p:spPr>
        <p:txBody>
          <a:bodyPr wrap="none" rtlCol="0">
            <a:spAutoFit/>
          </a:bodyPr>
          <a:lstStyle/>
          <a:p>
            <a:pPr algn="ctr"/>
            <a:r>
              <a:rPr lang="en-US" sz="1600" dirty="0">
                <a:solidFill>
                  <a:schemeClr val="bg1">
                    <a:lumMod val="95000"/>
                  </a:schemeClr>
                </a:solidFill>
                <a:latin typeface="Product Sans" panose="020B0403030502040203" pitchFamily="34" charset="0"/>
              </a:rPr>
              <a:t>Mari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 </a:t>
            </a:r>
            <a:r>
              <a:rPr lang="en-US" sz="1600" dirty="0" err="1">
                <a:solidFill>
                  <a:schemeClr val="bg1">
                    <a:lumMod val="95000"/>
                  </a:schemeClr>
                </a:solidFill>
                <a:latin typeface="Product Sans" panose="020B0403030502040203" pitchFamily="34" charset="0"/>
              </a:rPr>
              <a:t>menerapkan</a:t>
            </a:r>
            <a:r>
              <a:rPr lang="en-US" sz="1600" dirty="0">
                <a:solidFill>
                  <a:schemeClr val="bg1">
                    <a:lumMod val="95000"/>
                  </a:schemeClr>
                </a:solidFill>
                <a:latin typeface="Product Sans" panose="020B0403030502040203" pitchFamily="34" charset="0"/>
              </a:rPr>
              <a:t> Google Font dan Color Picker pada </a:t>
            </a:r>
            <a:r>
              <a:rPr lang="en-US" sz="1600" dirty="0" err="1">
                <a:solidFill>
                  <a:schemeClr val="bg1">
                    <a:lumMod val="95000"/>
                  </a:schemeClr>
                </a:solidFill>
                <a:latin typeface="Product Sans" panose="020B0403030502040203" pitchFamily="34" charset="0"/>
              </a:rPr>
              <a:t>berkas</a:t>
            </a:r>
            <a:r>
              <a:rPr lang="en-US" sz="1600" dirty="0">
                <a:solidFill>
                  <a:schemeClr val="bg1">
                    <a:lumMod val="95000"/>
                  </a:schemeClr>
                </a:solidFill>
                <a:latin typeface="Product Sans" panose="020B0403030502040203" pitchFamily="34" charset="0"/>
              </a:rPr>
              <a:t> CSS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a:t>
            </a:r>
            <a:endParaRPr lang="en-ID" sz="1600" dirty="0">
              <a:solidFill>
                <a:schemeClr val="bg1">
                  <a:lumMod val="95000"/>
                </a:schemeClr>
              </a:solidFill>
              <a:latin typeface="Product Sans" panose="020B0403030502040203" pitchFamily="34" charset="0"/>
            </a:endParaRPr>
          </a:p>
        </p:txBody>
      </p:sp>
      <p:pic>
        <p:nvPicPr>
          <p:cNvPr id="7" name="Picture 6" descr="Logo&#10;&#10;Description automatically generated">
            <a:extLst>
              <a:ext uri="{FF2B5EF4-FFF2-40B4-BE49-F238E27FC236}">
                <a16:creationId xmlns:a16="http://schemas.microsoft.com/office/drawing/2014/main" id="{B3E0DA57-D740-4F9C-BF1C-6BA3B291856F}"/>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pic>
        <p:nvPicPr>
          <p:cNvPr id="8" name="Graphic 7">
            <a:extLst>
              <a:ext uri="{FF2B5EF4-FFF2-40B4-BE49-F238E27FC236}">
                <a16:creationId xmlns:a16="http://schemas.microsoft.com/office/drawing/2014/main" id="{640FBD50-0A8B-472A-8801-D46724266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9771" y="4580387"/>
            <a:ext cx="872458" cy="872458"/>
          </a:xfrm>
          <a:prstGeom prst="rect">
            <a:avLst/>
          </a:prstGeom>
        </p:spPr>
      </p:pic>
    </p:spTree>
    <p:extLst>
      <p:ext uri="{BB962C8B-B14F-4D97-AF65-F5344CB8AC3E}">
        <p14:creationId xmlns:p14="http://schemas.microsoft.com/office/powerpoint/2010/main" val="120035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61A9E89-8028-4F38-8A17-915AA8047F3D}"/>
              </a:ext>
            </a:extLst>
          </p:cNvPr>
          <p:cNvPicPr/>
          <p:nvPr/>
        </p:nvPicPr>
        <p:blipFill>
          <a:blip r:embed="rId3"/>
          <a:stretch>
            <a:fillRect/>
          </a:stretch>
        </p:blipFill>
        <p:spPr>
          <a:xfrm>
            <a:off x="1647502" y="1096859"/>
            <a:ext cx="8896996" cy="4664281"/>
          </a:xfrm>
          <a:prstGeom prst="rect">
            <a:avLst/>
          </a:prstGeom>
        </p:spPr>
      </p:pic>
    </p:spTree>
    <p:extLst>
      <p:ext uri="{BB962C8B-B14F-4D97-AF65-F5344CB8AC3E}">
        <p14:creationId xmlns:p14="http://schemas.microsoft.com/office/powerpoint/2010/main" val="148623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838</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Montserrat</vt:lpstr>
      <vt:lpstr>Poppins</vt:lpstr>
      <vt:lpstr>Open Sans</vt:lpstr>
      <vt:lpstr>Arial</vt:lpstr>
      <vt:lpstr>Calibri Light</vt:lpstr>
      <vt:lpstr>Product Sans</vt:lpstr>
      <vt:lpstr>Symbol</vt:lpstr>
      <vt:lpstr>Calibri</vt:lpstr>
      <vt:lpstr>Office Theme</vt:lpstr>
      <vt:lpstr>Week III : CSS Drill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I : Web &amp; CSS Introduction</dc:title>
  <dc:creator>edonovanto</dc:creator>
  <cp:lastModifiedBy>edonovanto</cp:lastModifiedBy>
  <cp:revision>80</cp:revision>
  <dcterms:created xsi:type="dcterms:W3CDTF">2021-06-14T13:49:06Z</dcterms:created>
  <dcterms:modified xsi:type="dcterms:W3CDTF">2021-09-25T04:33:58Z</dcterms:modified>
</cp:coreProperties>
</file>