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7" r:id="rId4"/>
    <p:sldId id="314" r:id="rId5"/>
    <p:sldId id="317" r:id="rId6"/>
    <p:sldId id="318" r:id="rId7"/>
    <p:sldId id="319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33" r:id="rId18"/>
    <p:sldId id="334" r:id="rId19"/>
    <p:sldId id="335" r:id="rId20"/>
    <p:sldId id="336" r:id="rId21"/>
    <p:sldId id="337" r:id="rId22"/>
    <p:sldId id="338" r:id="rId23"/>
    <p:sldId id="261" r:id="rId24"/>
  </p:sldIdLst>
  <p:sldSz cx="12192000" cy="6858000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alibri Light" panose="020F0302020204030204" pitchFamily="34" charset="0"/>
      <p:regular r:id="rId29"/>
      <p:italic r:id="rId30"/>
    </p:embeddedFont>
    <p:embeddedFont>
      <p:font typeface="Montserrat" panose="00000500000000000000" pitchFamily="50" charset="0"/>
      <p:regular r:id="rId31"/>
      <p:bold r:id="rId32"/>
      <p:italic r:id="rId33"/>
      <p:boldItalic r:id="rId34"/>
    </p:embeddedFont>
    <p:embeddedFont>
      <p:font typeface="Open Sans" panose="020B0606030504020204" pitchFamily="34" charset="0"/>
      <p:regular r:id="rId35"/>
      <p:bold r:id="rId36"/>
      <p:italic r:id="rId37"/>
    </p:embeddedFont>
    <p:embeddedFont>
      <p:font typeface="Poppins" panose="00000500000000000000" pitchFamily="50" charset="0"/>
      <p:regular r:id="rId38"/>
      <p:bold r:id="rId39"/>
      <p:italic r:id="rId40"/>
      <p:boldItalic r:id="rId41"/>
    </p:embeddedFont>
    <p:embeddedFont>
      <p:font typeface="Product Sans" panose="020B0403030502040203" pitchFamily="34" charset="0"/>
      <p:regular r:id="rId42"/>
      <p:bold r:id="rId43"/>
      <p:italic r:id="rId44"/>
      <p:boldItalic r:id="rId4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ning" id="{1970B2F9-1771-4106-B346-1909A8488D64}">
          <p14:sldIdLst>
            <p14:sldId id="256"/>
            <p14:sldId id="257"/>
          </p14:sldIdLst>
        </p14:section>
        <p14:section name="Review Materi" id="{8546CA54-AC8B-436D-A9B1-1F6552CB9C8B}">
          <p14:sldIdLst>
            <p14:sldId id="267"/>
            <p14:sldId id="314"/>
            <p14:sldId id="317"/>
            <p14:sldId id="318"/>
            <p14:sldId id="319"/>
          </p14:sldIdLst>
        </p14:section>
        <p14:section name="New Materi" id="{1139E148-08C2-4EE8-9722-3426F446420F}">
          <p14:sldIdLst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</p14:sldIdLst>
        </p14:section>
        <p14:section name="Closing" id="{E5F43A24-9378-4986-9B03-66F7BBC4403C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5685"/>
    <a:srgbClr val="E44D26"/>
    <a:srgbClr val="11C5C6"/>
    <a:srgbClr val="0B0B0C"/>
    <a:srgbClr val="0D7FC8"/>
    <a:srgbClr val="7DB2FF"/>
    <a:srgbClr val="0661AA"/>
    <a:srgbClr val="CF7500"/>
    <a:srgbClr val="161616"/>
    <a:srgbClr val="F1B6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font" Target="fonts/font18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5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font" Target="fonts/font2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font" Target="fonts/font19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42912-0930-4DE5-AEA9-F165BE18D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4BC7F9-18A5-4F22-8CBA-4F5B3096D2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1DE09-62A2-42DC-929C-3FB2A6D49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0F45-E173-43D1-86F4-4D643A200202}" type="datetimeFigureOut">
              <a:rPr lang="en-ID" smtClean="0"/>
              <a:t>04/09/2021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A6EFC-2857-4161-BADF-F8B169C9D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21CA2-1B07-4E34-A861-11D2F5EA0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A88E-17EC-4F82-B8A4-859808B8F1E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53318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3F911-5571-4DD5-9A8D-90A2B61D5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9CEA33-03BA-4635-98D2-26E9318E6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D8E5B-EF96-4066-8F20-440E41282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0F45-E173-43D1-86F4-4D643A200202}" type="datetimeFigureOut">
              <a:rPr lang="en-ID" smtClean="0"/>
              <a:t>04/09/2021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355EE-2AB0-452F-A692-7807F26D1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76A4C-4EDE-4EF1-9E42-A2B3EDE76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A88E-17EC-4F82-B8A4-859808B8F1E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98046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9B8A84-1410-41E6-BE6D-C8C018821A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4F5DA6-C1AE-4550-BDD6-457FFD328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A56E4-EA57-46A3-A44B-61B8B995C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0F45-E173-43D1-86F4-4D643A200202}" type="datetimeFigureOut">
              <a:rPr lang="en-ID" smtClean="0"/>
              <a:t>04/09/2021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F585F-CEDE-4CAD-A8E0-438436170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F78D6-770C-4888-A64D-2665EAAAF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A88E-17EC-4F82-B8A4-859808B8F1E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18240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EEB73-B5B6-44F2-B7F8-530C3A724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E01A3-6F43-431D-A727-824C5220F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86E23-65DE-4945-ABA9-316F1C6F7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0F45-E173-43D1-86F4-4D643A200202}" type="datetimeFigureOut">
              <a:rPr lang="en-ID" smtClean="0"/>
              <a:t>04/09/2021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E2307-F022-4DC8-A514-A1AAE1CAF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C26DD-A9AA-48D3-8F81-29A81AB7A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A88E-17EC-4F82-B8A4-859808B8F1E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829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593F4-DD09-4C2D-AC45-A33245AF5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02553-EE38-4FEC-9D3A-58E15F4BF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B605E-F8C9-4E25-A939-EAFFBE93E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0F45-E173-43D1-86F4-4D643A200202}" type="datetimeFigureOut">
              <a:rPr lang="en-ID" smtClean="0"/>
              <a:t>04/09/2021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92121-DBF7-490E-B3C0-056BCD5ED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3A9D8-CF21-4373-8C80-16EA9303D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A88E-17EC-4F82-B8A4-859808B8F1E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3174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BBA8F-153B-49D3-9E04-6802D60DA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948D6-B1AC-4430-9391-9095F7CCC1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2C985-AD0C-4F50-B803-E8FF17B8E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E36011-A47B-4287-8932-BD6A42BCC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0F45-E173-43D1-86F4-4D643A200202}" type="datetimeFigureOut">
              <a:rPr lang="en-ID" smtClean="0"/>
              <a:t>04/09/2021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B0334-C508-463B-BA46-DD508A9AC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043AD3-B85E-423F-B9C4-1E045FF20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A88E-17EC-4F82-B8A4-859808B8F1E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17746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E5BF8-A033-4E71-8E4C-BA6AD3B26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24E3CA-DBCD-4652-AB69-9218DB377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ED4CE-7118-4269-AA5A-56433FC20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5CCC1A-43A8-4249-9D1F-1A79368ACA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0C1F3D-42AA-47CC-89D8-66E75C44A5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15403-C113-4414-81B1-382313812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0F45-E173-43D1-86F4-4D643A200202}" type="datetimeFigureOut">
              <a:rPr lang="en-ID" smtClean="0"/>
              <a:t>04/09/2021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6FDCEF-4A23-48CD-B2FB-E98F78F37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524948-7312-4092-9B50-DE8F56875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A88E-17EC-4F82-B8A4-859808B8F1E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5057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770E5-99F6-45FD-9DD5-DD2955BE7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C136B-88AC-43D8-A39D-149C2059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0F45-E173-43D1-86F4-4D643A200202}" type="datetimeFigureOut">
              <a:rPr lang="en-ID" smtClean="0"/>
              <a:t>04/09/2021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C58BCA-E061-4D64-AADD-ABEDAF217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9B4166-033B-4231-ADBB-C84FDC130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A88E-17EC-4F82-B8A4-859808B8F1E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5776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0BAAD0-79BE-4502-860F-76F6B9AAE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0F45-E173-43D1-86F4-4D643A200202}" type="datetimeFigureOut">
              <a:rPr lang="en-ID" smtClean="0"/>
              <a:t>04/09/2021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7E0476-9FAC-42B8-B46C-E2910BB43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D47631-0B61-4067-BDB5-8C89F0D5F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A88E-17EC-4F82-B8A4-859808B8F1E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42439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662D4-3CCA-44CB-B702-9E95D2A60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353BF-8661-406E-9527-5E9277D6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90E9DF-F91E-4778-A394-690181C92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AC9FA6-1B53-4653-847E-03A23434A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0F45-E173-43D1-86F4-4D643A200202}" type="datetimeFigureOut">
              <a:rPr lang="en-ID" smtClean="0"/>
              <a:t>04/09/2021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367B27-5AF4-4D35-B48E-79D92E6EB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83E31-7C2B-4691-AEE0-0A5F5702C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A88E-17EC-4F82-B8A4-859808B8F1E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48324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6A0E0-75B5-47DE-A69D-B92E088B9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27E5C0-B6DE-4A49-B26A-C69F987D0C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8C03E6-0F0A-4844-B1C0-A22BABF176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A180EC-51BE-4EA4-84D0-D9D546657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0F45-E173-43D1-86F4-4D643A200202}" type="datetimeFigureOut">
              <a:rPr lang="en-ID" smtClean="0"/>
              <a:t>04/09/2021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F4EE43-188B-41B8-BB73-301CAC85E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51429-F9BE-4D21-80D5-FADA4E465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A88E-17EC-4F82-B8A4-859808B8F1E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52923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B0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E0B3A1-B26A-4FDD-BCAD-04967D409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5D8AB-6418-4BB2-B0B4-49C2E93ED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B4A8F-AE75-4BD9-A2B6-EB8B816112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90F45-E173-43D1-86F4-4D643A200202}" type="datetimeFigureOut">
              <a:rPr lang="en-ID" smtClean="0"/>
              <a:t>04/09/2021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9F4AA-0CF5-435E-98B9-89E13BF2C2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1FBBD-5F57-4024-8277-8B5432C89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1A88E-17EC-4F82-B8A4-859808B8F1E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04693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BB4DA-8129-4F11-8222-4690A78AF5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20678"/>
            <a:ext cx="9144000" cy="412822"/>
          </a:xfrm>
        </p:spPr>
        <p:txBody>
          <a:bodyPr anchor="ctr">
            <a:normAutofit/>
          </a:bodyPr>
          <a:lstStyle/>
          <a:p>
            <a:pPr algn="l"/>
            <a:r>
              <a:rPr lang="en-US" sz="1800" b="1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Week III : CSS Drill</a:t>
            </a:r>
            <a:endParaRPr lang="en-ID" sz="1800" b="1" dirty="0">
              <a:solidFill>
                <a:schemeClr val="bg1">
                  <a:lumMod val="95000"/>
                </a:schemeClr>
              </a:solidFill>
              <a:latin typeface="Product Sans" panose="020B0403030502040203" pitchFamily="34" charset="0"/>
              <a:cs typeface="Poppins" panose="00000500000000000000" pitchFamily="50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BC5C7E-84B5-49B1-B571-8DA414D0E2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10979"/>
            <a:ext cx="9144000" cy="969962"/>
          </a:xfrm>
        </p:spPr>
        <p:txBody>
          <a:bodyPr anchor="ctr">
            <a:normAutofit/>
          </a:bodyPr>
          <a:lstStyle/>
          <a:p>
            <a:pPr algn="l"/>
            <a:r>
              <a:rPr lang="en-US" sz="5400" b="1" dirty="0" err="1">
                <a:solidFill>
                  <a:srgbClr val="0661AA"/>
                </a:solidFill>
                <a:latin typeface="Montserrat" panose="00000500000000000000" pitchFamily="50" charset="0"/>
                <a:cs typeface="Poppins" panose="00000500000000000000" pitchFamily="50" charset="0"/>
              </a:rPr>
              <a:t>Pendalaman</a:t>
            </a:r>
            <a:r>
              <a:rPr lang="en-US" sz="5400" b="1" dirty="0">
                <a:solidFill>
                  <a:srgbClr val="0661AA"/>
                </a:solidFill>
                <a:latin typeface="Montserrat" panose="00000500000000000000" pitchFamily="50" charset="0"/>
                <a:cs typeface="Poppins" panose="00000500000000000000" pitchFamily="50" charset="0"/>
              </a:rPr>
              <a:t> CSS</a:t>
            </a:r>
            <a:endParaRPr lang="en-ID" sz="5400" b="1" dirty="0">
              <a:solidFill>
                <a:srgbClr val="0661AA"/>
              </a:solidFill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pic>
        <p:nvPicPr>
          <p:cNvPr id="11" name="Picture 10" descr="Shape&#10;&#10;Description automatically generated">
            <a:extLst>
              <a:ext uri="{FF2B5EF4-FFF2-40B4-BE49-F238E27FC236}">
                <a16:creationId xmlns:a16="http://schemas.microsoft.com/office/drawing/2014/main" id="{148B1B22-6641-4C36-A01C-D685B65B63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40" b="33863"/>
          <a:stretch/>
        </p:blipFill>
        <p:spPr>
          <a:xfrm>
            <a:off x="9173767" y="1177475"/>
            <a:ext cx="3019234" cy="45030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F682D96-8543-4416-A655-B916A55B56B4}"/>
              </a:ext>
            </a:extLst>
          </p:cNvPr>
          <p:cNvSpPr txBox="1"/>
          <p:nvPr/>
        </p:nvSpPr>
        <p:spPr>
          <a:xfrm>
            <a:off x="1524000" y="5468928"/>
            <a:ext cx="2249334" cy="4231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Edo Novanto</a:t>
            </a:r>
          </a:p>
          <a:p>
            <a:r>
              <a:rPr lang="en-US" sz="1050" dirty="0" err="1">
                <a:solidFill>
                  <a:srgbClr val="0661AA"/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Fullstacks</a:t>
            </a:r>
            <a:r>
              <a:rPr lang="en-US" sz="1050" dirty="0">
                <a:solidFill>
                  <a:srgbClr val="0661AA"/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Engineer &amp; </a:t>
            </a:r>
            <a:r>
              <a:rPr lang="en-US" sz="1050" dirty="0" err="1">
                <a:solidFill>
                  <a:srgbClr val="0661AA"/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AXAR</a:t>
            </a:r>
            <a:r>
              <a:rPr lang="en-US" sz="1050" dirty="0">
                <a:solidFill>
                  <a:srgbClr val="0661AA"/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Mentor</a:t>
            </a:r>
            <a:endParaRPr lang="en-ID" sz="1050" dirty="0">
              <a:solidFill>
                <a:srgbClr val="0661AA"/>
              </a:solidFill>
              <a:latin typeface="Product Sans" panose="020B0403030502040203" pitchFamily="34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808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7B8B12-1B9B-4F18-803C-66FC249EE764}"/>
              </a:ext>
            </a:extLst>
          </p:cNvPr>
          <p:cNvSpPr txBox="1"/>
          <p:nvPr/>
        </p:nvSpPr>
        <p:spPr>
          <a:xfrm>
            <a:off x="1028609" y="992942"/>
            <a:ext cx="3656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D7FC8"/>
                </a:solidFill>
                <a:latin typeface="Product Sans" panose="020B0403030502040203" pitchFamily="34" charset="0"/>
              </a:rPr>
              <a:t>Group Selectors</a:t>
            </a:r>
            <a:endParaRPr lang="en-ID" sz="3600" b="1" dirty="0">
              <a:solidFill>
                <a:srgbClr val="0D7FC8"/>
              </a:solidFill>
              <a:latin typeface="Product Sans" panose="020B0403030502040203" pitchFamily="34" charset="0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41C3E06F-7364-4816-95C5-5D822BA557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34" t="32976" r="4840" b="32976"/>
          <a:stretch/>
        </p:blipFill>
        <p:spPr>
          <a:xfrm>
            <a:off x="10813334" y="308251"/>
            <a:ext cx="972510" cy="20347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1406BE5-A858-4777-9F6B-EA93900B2857}"/>
              </a:ext>
            </a:extLst>
          </p:cNvPr>
          <p:cNvSpPr txBox="1"/>
          <p:nvPr/>
        </p:nvSpPr>
        <p:spPr>
          <a:xfrm>
            <a:off x="1028609" y="1639273"/>
            <a:ext cx="100448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Menggabungkan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>
                <a:effectLst/>
                <a:highlight>
                  <a:srgbClr val="FFFF00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selectors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dengan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effectLst/>
                <a:highlight>
                  <a:srgbClr val="FFFF00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deklarasi</a:t>
            </a:r>
            <a:r>
              <a:rPr lang="en-US" sz="1400" dirty="0">
                <a:effectLst/>
                <a:highlight>
                  <a:srgbClr val="FFFF00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yang </a:t>
            </a:r>
            <a:r>
              <a:rPr lang="en-US" sz="1400" dirty="0" err="1">
                <a:effectLst/>
                <a:highlight>
                  <a:srgbClr val="FFFF00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sama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sehingga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dapat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meminimalisir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penulisan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kode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yang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berulang</a:t>
            </a:r>
            <a:endParaRPr lang="en-ID" sz="1400" dirty="0">
              <a:highlight>
                <a:srgbClr val="FFFF00"/>
              </a:highligh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BD4A14-BF60-4BF5-8130-94F4AD31576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030" y="2938523"/>
            <a:ext cx="3779200" cy="2361763"/>
          </a:xfrm>
          <a:prstGeom prst="rect">
            <a:avLst/>
          </a:prstGeom>
          <a:noFill/>
          <a:ln>
            <a:noFill/>
          </a:ln>
          <a:effectLst>
            <a:glow rad="101600">
              <a:srgbClr val="FF0000">
                <a:alpha val="60000"/>
              </a:srgbClr>
            </a:glo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AAA0C9-15FC-48C0-9A60-C93FDD385813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038" y="3238105"/>
            <a:ext cx="4413069" cy="1762597"/>
          </a:xfrm>
          <a:prstGeom prst="rect">
            <a:avLst/>
          </a:prstGeom>
          <a:noFill/>
          <a:ln>
            <a:noFill/>
          </a:ln>
          <a:effectLst>
            <a:glow rad="101600">
              <a:srgbClr val="92D050">
                <a:alpha val="60000"/>
              </a:srgbClr>
            </a:glow>
          </a:effectLst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CE24CCBB-5B59-4E93-B282-55D43D2A713F}"/>
              </a:ext>
            </a:extLst>
          </p:cNvPr>
          <p:cNvSpPr/>
          <p:nvPr/>
        </p:nvSpPr>
        <p:spPr>
          <a:xfrm>
            <a:off x="5282158" y="3965514"/>
            <a:ext cx="645952" cy="307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Heart 2">
            <a:extLst>
              <a:ext uri="{FF2B5EF4-FFF2-40B4-BE49-F238E27FC236}">
                <a16:creationId xmlns:a16="http://schemas.microsoft.com/office/drawing/2014/main" id="{028FEA01-703C-460C-B034-3B8441C3E6BB}"/>
              </a:ext>
            </a:extLst>
          </p:cNvPr>
          <p:cNvSpPr/>
          <p:nvPr/>
        </p:nvSpPr>
        <p:spPr>
          <a:xfrm rot="1106697">
            <a:off x="10192421" y="3083003"/>
            <a:ext cx="400295" cy="400295"/>
          </a:xfrm>
          <a:prstGeom prst="hear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19986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7B8B12-1B9B-4F18-803C-66FC249EE764}"/>
              </a:ext>
            </a:extLst>
          </p:cNvPr>
          <p:cNvSpPr txBox="1"/>
          <p:nvPr/>
        </p:nvSpPr>
        <p:spPr>
          <a:xfrm>
            <a:off x="1028609" y="1261390"/>
            <a:ext cx="2494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D7FC8"/>
                </a:solidFill>
                <a:latin typeface="Product Sans" panose="020B0403030502040203" pitchFamily="34" charset="0"/>
              </a:rPr>
              <a:t>Rule Order</a:t>
            </a:r>
            <a:endParaRPr lang="en-ID" sz="3600" b="1" dirty="0">
              <a:solidFill>
                <a:srgbClr val="0D7FC8"/>
              </a:solidFill>
              <a:latin typeface="Product Sans" panose="020B0403030502040203" pitchFamily="34" charset="0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41C3E06F-7364-4816-95C5-5D822BA557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34" t="32976" r="4840" b="32976"/>
          <a:stretch/>
        </p:blipFill>
        <p:spPr>
          <a:xfrm>
            <a:off x="10813334" y="308251"/>
            <a:ext cx="972510" cy="20347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1406BE5-A858-4777-9F6B-EA93900B2857}"/>
              </a:ext>
            </a:extLst>
          </p:cNvPr>
          <p:cNvSpPr txBox="1"/>
          <p:nvPr/>
        </p:nvSpPr>
        <p:spPr>
          <a:xfrm>
            <a:off x="1028609" y="1907721"/>
            <a:ext cx="100448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D" sz="1400" dirty="0">
              <a:highlight>
                <a:srgbClr val="FFFF00"/>
              </a:highligh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06C93F-B453-4E3D-BC4A-FD368787EAEB}"/>
              </a:ext>
            </a:extLst>
          </p:cNvPr>
          <p:cNvSpPr txBox="1"/>
          <p:nvPr/>
        </p:nvSpPr>
        <p:spPr>
          <a:xfrm>
            <a:off x="1028608" y="1852254"/>
            <a:ext cx="10279751" cy="572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A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lur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kerja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CSS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dalam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membaca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kode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yang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mengalir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dari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effectLst/>
                <a:highlight>
                  <a:srgbClr val="FFFF00"/>
                </a:highlight>
                <a:latin typeface="Open Sans" panose="020B0606030504020204" pitchFamily="34" charset="0"/>
                <a:ea typeface="Open Sans" panose="020B0606030504020204" pitchFamily="34" charset="0"/>
              </a:rPr>
              <a:t>atas</a:t>
            </a:r>
            <a:r>
              <a:rPr lang="en-US" sz="1400" dirty="0">
                <a:effectLst/>
                <a:highlight>
                  <a:srgbClr val="FFFF00"/>
                </a:highlight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effectLst/>
                <a:highlight>
                  <a:srgbClr val="FFFF00"/>
                </a:highlight>
                <a:latin typeface="Open Sans" panose="020B0606030504020204" pitchFamily="34" charset="0"/>
                <a:ea typeface="Open Sans" panose="020B0606030504020204" pitchFamily="34" charset="0"/>
              </a:rPr>
              <a:t>ke</a:t>
            </a:r>
            <a:r>
              <a:rPr lang="en-US" sz="1400" dirty="0">
                <a:effectLst/>
                <a:highlight>
                  <a:srgbClr val="FFFF00"/>
                </a:highlight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effectLst/>
                <a:highlight>
                  <a:srgbClr val="FFFF00"/>
                </a:highlight>
                <a:latin typeface="Open Sans" panose="020B0606030504020204" pitchFamily="34" charset="0"/>
                <a:ea typeface="Open Sans" panose="020B0606030504020204" pitchFamily="34" charset="0"/>
              </a:rPr>
              <a:t>bawah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. Karena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itu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kita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harus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memperhatikan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effectLst/>
                <a:highlight>
                  <a:srgbClr val="FFFF00"/>
                </a:highlight>
                <a:latin typeface="Open Sans" panose="020B0606030504020204" pitchFamily="34" charset="0"/>
                <a:ea typeface="Open Sans" panose="020B0606030504020204" pitchFamily="34" charset="0"/>
              </a:rPr>
              <a:t>urutan</a:t>
            </a:r>
            <a:r>
              <a:rPr lang="en-US" sz="1400" dirty="0">
                <a:effectLst/>
                <a:highlight>
                  <a:srgbClr val="FFFF00"/>
                </a:highlight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effectLst/>
                <a:highlight>
                  <a:srgbClr val="FFFF00"/>
                </a:highlight>
                <a:latin typeface="Open Sans" panose="020B0606030504020204" pitchFamily="34" charset="0"/>
                <a:ea typeface="Open Sans" panose="020B0606030504020204" pitchFamily="34" charset="0"/>
              </a:rPr>
              <a:t>dalam</a:t>
            </a:r>
            <a:r>
              <a:rPr lang="en-US" sz="1400" dirty="0">
                <a:effectLst/>
                <a:highlight>
                  <a:srgbClr val="FFFF00"/>
                </a:highlight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effectLst/>
                <a:highlight>
                  <a:srgbClr val="FFFF00"/>
                </a:highlight>
                <a:latin typeface="Open Sans" panose="020B0606030504020204" pitchFamily="34" charset="0"/>
                <a:ea typeface="Open Sans" panose="020B0606030504020204" pitchFamily="34" charset="0"/>
              </a:rPr>
              <a:t>penulisan</a:t>
            </a:r>
            <a:r>
              <a:rPr lang="en-US" sz="1400" dirty="0">
                <a:effectLst/>
                <a:highlight>
                  <a:srgbClr val="FFFF00"/>
                </a:highlight>
                <a:latin typeface="Open Sans" panose="020B0606030504020204" pitchFamily="34" charset="0"/>
                <a:ea typeface="Open Sans" panose="020B0606030504020204" pitchFamily="34" charset="0"/>
              </a:rPr>
              <a:t> rules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terutama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saat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terjadi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sebuah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konflik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.</a:t>
            </a:r>
            <a:endParaRPr lang="en-ID" sz="1400" dirty="0"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EB59B37-5B7D-4C28-ACE1-9EE3F433563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421" y="2973541"/>
            <a:ext cx="4113157" cy="25691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3321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7B8B12-1B9B-4F18-803C-66FC249EE764}"/>
              </a:ext>
            </a:extLst>
          </p:cNvPr>
          <p:cNvSpPr txBox="1"/>
          <p:nvPr/>
        </p:nvSpPr>
        <p:spPr>
          <a:xfrm>
            <a:off x="1028609" y="1579052"/>
            <a:ext cx="5170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D7FC8"/>
                </a:solidFill>
                <a:latin typeface="Product Sans" panose="020B0403030502040203" pitchFamily="34" charset="0"/>
              </a:rPr>
              <a:t>Rule Order  (Important)</a:t>
            </a:r>
            <a:endParaRPr lang="en-ID" sz="3600" b="1" dirty="0">
              <a:solidFill>
                <a:srgbClr val="0D7FC8"/>
              </a:solidFill>
              <a:latin typeface="Product Sans" panose="020B0403030502040203" pitchFamily="34" charset="0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41C3E06F-7364-4816-95C5-5D822BA557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34" t="32976" r="4840" b="32976"/>
          <a:stretch/>
        </p:blipFill>
        <p:spPr>
          <a:xfrm>
            <a:off x="10813334" y="308251"/>
            <a:ext cx="972510" cy="20347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1406BE5-A858-4777-9F6B-EA93900B2857}"/>
              </a:ext>
            </a:extLst>
          </p:cNvPr>
          <p:cNvSpPr txBox="1"/>
          <p:nvPr/>
        </p:nvSpPr>
        <p:spPr>
          <a:xfrm>
            <a:off x="1028609" y="1748330"/>
            <a:ext cx="100448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D" sz="1400" dirty="0">
              <a:highlight>
                <a:srgbClr val="FFFF00"/>
              </a:highligh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06C93F-B453-4E3D-BC4A-FD368787EAEB}"/>
              </a:ext>
            </a:extLst>
          </p:cNvPr>
          <p:cNvSpPr txBox="1"/>
          <p:nvPr/>
        </p:nvSpPr>
        <p:spPr>
          <a:xfrm>
            <a:off x="1028608" y="2225383"/>
            <a:ext cx="10279751" cy="572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Kita </a:t>
            </a:r>
            <a:r>
              <a:rPr lang="en-US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bisa</a:t>
            </a:r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membuat</a:t>
            </a:r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sebuah</a:t>
            </a:r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property styling agar </a:t>
            </a:r>
            <a:r>
              <a:rPr lang="en-US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dianggap</a:t>
            </a:r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penting</a:t>
            </a:r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oleh browser </a:t>
            </a:r>
            <a:r>
              <a:rPr lang="en-US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untuk</a:t>
            </a:r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diterapkan</a:t>
            </a:r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dan </a:t>
            </a:r>
            <a:r>
              <a:rPr lang="en-US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tidak</a:t>
            </a:r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memperhatikan</a:t>
            </a:r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urutan</a:t>
            </a:r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. Kita </a:t>
            </a:r>
            <a:r>
              <a:rPr lang="en-US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bisa</a:t>
            </a:r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menambahkan</a:t>
            </a:r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keyword </a:t>
            </a:r>
            <a:r>
              <a:rPr lang="en-US" sz="1400" dirty="0">
                <a:highlight>
                  <a:srgbClr val="FFFF00"/>
                </a:highlight>
                <a:latin typeface="Open Sans" panose="020B0606030504020204" pitchFamily="34" charset="0"/>
                <a:ea typeface="Open Sans" panose="020B0606030504020204" pitchFamily="34" charset="0"/>
              </a:rPr>
              <a:t>!important </a:t>
            </a:r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pada </a:t>
            </a:r>
            <a:r>
              <a:rPr lang="en-US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akhir</a:t>
            </a:r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nilai</a:t>
            </a:r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propertinya</a:t>
            </a:r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.</a:t>
            </a:r>
            <a:endParaRPr lang="en-ID" sz="1400" dirty="0"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6D028B-EDD3-4202-AFC3-FA7373FABDE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8954" y="3367514"/>
            <a:ext cx="3474091" cy="21703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1845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7B8B12-1B9B-4F18-803C-66FC249EE764}"/>
              </a:ext>
            </a:extLst>
          </p:cNvPr>
          <p:cNvSpPr txBox="1"/>
          <p:nvPr/>
        </p:nvSpPr>
        <p:spPr>
          <a:xfrm>
            <a:off x="-2" y="1864278"/>
            <a:ext cx="12192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D7FC8"/>
                </a:solidFill>
                <a:latin typeface="Product Sans" panose="020B0403030502040203" pitchFamily="34" charset="0"/>
              </a:rPr>
              <a:t>Selectors</a:t>
            </a:r>
            <a:endParaRPr lang="en-ID" sz="3600" b="1" dirty="0">
              <a:solidFill>
                <a:srgbClr val="0D7FC8"/>
              </a:solidFill>
              <a:latin typeface="Product Sans" panose="020B0403030502040203" pitchFamily="34" charset="0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41C3E06F-7364-4816-95C5-5D822BA557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34" t="32976" r="4840" b="32976"/>
          <a:stretch/>
        </p:blipFill>
        <p:spPr>
          <a:xfrm>
            <a:off x="10813334" y="308251"/>
            <a:ext cx="972510" cy="2034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3A8A3C-8A19-4E7D-83FB-1D1C74C730C4}"/>
              </a:ext>
            </a:extLst>
          </p:cNvPr>
          <p:cNvSpPr txBox="1"/>
          <p:nvPr/>
        </p:nvSpPr>
        <p:spPr>
          <a:xfrm>
            <a:off x="0" y="2510609"/>
            <a:ext cx="1219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Ada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banyak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jenis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selector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untuk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effectLst/>
                <a:highlight>
                  <a:srgbClr val="FFFF00"/>
                </a:highlight>
                <a:latin typeface="Open Sans" panose="020B0606030504020204" pitchFamily="34" charset="0"/>
                <a:ea typeface="Open Sans" panose="020B0606030504020204" pitchFamily="34" charset="0"/>
              </a:rPr>
              <a:t>menargetkan</a:t>
            </a:r>
            <a:r>
              <a:rPr lang="en-US" sz="1400" dirty="0">
                <a:effectLst/>
                <a:highlight>
                  <a:srgbClr val="FFFF00"/>
                </a:highlight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effectLst/>
                <a:highlight>
                  <a:srgbClr val="FFFF00"/>
                </a:highlight>
                <a:latin typeface="Open Sans" panose="020B0606030504020204" pitchFamily="34" charset="0"/>
                <a:ea typeface="Open Sans" panose="020B0606030504020204" pitchFamily="34" charset="0"/>
              </a:rPr>
              <a:t>aturan</a:t>
            </a:r>
            <a:r>
              <a:rPr lang="en-US" sz="1400" dirty="0">
                <a:effectLst/>
                <a:highlight>
                  <a:srgbClr val="FFFF00"/>
                </a:highlight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effectLst/>
                <a:highlight>
                  <a:srgbClr val="FFFF00"/>
                </a:highlight>
                <a:latin typeface="Open Sans" panose="020B0606030504020204" pitchFamily="34" charset="0"/>
                <a:ea typeface="Open Sans" panose="020B0606030504020204" pitchFamily="34" charset="0"/>
              </a:rPr>
              <a:t>ke</a:t>
            </a:r>
            <a:r>
              <a:rPr lang="en-US" sz="1400" dirty="0">
                <a:effectLst/>
                <a:highlight>
                  <a:srgbClr val="FFFF00"/>
                </a:highlight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effectLst/>
                <a:highlight>
                  <a:srgbClr val="FFFF00"/>
                </a:highlight>
                <a:latin typeface="Open Sans" panose="020B0606030504020204" pitchFamily="34" charset="0"/>
                <a:ea typeface="Open Sans" panose="020B0606030504020204" pitchFamily="34" charset="0"/>
              </a:rPr>
              <a:t>elemen</a:t>
            </a:r>
            <a:r>
              <a:rPr lang="en-US" sz="1400" dirty="0">
                <a:effectLst/>
                <a:highlight>
                  <a:srgbClr val="FFFF00"/>
                </a:highlight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effectLst/>
                <a:highlight>
                  <a:srgbClr val="FFFF00"/>
                </a:highlight>
                <a:latin typeface="Open Sans" panose="020B0606030504020204" pitchFamily="34" charset="0"/>
                <a:ea typeface="Open Sans" panose="020B0606030504020204" pitchFamily="34" charset="0"/>
              </a:rPr>
              <a:t>tertentu</a:t>
            </a:r>
            <a:r>
              <a:rPr lang="en-US" sz="1400" dirty="0">
                <a:effectLst/>
                <a:highlight>
                  <a:srgbClr val="FFFF00"/>
                </a:highlight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dalam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dokumen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HTML. </a:t>
            </a:r>
            <a:endParaRPr lang="en-ID" sz="14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BB4CCA-DBF2-46B2-8354-FABDE86D1A0C}"/>
              </a:ext>
            </a:extLst>
          </p:cNvPr>
          <p:cNvSpPr txBox="1"/>
          <p:nvPr/>
        </p:nvSpPr>
        <p:spPr>
          <a:xfrm>
            <a:off x="2896420" y="4306595"/>
            <a:ext cx="736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Type</a:t>
            </a:r>
            <a:endParaRPr lang="en-ID" sz="2000" dirty="0">
              <a:solidFill>
                <a:schemeClr val="bg1">
                  <a:lumMod val="95000"/>
                </a:schemeClr>
              </a:solidFill>
              <a:latin typeface="Product Sans" panose="020B040303050204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BE6EED-D000-4018-98AD-3EBD52FF1853}"/>
              </a:ext>
            </a:extLst>
          </p:cNvPr>
          <p:cNvSpPr txBox="1"/>
          <p:nvPr/>
        </p:nvSpPr>
        <p:spPr>
          <a:xfrm>
            <a:off x="2671197" y="4660882"/>
            <a:ext cx="1186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Product Sans" panose="020B0403030502040203" pitchFamily="34" charset="0"/>
              </a:rPr>
              <a:t>h1, h2, p, </a:t>
            </a:r>
            <a:r>
              <a:rPr lang="en-US" sz="1400" i="1" dirty="0" err="1">
                <a:solidFill>
                  <a:schemeClr val="bg1">
                    <a:lumMod val="50000"/>
                  </a:schemeClr>
                </a:solidFill>
                <a:latin typeface="Product Sans" panose="020B0403030502040203" pitchFamily="34" charset="0"/>
              </a:rPr>
              <a:t>img</a:t>
            </a:r>
            <a:endParaRPr lang="en-ID" sz="1400" i="1" dirty="0">
              <a:solidFill>
                <a:schemeClr val="bg1">
                  <a:lumMod val="50000"/>
                </a:schemeClr>
              </a:solidFill>
              <a:latin typeface="Product Sans" panose="020B040303050204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896C67-5F80-44D4-AE8C-728570C28618}"/>
              </a:ext>
            </a:extLst>
          </p:cNvPr>
          <p:cNvSpPr txBox="1"/>
          <p:nvPr/>
        </p:nvSpPr>
        <p:spPr>
          <a:xfrm>
            <a:off x="4859444" y="4306595"/>
            <a:ext cx="7906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Class</a:t>
            </a:r>
            <a:endParaRPr lang="en-ID" sz="2000" dirty="0">
              <a:solidFill>
                <a:schemeClr val="bg1">
                  <a:lumMod val="95000"/>
                </a:schemeClr>
              </a:solidFill>
              <a:latin typeface="Product Sans" panose="020B040303050204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5BA793-0DD5-4151-87C0-135098510F48}"/>
              </a:ext>
            </a:extLst>
          </p:cNvPr>
          <p:cNvSpPr txBox="1"/>
          <p:nvPr/>
        </p:nvSpPr>
        <p:spPr>
          <a:xfrm>
            <a:off x="4561285" y="4660882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Product Sans" panose="020B0403030502040203" pitchFamily="34" charset="0"/>
              </a:rPr>
              <a:t>.</a:t>
            </a:r>
            <a:r>
              <a:rPr lang="en-US" sz="1400" i="1" dirty="0" err="1">
                <a:solidFill>
                  <a:schemeClr val="bg1">
                    <a:lumMod val="50000"/>
                  </a:schemeClr>
                </a:solidFill>
                <a:latin typeface="Product Sans" panose="020B0403030502040203" pitchFamily="34" charset="0"/>
              </a:rPr>
              <a:t>classA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Product Sans" panose="020B0403030502040203" pitchFamily="34" charset="0"/>
              </a:rPr>
              <a:t> , .</a:t>
            </a:r>
            <a:r>
              <a:rPr lang="en-US" sz="1400" i="1" dirty="0" err="1">
                <a:solidFill>
                  <a:schemeClr val="bg1">
                    <a:lumMod val="50000"/>
                  </a:schemeClr>
                </a:solidFill>
                <a:latin typeface="Product Sans" panose="020B0403030502040203" pitchFamily="34" charset="0"/>
              </a:rPr>
              <a:t>classB</a:t>
            </a:r>
            <a:endParaRPr lang="en-ID" sz="1400" i="1" dirty="0">
              <a:solidFill>
                <a:schemeClr val="bg1">
                  <a:lumMod val="50000"/>
                </a:schemeClr>
              </a:solidFill>
              <a:latin typeface="Product Sans" panose="020B040303050204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ED218A-9BE5-4C8E-AEE6-0533CEA4E2D9}"/>
              </a:ext>
            </a:extLst>
          </p:cNvPr>
          <p:cNvSpPr txBox="1"/>
          <p:nvPr/>
        </p:nvSpPr>
        <p:spPr>
          <a:xfrm>
            <a:off x="6949907" y="4306595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Id</a:t>
            </a:r>
            <a:endParaRPr lang="en-ID" sz="2000" dirty="0">
              <a:solidFill>
                <a:schemeClr val="bg1">
                  <a:lumMod val="95000"/>
                </a:schemeClr>
              </a:solidFill>
              <a:latin typeface="Product Sans" panose="020B040303050204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187B30-B5AA-4115-A528-C5639D7D76F0}"/>
              </a:ext>
            </a:extLst>
          </p:cNvPr>
          <p:cNvSpPr txBox="1"/>
          <p:nvPr/>
        </p:nvSpPr>
        <p:spPr>
          <a:xfrm>
            <a:off x="6621291" y="4660882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Product Sans" panose="020B0403030502040203" pitchFamily="34" charset="0"/>
              </a:rPr>
              <a:t>#idA,  #idB</a:t>
            </a:r>
            <a:endParaRPr lang="en-ID" sz="1400" i="1" dirty="0">
              <a:solidFill>
                <a:schemeClr val="bg1">
                  <a:lumMod val="50000"/>
                </a:schemeClr>
              </a:solidFill>
              <a:latin typeface="Product Sans" panose="020B040303050204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BF7FCF-51D1-495B-BEB3-347BB4AF1783}"/>
              </a:ext>
            </a:extLst>
          </p:cNvPr>
          <p:cNvSpPr txBox="1"/>
          <p:nvPr/>
        </p:nvSpPr>
        <p:spPr>
          <a:xfrm>
            <a:off x="8266921" y="4306595"/>
            <a:ext cx="1205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Universal</a:t>
            </a:r>
            <a:endParaRPr lang="en-ID" sz="2000" dirty="0">
              <a:solidFill>
                <a:schemeClr val="bg1">
                  <a:lumMod val="95000"/>
                </a:schemeClr>
              </a:solidFill>
              <a:latin typeface="Product Sans" panose="020B040303050204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50D452-C8E5-4CB4-9451-D4CBB70385DB}"/>
              </a:ext>
            </a:extLst>
          </p:cNvPr>
          <p:cNvSpPr txBox="1"/>
          <p:nvPr/>
        </p:nvSpPr>
        <p:spPr>
          <a:xfrm>
            <a:off x="8738203" y="4660882"/>
            <a:ext cx="263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Product Sans" panose="020B0403030502040203" pitchFamily="34" charset="0"/>
              </a:rPr>
              <a:t>*</a:t>
            </a:r>
            <a:endParaRPr lang="en-ID" sz="1400" i="1" dirty="0">
              <a:solidFill>
                <a:schemeClr val="bg1">
                  <a:lumMod val="50000"/>
                </a:schemeClr>
              </a:solidFill>
              <a:latin typeface="Product Sans" panose="020B0403030502040203" pitchFamily="34" charset="0"/>
            </a:endParaRP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C626A7E-3B86-4D50-A9EF-023F339776E0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rot="5400000">
            <a:off x="3936131" y="2146725"/>
            <a:ext cx="1488209" cy="2831530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F11A16D5-ACCF-471F-85EC-A3054FB008B2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rot="5400000">
            <a:off x="4931269" y="3141863"/>
            <a:ext cx="1488209" cy="841255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29991DDF-DDB9-452C-AB06-E42977552371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 rot="16200000" flipH="1">
            <a:off x="5877113" y="3037272"/>
            <a:ext cx="1488209" cy="1050435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6E6DCCDF-8F83-40E3-80E7-EA2296668C4F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 rot="16200000" flipH="1">
            <a:off x="6738801" y="2175584"/>
            <a:ext cx="1488209" cy="2773811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265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7B8B12-1B9B-4F18-803C-66FC249EE764}"/>
              </a:ext>
            </a:extLst>
          </p:cNvPr>
          <p:cNvSpPr txBox="1"/>
          <p:nvPr/>
        </p:nvSpPr>
        <p:spPr>
          <a:xfrm>
            <a:off x="1028609" y="587229"/>
            <a:ext cx="3345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D7FC8"/>
                </a:solidFill>
                <a:latin typeface="Product Sans" panose="020B0403030502040203" pitchFamily="34" charset="0"/>
              </a:rPr>
              <a:t>Type Selectors</a:t>
            </a:r>
            <a:endParaRPr lang="en-ID" sz="3600" b="1" dirty="0">
              <a:solidFill>
                <a:srgbClr val="0D7FC8"/>
              </a:solidFill>
              <a:latin typeface="Product Sans" panose="020B0403030502040203" pitchFamily="34" charset="0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41C3E06F-7364-4816-95C5-5D822BA557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34" t="32976" r="4840" b="32976"/>
          <a:stretch/>
        </p:blipFill>
        <p:spPr>
          <a:xfrm>
            <a:off x="10813334" y="308251"/>
            <a:ext cx="972510" cy="2034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06C93F-B453-4E3D-BC4A-FD368787EAEB}"/>
              </a:ext>
            </a:extLst>
          </p:cNvPr>
          <p:cNvSpPr txBox="1"/>
          <p:nvPr/>
        </p:nvSpPr>
        <p:spPr>
          <a:xfrm>
            <a:off x="1028609" y="1233560"/>
            <a:ext cx="10279751" cy="5707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400" dirty="0">
                <a:solidFill>
                  <a:schemeClr val="bg1"/>
                </a:solidFill>
                <a:latin typeface="Product Sans" panose="020B0403030502040203" pitchFamily="34" charset="0"/>
                <a:ea typeface="Open Sans" panose="020B0606030504020204" pitchFamily="34" charset="0"/>
              </a:rPr>
              <a:t>Type Selector </a:t>
            </a:r>
            <a:r>
              <a:rPr lang="en-US" sz="1400" dirty="0" err="1">
                <a:solidFill>
                  <a:schemeClr val="bg1"/>
                </a:solidFill>
                <a:latin typeface="Product Sans" panose="020B0403030502040203" pitchFamily="34" charset="0"/>
                <a:ea typeface="Open Sans" panose="020B0606030504020204" pitchFamily="34" charset="0"/>
              </a:rPr>
              <a:t>menggunakan</a:t>
            </a:r>
            <a:r>
              <a:rPr lang="en-US" sz="1400" dirty="0">
                <a:solidFill>
                  <a:schemeClr val="bg1"/>
                </a:solidFill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Product Sans" panose="020B0403030502040203" pitchFamily="34" charset="0"/>
                <a:ea typeface="Open Sans" panose="020B0606030504020204" pitchFamily="34" charset="0"/>
              </a:rPr>
              <a:t>nama</a:t>
            </a:r>
            <a:r>
              <a:rPr lang="en-US" sz="1400" dirty="0">
                <a:solidFill>
                  <a:schemeClr val="bg1"/>
                </a:solidFill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Product Sans" panose="020B0403030502040203" pitchFamily="34" charset="0"/>
                <a:ea typeface="Open Sans" panose="020B0606030504020204" pitchFamily="34" charset="0"/>
              </a:rPr>
              <a:t>elemen</a:t>
            </a:r>
            <a:r>
              <a:rPr lang="en-US" sz="1400" dirty="0">
                <a:solidFill>
                  <a:schemeClr val="bg1"/>
                </a:solidFill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Product Sans" panose="020B0403030502040203" pitchFamily="34" charset="0"/>
                <a:ea typeface="Open Sans" panose="020B0606030504020204" pitchFamily="34" charset="0"/>
              </a:rPr>
              <a:t>sebagai</a:t>
            </a:r>
            <a:r>
              <a:rPr lang="en-US" sz="1400" dirty="0">
                <a:solidFill>
                  <a:schemeClr val="bg1"/>
                </a:solidFill>
                <a:latin typeface="Product Sans" panose="020B0403030502040203" pitchFamily="34" charset="0"/>
                <a:ea typeface="Open Sans" panose="020B0606030504020204" pitchFamily="34" charset="0"/>
              </a:rPr>
              <a:t> target </a:t>
            </a:r>
            <a:r>
              <a:rPr lang="en-US" sz="1400" dirty="0" err="1">
                <a:solidFill>
                  <a:schemeClr val="bg1"/>
                </a:solidFill>
                <a:latin typeface="Product Sans" panose="020B0403030502040203" pitchFamily="34" charset="0"/>
                <a:ea typeface="Open Sans" panose="020B0606030504020204" pitchFamily="34" charset="0"/>
              </a:rPr>
              <a:t>untuk</a:t>
            </a:r>
            <a:r>
              <a:rPr lang="en-US" sz="1400" dirty="0">
                <a:solidFill>
                  <a:schemeClr val="bg1"/>
                </a:solidFill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Product Sans" panose="020B0403030502040203" pitchFamily="34" charset="0"/>
                <a:ea typeface="Open Sans" panose="020B0606030504020204" pitchFamily="34" charset="0"/>
              </a:rPr>
              <a:t>diterapkannya</a:t>
            </a:r>
            <a:r>
              <a:rPr lang="en-US" sz="1400" dirty="0">
                <a:solidFill>
                  <a:schemeClr val="bg1"/>
                </a:solidFill>
                <a:latin typeface="Product Sans" panose="020B0403030502040203" pitchFamily="34" charset="0"/>
                <a:ea typeface="Open Sans" panose="020B0606030504020204" pitchFamily="34" charset="0"/>
              </a:rPr>
              <a:t> rule. Ketika </a:t>
            </a:r>
            <a:r>
              <a:rPr lang="en-US" sz="1400" dirty="0" err="1">
                <a:solidFill>
                  <a:schemeClr val="bg1"/>
                </a:solidFill>
                <a:latin typeface="Product Sans" panose="020B0403030502040203" pitchFamily="34" charset="0"/>
                <a:ea typeface="Open Sans" panose="020B0606030504020204" pitchFamily="34" charset="0"/>
              </a:rPr>
              <a:t>menggunakan</a:t>
            </a:r>
            <a:r>
              <a:rPr lang="en-US" sz="1400" dirty="0">
                <a:solidFill>
                  <a:schemeClr val="bg1"/>
                </a:solidFill>
                <a:latin typeface="Product Sans" panose="020B0403030502040203" pitchFamily="34" charset="0"/>
                <a:ea typeface="Open Sans" panose="020B0606030504020204" pitchFamily="34" charset="0"/>
              </a:rPr>
              <a:t> selector </a:t>
            </a:r>
            <a:r>
              <a:rPr lang="en-US" sz="1400" dirty="0" err="1">
                <a:solidFill>
                  <a:schemeClr val="bg1"/>
                </a:solidFill>
                <a:latin typeface="Product Sans" panose="020B0403030502040203" pitchFamily="34" charset="0"/>
                <a:ea typeface="Open Sans" panose="020B0606030504020204" pitchFamily="34" charset="0"/>
              </a:rPr>
              <a:t>ini</a:t>
            </a:r>
            <a:r>
              <a:rPr lang="en-US" sz="1400" dirty="0">
                <a:solidFill>
                  <a:schemeClr val="bg1"/>
                </a:solidFill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Product Sans" panose="020B0403030502040203" pitchFamily="34" charset="0"/>
                <a:ea typeface="Open Sans" panose="020B0606030504020204" pitchFamily="34" charset="0"/>
              </a:rPr>
              <a:t>tentu</a:t>
            </a:r>
            <a:r>
              <a:rPr lang="en-US" sz="1400" dirty="0">
                <a:solidFill>
                  <a:schemeClr val="bg1"/>
                </a:solidFill>
                <a:latin typeface="Product Sans" panose="020B0403030502040203" pitchFamily="34" charset="0"/>
                <a:ea typeface="Open Sans" panose="020B0606030504020204" pitchFamily="34" charset="0"/>
              </a:rPr>
              <a:t> rule </a:t>
            </a:r>
            <a:r>
              <a:rPr lang="en-US" sz="1400" dirty="0" err="1">
                <a:solidFill>
                  <a:schemeClr val="bg1"/>
                </a:solidFill>
                <a:latin typeface="Product Sans" panose="020B0403030502040203" pitchFamily="34" charset="0"/>
                <a:ea typeface="Open Sans" panose="020B0606030504020204" pitchFamily="34" charset="0"/>
              </a:rPr>
              <a:t>akan</a:t>
            </a:r>
            <a:r>
              <a:rPr lang="en-US" sz="1400" dirty="0">
                <a:solidFill>
                  <a:schemeClr val="bg1"/>
                </a:solidFill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Product Sans" panose="020B0403030502040203" pitchFamily="34" charset="0"/>
                <a:ea typeface="Open Sans" panose="020B0606030504020204" pitchFamily="34" charset="0"/>
              </a:rPr>
              <a:t>diterapkan</a:t>
            </a:r>
            <a:r>
              <a:rPr lang="en-US" sz="1400" dirty="0">
                <a:solidFill>
                  <a:schemeClr val="bg1"/>
                </a:solidFill>
                <a:latin typeface="Product Sans" panose="020B0403030502040203" pitchFamily="34" charset="0"/>
                <a:ea typeface="Open Sans" panose="020B0606030504020204" pitchFamily="34" charset="0"/>
              </a:rPr>
              <a:t> pada </a:t>
            </a:r>
            <a:r>
              <a:rPr lang="en-US" sz="1400" dirty="0" err="1">
                <a:solidFill>
                  <a:schemeClr val="bg1"/>
                </a:solidFill>
                <a:latin typeface="Product Sans" panose="020B0403030502040203" pitchFamily="34" charset="0"/>
                <a:ea typeface="Open Sans" panose="020B0606030504020204" pitchFamily="34" charset="0"/>
              </a:rPr>
              <a:t>seluruh</a:t>
            </a:r>
            <a:r>
              <a:rPr lang="en-US" sz="1400" dirty="0">
                <a:solidFill>
                  <a:schemeClr val="bg1"/>
                </a:solidFill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Product Sans" panose="020B0403030502040203" pitchFamily="34" charset="0"/>
                <a:ea typeface="Open Sans" panose="020B0606030504020204" pitchFamily="34" charset="0"/>
              </a:rPr>
              <a:t>elemen</a:t>
            </a:r>
            <a:r>
              <a:rPr lang="en-US" sz="1400" dirty="0">
                <a:solidFill>
                  <a:schemeClr val="bg1"/>
                </a:solidFill>
                <a:latin typeface="Product Sans" panose="020B0403030502040203" pitchFamily="34" charset="0"/>
                <a:ea typeface="Open Sans" panose="020B0606030504020204" pitchFamily="34" charset="0"/>
              </a:rPr>
              <a:t> target yang </a:t>
            </a:r>
            <a:r>
              <a:rPr lang="en-US" sz="1400" dirty="0" err="1">
                <a:solidFill>
                  <a:schemeClr val="bg1"/>
                </a:solidFill>
                <a:latin typeface="Product Sans" panose="020B0403030502040203" pitchFamily="34" charset="0"/>
                <a:ea typeface="Open Sans" panose="020B0606030504020204" pitchFamily="34" charset="0"/>
              </a:rPr>
              <a:t>ada</a:t>
            </a:r>
            <a:r>
              <a:rPr lang="en-US" sz="1400" dirty="0">
                <a:solidFill>
                  <a:schemeClr val="bg1"/>
                </a:solidFill>
                <a:latin typeface="Product Sans" panose="020B0403030502040203" pitchFamily="34" charset="0"/>
                <a:ea typeface="Open Sans" panose="020B0606030504020204" pitchFamily="34" charset="0"/>
              </a:rPr>
              <a:t> pada </a:t>
            </a:r>
            <a:r>
              <a:rPr lang="en-US" sz="1400" dirty="0" err="1">
                <a:solidFill>
                  <a:schemeClr val="bg1"/>
                </a:solidFill>
                <a:latin typeface="Product Sans" panose="020B0403030502040203" pitchFamily="34" charset="0"/>
                <a:ea typeface="Open Sans" panose="020B0606030504020204" pitchFamily="34" charset="0"/>
              </a:rPr>
              <a:t>dokumen</a:t>
            </a:r>
            <a:r>
              <a:rPr lang="en-US" sz="1400" dirty="0">
                <a:solidFill>
                  <a:schemeClr val="bg1"/>
                </a:solidFill>
                <a:latin typeface="Product Sans" panose="020B0403030502040203" pitchFamily="34" charset="0"/>
                <a:ea typeface="Open Sans" panose="020B0606030504020204" pitchFamily="34" charset="0"/>
              </a:rPr>
              <a:t> HTML.</a:t>
            </a:r>
            <a:endParaRPr lang="en-ID" sz="1400" dirty="0">
              <a:solidFill>
                <a:schemeClr val="bg1"/>
              </a:solidFill>
              <a:effectLst/>
              <a:latin typeface="Product Sans" panose="020B0403030502040203" pitchFamily="34" charset="0"/>
              <a:ea typeface="Open Sans" panose="020B0606030504020204" pitchFamily="34" charset="0"/>
            </a:endParaRP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3ADA145A-7154-4EC1-BDA5-E1926FFC4C4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019" y="2153558"/>
            <a:ext cx="5419961" cy="42294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9227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7B8B12-1B9B-4F18-803C-66FC249EE764}"/>
              </a:ext>
            </a:extLst>
          </p:cNvPr>
          <p:cNvSpPr txBox="1"/>
          <p:nvPr/>
        </p:nvSpPr>
        <p:spPr>
          <a:xfrm>
            <a:off x="1028609" y="964733"/>
            <a:ext cx="34323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D7FC8"/>
                </a:solidFill>
                <a:latin typeface="Product Sans" panose="020B0403030502040203" pitchFamily="34" charset="0"/>
              </a:rPr>
              <a:t>Class Selectors</a:t>
            </a:r>
            <a:endParaRPr lang="en-ID" sz="3600" b="1" dirty="0">
              <a:solidFill>
                <a:srgbClr val="0D7FC8"/>
              </a:solidFill>
              <a:latin typeface="Product Sans" panose="020B0403030502040203" pitchFamily="34" charset="0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41C3E06F-7364-4816-95C5-5D822BA557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34" t="32976" r="4840" b="32976"/>
          <a:stretch/>
        </p:blipFill>
        <p:spPr>
          <a:xfrm>
            <a:off x="10813334" y="308251"/>
            <a:ext cx="972510" cy="2034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06C93F-B453-4E3D-BC4A-FD368787EAEB}"/>
              </a:ext>
            </a:extLst>
          </p:cNvPr>
          <p:cNvSpPr txBox="1"/>
          <p:nvPr/>
        </p:nvSpPr>
        <p:spPr>
          <a:xfrm>
            <a:off x="1028609" y="1611064"/>
            <a:ext cx="10279751" cy="8185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400" dirty="0">
                <a:solidFill>
                  <a:schemeClr val="bg1"/>
                </a:solidFill>
                <a:latin typeface="Product Sans" panose="020B0403030502040203" pitchFamily="34" charset="0"/>
                <a:ea typeface="Open Sans" panose="020B0606030504020204" pitchFamily="34" charset="0"/>
              </a:rPr>
              <a:t>Selector </a:t>
            </a:r>
            <a:r>
              <a:rPr lang="en-US" sz="1400" dirty="0" err="1">
                <a:solidFill>
                  <a:schemeClr val="bg1"/>
                </a:solidFill>
                <a:latin typeface="Product Sans" panose="020B0403030502040203" pitchFamily="34" charset="0"/>
                <a:ea typeface="Open Sans" panose="020B0606030504020204" pitchFamily="34" charset="0"/>
              </a:rPr>
              <a:t>digunakan</a:t>
            </a:r>
            <a:r>
              <a:rPr lang="en-US" sz="1400" dirty="0">
                <a:solidFill>
                  <a:schemeClr val="bg1"/>
                </a:solidFill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Product Sans" panose="020B0403030502040203" pitchFamily="34" charset="0"/>
                <a:ea typeface="Open Sans" panose="020B0606030504020204" pitchFamily="34" charset="0"/>
              </a:rPr>
              <a:t>untuk</a:t>
            </a:r>
            <a:r>
              <a:rPr lang="en-US" sz="1400" dirty="0">
                <a:solidFill>
                  <a:schemeClr val="bg1"/>
                </a:solidFill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Product Sans" panose="020B0403030502040203" pitchFamily="34" charset="0"/>
                <a:ea typeface="Open Sans" panose="020B0606030504020204" pitchFamily="34" charset="0"/>
              </a:rPr>
              <a:t>menyeleksi</a:t>
            </a:r>
            <a:r>
              <a:rPr lang="en-US" sz="1400" dirty="0">
                <a:solidFill>
                  <a:schemeClr val="bg1"/>
                </a:solidFill>
                <a:latin typeface="Product Sans" panose="020B0403030502040203" pitchFamily="34" charset="0"/>
                <a:ea typeface="Open Sans" panose="020B0606030504020204" pitchFamily="34" charset="0"/>
              </a:rPr>
              <a:t> element </a:t>
            </a:r>
            <a:r>
              <a:rPr lang="en-US" sz="1400" dirty="0" err="1">
                <a:solidFill>
                  <a:schemeClr val="bg1"/>
                </a:solidFill>
                <a:latin typeface="Product Sans" panose="020B0403030502040203" pitchFamily="34" charset="0"/>
                <a:ea typeface="Open Sans" panose="020B0606030504020204" pitchFamily="34" charset="0"/>
              </a:rPr>
              <a:t>berdasarkan</a:t>
            </a:r>
            <a:r>
              <a:rPr lang="en-US" sz="1400" dirty="0">
                <a:solidFill>
                  <a:schemeClr val="bg1"/>
                </a:solidFill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Product Sans" panose="020B0403030502040203" pitchFamily="34" charset="0"/>
                <a:ea typeface="Open Sans" panose="020B0606030504020204" pitchFamily="34" charset="0"/>
              </a:rPr>
              <a:t>nama</a:t>
            </a:r>
            <a:r>
              <a:rPr lang="en-US" sz="1400" dirty="0">
                <a:solidFill>
                  <a:schemeClr val="bg1"/>
                </a:solidFill>
                <a:latin typeface="Product Sans" panose="020B0403030502040203" pitchFamily="34" charset="0"/>
                <a:ea typeface="Open Sans" panose="020B0606030504020204" pitchFamily="34" charset="0"/>
              </a:rPr>
              <a:t> class </a:t>
            </a:r>
            <a:r>
              <a:rPr lang="en-US" sz="1400" dirty="0" err="1">
                <a:solidFill>
                  <a:schemeClr val="bg1"/>
                </a:solidFill>
                <a:latin typeface="Product Sans" panose="020B0403030502040203" pitchFamily="34" charset="0"/>
                <a:ea typeface="Open Sans" panose="020B0606030504020204" pitchFamily="34" charset="0"/>
              </a:rPr>
              <a:t>atau</a:t>
            </a:r>
            <a:r>
              <a:rPr lang="en-US" sz="1400" dirty="0">
                <a:solidFill>
                  <a:schemeClr val="bg1"/>
                </a:solidFill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Product Sans" panose="020B0403030502040203" pitchFamily="34" charset="0"/>
                <a:ea typeface="Open Sans" panose="020B0606030504020204" pitchFamily="34" charset="0"/>
              </a:rPr>
              <a:t>nilai</a:t>
            </a:r>
            <a:r>
              <a:rPr lang="en-US" sz="1400" dirty="0">
                <a:solidFill>
                  <a:schemeClr val="bg1"/>
                </a:solidFill>
                <a:latin typeface="Product Sans" panose="020B0403030502040203" pitchFamily="34" charset="0"/>
                <a:ea typeface="Open Sans" panose="020B0606030504020204" pitchFamily="34" charset="0"/>
              </a:rPr>
              <a:t> (value) </a:t>
            </a:r>
            <a:r>
              <a:rPr lang="en-US" sz="1400" dirty="0" err="1">
                <a:solidFill>
                  <a:schemeClr val="bg1"/>
                </a:solidFill>
                <a:latin typeface="Product Sans" panose="020B0403030502040203" pitchFamily="34" charset="0"/>
                <a:ea typeface="Open Sans" panose="020B0606030504020204" pitchFamily="34" charset="0"/>
              </a:rPr>
              <a:t>dari</a:t>
            </a:r>
            <a:r>
              <a:rPr lang="en-US" sz="1400" dirty="0">
                <a:solidFill>
                  <a:schemeClr val="bg1"/>
                </a:solidFill>
                <a:latin typeface="Product Sans" panose="020B0403030502040203" pitchFamily="34" charset="0"/>
                <a:ea typeface="Open Sans" panose="020B0606030504020204" pitchFamily="34" charset="0"/>
              </a:rPr>
              <a:t> attribute class yang </a:t>
            </a:r>
            <a:r>
              <a:rPr lang="en-US" sz="1400" dirty="0" err="1">
                <a:solidFill>
                  <a:schemeClr val="bg1"/>
                </a:solidFill>
                <a:latin typeface="Product Sans" panose="020B0403030502040203" pitchFamily="34" charset="0"/>
                <a:ea typeface="Open Sans" panose="020B0606030504020204" pitchFamily="34" charset="0"/>
              </a:rPr>
              <a:t>sama</a:t>
            </a:r>
            <a:r>
              <a:rPr lang="en-US" sz="1400" dirty="0">
                <a:solidFill>
                  <a:schemeClr val="bg1"/>
                </a:solidFill>
                <a:latin typeface="Product Sans" panose="020B0403030502040203" pitchFamily="34" charset="0"/>
                <a:ea typeface="Open Sans" panose="020B0606030504020204" pitchFamily="34" charset="0"/>
              </a:rPr>
              <a:t> pada html element yang </a:t>
            </a:r>
            <a:r>
              <a:rPr lang="en-US" sz="1400" dirty="0" err="1">
                <a:solidFill>
                  <a:schemeClr val="bg1"/>
                </a:solidFill>
                <a:latin typeface="Product Sans" panose="020B0403030502040203" pitchFamily="34" charset="0"/>
                <a:ea typeface="Open Sans" panose="020B0606030504020204" pitchFamily="34" charset="0"/>
              </a:rPr>
              <a:t>sebelumnya</a:t>
            </a:r>
            <a:r>
              <a:rPr lang="en-US" sz="1400" dirty="0">
                <a:solidFill>
                  <a:schemeClr val="bg1"/>
                </a:solidFill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Product Sans" panose="020B0403030502040203" pitchFamily="34" charset="0"/>
                <a:ea typeface="Open Sans" panose="020B0606030504020204" pitchFamily="34" charset="0"/>
              </a:rPr>
              <a:t>telah</a:t>
            </a:r>
            <a:r>
              <a:rPr lang="en-US" sz="1400" dirty="0">
                <a:solidFill>
                  <a:schemeClr val="bg1"/>
                </a:solidFill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Product Sans" panose="020B0403030502040203" pitchFamily="34" charset="0"/>
                <a:ea typeface="Open Sans" panose="020B0606030504020204" pitchFamily="34" charset="0"/>
              </a:rPr>
              <a:t>ditentukan</a:t>
            </a:r>
            <a:r>
              <a:rPr lang="en-US" sz="1400" dirty="0">
                <a:solidFill>
                  <a:schemeClr val="bg1"/>
                </a:solidFill>
                <a:latin typeface="Product Sans" panose="020B0403030502040203" pitchFamily="34" charset="0"/>
                <a:ea typeface="Open Sans" panose="020B0606030504020204" pitchFamily="34" charset="0"/>
              </a:rPr>
              <a:t>.</a:t>
            </a:r>
          </a:p>
          <a:p>
            <a:pPr>
              <a:lnSpc>
                <a:spcPct val="115000"/>
              </a:lnSpc>
            </a:pPr>
            <a:r>
              <a:rPr lang="en-ID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Penulisan</a:t>
            </a:r>
            <a:r>
              <a:rPr lang="en-ID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Class Selector </a:t>
            </a:r>
            <a:r>
              <a:rPr lang="en-ID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diawali</a:t>
            </a:r>
            <a:r>
              <a:rPr lang="en-ID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dengan</a:t>
            </a:r>
            <a:r>
              <a:rPr lang="en-ID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ID" sz="1400" dirty="0" err="1">
                <a:effectLst/>
                <a:highlight>
                  <a:srgbClr val="FFFF00"/>
                </a:highlight>
                <a:latin typeface="Product Sans" panose="020B0403030502040203" pitchFamily="34" charset="0"/>
                <a:ea typeface="Open Sans" panose="020B0606030504020204" pitchFamily="34" charset="0"/>
              </a:rPr>
              <a:t>tanda</a:t>
            </a:r>
            <a:r>
              <a:rPr lang="en-ID" sz="1400" dirty="0">
                <a:effectLst/>
                <a:highlight>
                  <a:srgbClr val="FFFF00"/>
                </a:highlight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ID" sz="1400" dirty="0" err="1">
                <a:effectLst/>
                <a:highlight>
                  <a:srgbClr val="FFFF00"/>
                </a:highlight>
                <a:latin typeface="Product Sans" panose="020B0403030502040203" pitchFamily="34" charset="0"/>
                <a:ea typeface="Open Sans" panose="020B0606030504020204" pitchFamily="34" charset="0"/>
              </a:rPr>
              <a:t>titik</a:t>
            </a:r>
            <a:r>
              <a:rPr lang="en-ID" sz="1400" dirty="0">
                <a:effectLst/>
                <a:highlight>
                  <a:srgbClr val="FFFF00"/>
                </a:highlight>
                <a:latin typeface="Product Sans" panose="020B0403030502040203" pitchFamily="34" charset="0"/>
                <a:ea typeface="Open Sans" panose="020B0606030504020204" pitchFamily="34" charset="0"/>
              </a:rPr>
              <a:t> (.) </a:t>
            </a:r>
            <a:r>
              <a:rPr lang="en-ID" sz="1400" dirty="0" err="1">
                <a:effectLst/>
                <a:highlight>
                  <a:srgbClr val="FFFF00"/>
                </a:highlight>
                <a:latin typeface="Product Sans" panose="020B0403030502040203" pitchFamily="34" charset="0"/>
                <a:ea typeface="Open Sans" panose="020B0606030504020204" pitchFamily="34" charset="0"/>
              </a:rPr>
              <a:t>atau</a:t>
            </a:r>
            <a:r>
              <a:rPr lang="en-ID" sz="1400" dirty="0">
                <a:effectLst/>
                <a:highlight>
                  <a:srgbClr val="FFFF00"/>
                </a:highlight>
                <a:latin typeface="Product Sans" panose="020B0403030502040203" pitchFamily="34" charset="0"/>
                <a:ea typeface="Open Sans" panose="020B0606030504020204" pitchFamily="34" charset="0"/>
              </a:rPr>
              <a:t> period</a:t>
            </a:r>
            <a:r>
              <a:rPr lang="en-ID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, </a:t>
            </a:r>
            <a:r>
              <a:rPr lang="en-ID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kemudian</a:t>
            </a:r>
            <a:r>
              <a:rPr lang="en-ID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diikuti</a:t>
            </a:r>
            <a:r>
              <a:rPr lang="en-ID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dengan</a:t>
            </a:r>
            <a:r>
              <a:rPr lang="en-ID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nama</a:t>
            </a:r>
            <a:r>
              <a:rPr lang="en-ID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class.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08EEE6-8CBB-45F2-8D99-EB05AA08D0DC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2" t="17346" r="3952" b="41351"/>
          <a:stretch/>
        </p:blipFill>
        <p:spPr bwMode="auto">
          <a:xfrm>
            <a:off x="3106723" y="3151453"/>
            <a:ext cx="5978554" cy="28438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3958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7B8B12-1B9B-4F18-803C-66FC249EE764}"/>
              </a:ext>
            </a:extLst>
          </p:cNvPr>
          <p:cNvSpPr txBox="1"/>
          <p:nvPr/>
        </p:nvSpPr>
        <p:spPr>
          <a:xfrm>
            <a:off x="1028609" y="964733"/>
            <a:ext cx="2694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D7FC8"/>
                </a:solidFill>
                <a:latin typeface="Product Sans" panose="020B0403030502040203" pitchFamily="34" charset="0"/>
              </a:rPr>
              <a:t>Id Selectors</a:t>
            </a:r>
            <a:endParaRPr lang="en-ID" sz="3600" b="1" dirty="0">
              <a:solidFill>
                <a:srgbClr val="0D7FC8"/>
              </a:solidFill>
              <a:latin typeface="Product Sans" panose="020B0403030502040203" pitchFamily="34" charset="0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41C3E06F-7364-4816-95C5-5D822BA557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34" t="32976" r="4840" b="32976"/>
          <a:stretch/>
        </p:blipFill>
        <p:spPr>
          <a:xfrm>
            <a:off x="10813334" y="308251"/>
            <a:ext cx="972510" cy="2034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06C93F-B453-4E3D-BC4A-FD368787EAEB}"/>
              </a:ext>
            </a:extLst>
          </p:cNvPr>
          <p:cNvSpPr txBox="1"/>
          <p:nvPr/>
        </p:nvSpPr>
        <p:spPr>
          <a:xfrm>
            <a:off x="1028609" y="1611064"/>
            <a:ext cx="10279751" cy="5707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400" dirty="0">
                <a:solidFill>
                  <a:schemeClr val="bg1"/>
                </a:solidFill>
                <a:latin typeface="Product Sans" panose="020B0403030502040203" pitchFamily="34" charset="0"/>
                <a:ea typeface="Open Sans" panose="020B0606030504020204" pitchFamily="34" charset="0"/>
              </a:rPr>
              <a:t>ID selector </a:t>
            </a:r>
            <a:r>
              <a:rPr lang="en-US" sz="1400" dirty="0" err="1">
                <a:solidFill>
                  <a:schemeClr val="bg1"/>
                </a:solidFill>
                <a:latin typeface="Product Sans" panose="020B0403030502040203" pitchFamily="34" charset="0"/>
                <a:ea typeface="Open Sans" panose="020B0606030504020204" pitchFamily="34" charset="0"/>
              </a:rPr>
              <a:t>menetapkan</a:t>
            </a:r>
            <a:r>
              <a:rPr lang="en-US" sz="1400" dirty="0">
                <a:solidFill>
                  <a:schemeClr val="bg1"/>
                </a:solidFill>
                <a:latin typeface="Product Sans" panose="020B0403030502040203" pitchFamily="34" charset="0"/>
                <a:ea typeface="Open Sans" panose="020B0606030504020204" pitchFamily="34" charset="0"/>
              </a:rPr>
              <a:t> target </a:t>
            </a:r>
            <a:r>
              <a:rPr lang="en-US" sz="1400" dirty="0" err="1">
                <a:solidFill>
                  <a:schemeClr val="bg1"/>
                </a:solidFill>
                <a:latin typeface="Product Sans" panose="020B0403030502040203" pitchFamily="34" charset="0"/>
                <a:ea typeface="Open Sans" panose="020B0606030504020204" pitchFamily="34" charset="0"/>
              </a:rPr>
              <a:t>elemen</a:t>
            </a:r>
            <a:r>
              <a:rPr lang="en-US" sz="1400" dirty="0">
                <a:solidFill>
                  <a:schemeClr val="bg1"/>
                </a:solidFill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Product Sans" panose="020B0403030502040203" pitchFamily="34" charset="0"/>
                <a:ea typeface="Open Sans" panose="020B0606030504020204" pitchFamily="34" charset="0"/>
              </a:rPr>
              <a:t>berdasarkan</a:t>
            </a:r>
            <a:r>
              <a:rPr lang="en-US" sz="1400" dirty="0">
                <a:solidFill>
                  <a:schemeClr val="bg1"/>
                </a:solidFill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Product Sans" panose="020B0403030502040203" pitchFamily="34" charset="0"/>
                <a:ea typeface="Open Sans" panose="020B0606030504020204" pitchFamily="34" charset="0"/>
              </a:rPr>
              <a:t>nilai</a:t>
            </a:r>
            <a:r>
              <a:rPr lang="en-US" sz="1400" dirty="0">
                <a:solidFill>
                  <a:schemeClr val="bg1"/>
                </a:solidFill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Product Sans" panose="020B0403030502040203" pitchFamily="34" charset="0"/>
                <a:ea typeface="Open Sans" panose="020B0606030504020204" pitchFamily="34" charset="0"/>
              </a:rPr>
              <a:t>dari</a:t>
            </a:r>
            <a:r>
              <a:rPr lang="en-US" sz="1400" dirty="0">
                <a:solidFill>
                  <a:schemeClr val="bg1"/>
                </a:solidFill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Product Sans" panose="020B0403030502040203" pitchFamily="34" charset="0"/>
                <a:ea typeface="Open Sans" panose="020B0606030504020204" pitchFamily="34" charset="0"/>
              </a:rPr>
              <a:t>atribut</a:t>
            </a:r>
            <a:r>
              <a:rPr lang="en-US" sz="1400" dirty="0">
                <a:solidFill>
                  <a:schemeClr val="bg1"/>
                </a:solidFill>
                <a:latin typeface="Product Sans" panose="020B0403030502040203" pitchFamily="34" charset="0"/>
                <a:ea typeface="Open Sans" panose="020B0606030504020204" pitchFamily="34" charset="0"/>
              </a:rPr>
              <a:t> id yang </a:t>
            </a:r>
            <a:r>
              <a:rPr lang="en-US" sz="1400" dirty="0" err="1">
                <a:solidFill>
                  <a:schemeClr val="bg1"/>
                </a:solidFill>
                <a:latin typeface="Product Sans" panose="020B0403030502040203" pitchFamily="34" charset="0"/>
                <a:ea typeface="Open Sans" panose="020B0606030504020204" pitchFamily="34" charset="0"/>
              </a:rPr>
              <a:t>diterapkan</a:t>
            </a:r>
            <a:r>
              <a:rPr lang="en-US" sz="1400" dirty="0">
                <a:solidFill>
                  <a:schemeClr val="bg1"/>
                </a:solidFill>
                <a:latin typeface="Product Sans" panose="020B0403030502040203" pitchFamily="34" charset="0"/>
                <a:ea typeface="Open Sans" panose="020B0606030504020204" pitchFamily="34" charset="0"/>
              </a:rPr>
              <a:t> pada </a:t>
            </a:r>
            <a:r>
              <a:rPr lang="en-US" sz="1400" dirty="0" err="1">
                <a:solidFill>
                  <a:schemeClr val="bg1"/>
                </a:solidFill>
                <a:latin typeface="Product Sans" panose="020B0403030502040203" pitchFamily="34" charset="0"/>
                <a:ea typeface="Open Sans" panose="020B0606030504020204" pitchFamily="34" charset="0"/>
              </a:rPr>
              <a:t>elemennya</a:t>
            </a:r>
            <a:r>
              <a:rPr lang="en-US" sz="1400" dirty="0">
                <a:solidFill>
                  <a:schemeClr val="bg1"/>
                </a:solidFill>
                <a:latin typeface="Product Sans" panose="020B0403030502040203" pitchFamily="34" charset="0"/>
                <a:ea typeface="Open Sans" panose="020B0606030504020204" pitchFamily="34" charset="0"/>
              </a:rPr>
              <a:t>.</a:t>
            </a:r>
          </a:p>
          <a:p>
            <a:pPr>
              <a:lnSpc>
                <a:spcPct val="115000"/>
              </a:lnSpc>
            </a:pPr>
            <a:r>
              <a:rPr lang="sv-SE" sz="1400" dirty="0">
                <a:solidFill>
                  <a:schemeClr val="bg1"/>
                </a:solidFill>
                <a:latin typeface="Product Sans" panose="020B0403030502040203" pitchFamily="34" charset="0"/>
                <a:ea typeface="Open Sans" panose="020B0606030504020204" pitchFamily="34" charset="0"/>
              </a:rPr>
              <a:t>Kebanyakan atribut ini digunakan untuk memberikan sebuah arti pada generic element seperti </a:t>
            </a:r>
            <a:r>
              <a:rPr lang="sv-SE" sz="1400" dirty="0">
                <a:highlight>
                  <a:srgbClr val="FFFF00"/>
                </a:highlight>
                <a:latin typeface="Product Sans" panose="020B0403030502040203" pitchFamily="34" charset="0"/>
                <a:ea typeface="Open Sans" panose="020B0606030504020204" pitchFamily="34" charset="0"/>
              </a:rPr>
              <a:t>&lt;div&gt; </a:t>
            </a:r>
            <a:r>
              <a:rPr lang="sv-SE" sz="1400" dirty="0">
                <a:solidFill>
                  <a:schemeClr val="bg1"/>
                </a:solidFill>
                <a:latin typeface="Product Sans" panose="020B0403030502040203" pitchFamily="34" charset="0"/>
                <a:ea typeface="Open Sans" panose="020B0606030504020204" pitchFamily="34" charset="0"/>
              </a:rPr>
              <a:t>dan </a:t>
            </a:r>
            <a:r>
              <a:rPr lang="sv-SE" sz="1400" dirty="0">
                <a:highlight>
                  <a:srgbClr val="FFFF00"/>
                </a:highlight>
                <a:latin typeface="Product Sans" panose="020B0403030502040203" pitchFamily="34" charset="0"/>
                <a:ea typeface="Open Sans" panose="020B0606030504020204" pitchFamily="34" charset="0"/>
              </a:rPr>
              <a:t>&lt;span&gt;</a:t>
            </a:r>
            <a:endParaRPr lang="en-US" sz="1400" dirty="0">
              <a:highlight>
                <a:srgbClr val="FFFF00"/>
              </a:highlight>
              <a:latin typeface="Product Sans" panose="020B0403030502040203" pitchFamily="34" charset="0"/>
              <a:ea typeface="Open Sans" panose="020B06060305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CA5377-9727-41E1-A146-212C2E39B55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623" y="2476150"/>
            <a:ext cx="6578753" cy="37820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2180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7B8B12-1B9B-4F18-803C-66FC249EE764}"/>
              </a:ext>
            </a:extLst>
          </p:cNvPr>
          <p:cNvSpPr txBox="1"/>
          <p:nvPr/>
        </p:nvSpPr>
        <p:spPr>
          <a:xfrm>
            <a:off x="1028609" y="964733"/>
            <a:ext cx="4265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D7FC8"/>
                </a:solidFill>
                <a:latin typeface="Product Sans" panose="020B0403030502040203" pitchFamily="34" charset="0"/>
              </a:rPr>
              <a:t>Universal Selectors</a:t>
            </a:r>
            <a:endParaRPr lang="en-ID" sz="3600" b="1" dirty="0">
              <a:solidFill>
                <a:srgbClr val="0D7FC8"/>
              </a:solidFill>
              <a:latin typeface="Product Sans" panose="020B0403030502040203" pitchFamily="34" charset="0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41C3E06F-7364-4816-95C5-5D822BA557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34" t="32976" r="4840" b="32976"/>
          <a:stretch/>
        </p:blipFill>
        <p:spPr>
          <a:xfrm>
            <a:off x="10813334" y="308251"/>
            <a:ext cx="972510" cy="2034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06C93F-B453-4E3D-BC4A-FD368787EAEB}"/>
              </a:ext>
            </a:extLst>
          </p:cNvPr>
          <p:cNvSpPr txBox="1"/>
          <p:nvPr/>
        </p:nvSpPr>
        <p:spPr>
          <a:xfrm>
            <a:off x="1028609" y="1611064"/>
            <a:ext cx="10279751" cy="5707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400" dirty="0">
                <a:solidFill>
                  <a:schemeClr val="bg1"/>
                </a:solidFill>
                <a:latin typeface="Product Sans" panose="020B0403030502040203" pitchFamily="34" charset="0"/>
                <a:ea typeface="Open Sans" panose="020B0606030504020204" pitchFamily="34" charset="0"/>
              </a:rPr>
              <a:t>CSS Universal Selector</a:t>
            </a:r>
            <a:r>
              <a:rPr lang="en-US" sz="1400" dirty="0">
                <a:highlight>
                  <a:srgbClr val="FFFF00"/>
                </a:highlight>
                <a:latin typeface="Product Sans" panose="020B0403030502040203" pitchFamily="34" charset="0"/>
                <a:ea typeface="Open Sans" panose="020B0606030504020204" pitchFamily="34" charset="0"/>
              </a:rPr>
              <a:t> (*) </a:t>
            </a:r>
            <a:r>
              <a:rPr lang="en-US" sz="1400" dirty="0" err="1">
                <a:solidFill>
                  <a:schemeClr val="bg1"/>
                </a:solidFill>
                <a:latin typeface="Product Sans" panose="020B0403030502040203" pitchFamily="34" charset="0"/>
                <a:ea typeface="Open Sans" panose="020B0606030504020204" pitchFamily="34" charset="0"/>
              </a:rPr>
              <a:t>digunakan</a:t>
            </a:r>
            <a:r>
              <a:rPr lang="en-US" sz="1400" dirty="0">
                <a:solidFill>
                  <a:schemeClr val="bg1"/>
                </a:solidFill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Product Sans" panose="020B0403030502040203" pitchFamily="34" charset="0"/>
                <a:ea typeface="Open Sans" panose="020B0606030504020204" pitchFamily="34" charset="0"/>
              </a:rPr>
              <a:t>untuk</a:t>
            </a:r>
            <a:r>
              <a:rPr lang="en-US" sz="1400" dirty="0">
                <a:solidFill>
                  <a:schemeClr val="bg1"/>
                </a:solidFill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Product Sans" panose="020B0403030502040203" pitchFamily="34" charset="0"/>
                <a:ea typeface="Open Sans" panose="020B0606030504020204" pitchFamily="34" charset="0"/>
              </a:rPr>
              <a:t>menyeleksi</a:t>
            </a:r>
            <a:r>
              <a:rPr lang="en-US" sz="1400" dirty="0">
                <a:solidFill>
                  <a:schemeClr val="bg1"/>
                </a:solidFill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Product Sans" panose="020B0403030502040203" pitchFamily="34" charset="0"/>
                <a:ea typeface="Open Sans" panose="020B0606030504020204" pitchFamily="34" charset="0"/>
              </a:rPr>
              <a:t>setiap</a:t>
            </a:r>
            <a:r>
              <a:rPr lang="en-US" sz="1400" dirty="0">
                <a:solidFill>
                  <a:schemeClr val="bg1"/>
                </a:solidFill>
                <a:latin typeface="Product Sans" panose="020B0403030502040203" pitchFamily="34" charset="0"/>
                <a:ea typeface="Open Sans" panose="020B0606030504020204" pitchFamily="34" charset="0"/>
              </a:rPr>
              <a:t> single element </a:t>
            </a:r>
            <a:r>
              <a:rPr lang="en-US" sz="1400" dirty="0" err="1">
                <a:solidFill>
                  <a:schemeClr val="bg1"/>
                </a:solidFill>
                <a:latin typeface="Product Sans" panose="020B0403030502040203" pitchFamily="34" charset="0"/>
                <a:ea typeface="Open Sans" panose="020B0606030504020204" pitchFamily="34" charset="0"/>
              </a:rPr>
              <a:t>dari</a:t>
            </a:r>
            <a:r>
              <a:rPr lang="en-US" sz="1400" dirty="0">
                <a:solidFill>
                  <a:schemeClr val="bg1"/>
                </a:solidFill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Product Sans" panose="020B0403030502040203" pitchFamily="34" charset="0"/>
                <a:ea typeface="Open Sans" panose="020B0606030504020204" pitchFamily="34" charset="0"/>
              </a:rPr>
              <a:t>tipe</a:t>
            </a:r>
            <a:r>
              <a:rPr lang="en-US" sz="1400" dirty="0">
                <a:solidFill>
                  <a:schemeClr val="bg1"/>
                </a:solidFill>
                <a:latin typeface="Product Sans" panose="020B0403030502040203" pitchFamily="34" charset="0"/>
                <a:ea typeface="Open Sans" panose="020B0606030504020204" pitchFamily="34" charset="0"/>
              </a:rPr>
              <a:t> element </a:t>
            </a:r>
            <a:r>
              <a:rPr lang="en-US" sz="1400" dirty="0" err="1">
                <a:solidFill>
                  <a:schemeClr val="bg1"/>
                </a:solidFill>
                <a:latin typeface="Product Sans" panose="020B0403030502040203" pitchFamily="34" charset="0"/>
                <a:ea typeface="Open Sans" panose="020B0606030504020204" pitchFamily="34" charset="0"/>
              </a:rPr>
              <a:t>apapun</a:t>
            </a:r>
            <a:r>
              <a:rPr lang="en-US" sz="1400" dirty="0">
                <a:solidFill>
                  <a:schemeClr val="bg1"/>
                </a:solidFill>
                <a:latin typeface="Product Sans" panose="020B0403030502040203" pitchFamily="34" charset="0"/>
                <a:ea typeface="Open Sans" panose="020B0606030504020204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Product Sans" panose="020B0403030502040203" pitchFamily="34" charset="0"/>
                <a:ea typeface="Open Sans" panose="020B0606030504020204" pitchFamily="34" charset="0"/>
              </a:rPr>
              <a:t>Artinya</a:t>
            </a:r>
            <a:r>
              <a:rPr lang="en-US" sz="1400" dirty="0">
                <a:solidFill>
                  <a:schemeClr val="bg1"/>
                </a:solidFill>
                <a:latin typeface="Product Sans" panose="020B0403030502040203" pitchFamily="34" charset="0"/>
                <a:ea typeface="Open Sans" panose="020B0606030504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Product Sans" panose="020B0403030502040203" pitchFamily="34" charset="0"/>
                <a:ea typeface="Open Sans" panose="020B0606030504020204" pitchFamily="34" charset="0"/>
              </a:rPr>
              <a:t>penyeleksian</a:t>
            </a:r>
            <a:r>
              <a:rPr lang="en-US" sz="1400" dirty="0">
                <a:solidFill>
                  <a:schemeClr val="bg1"/>
                </a:solidFill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highlight>
                  <a:srgbClr val="FFFF00"/>
                </a:highlight>
                <a:latin typeface="Product Sans" panose="020B0403030502040203" pitchFamily="34" charset="0"/>
                <a:ea typeface="Open Sans" panose="020B0606030504020204" pitchFamily="34" charset="0"/>
              </a:rPr>
              <a:t>berlaku</a:t>
            </a:r>
            <a:r>
              <a:rPr lang="en-US" sz="1400" dirty="0">
                <a:highlight>
                  <a:srgbClr val="FFFF00"/>
                </a:highlight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highlight>
                  <a:srgbClr val="FFFF00"/>
                </a:highlight>
                <a:latin typeface="Product Sans" panose="020B0403030502040203" pitchFamily="34" charset="0"/>
                <a:ea typeface="Open Sans" panose="020B0606030504020204" pitchFamily="34" charset="0"/>
              </a:rPr>
              <a:t>secara</a:t>
            </a:r>
            <a:r>
              <a:rPr lang="en-US" sz="1400" dirty="0">
                <a:highlight>
                  <a:srgbClr val="FFFF00"/>
                </a:highlight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highlight>
                  <a:srgbClr val="FFFF00"/>
                </a:highlight>
                <a:latin typeface="Product Sans" panose="020B0403030502040203" pitchFamily="34" charset="0"/>
                <a:ea typeface="Open Sans" panose="020B0606030504020204" pitchFamily="34" charset="0"/>
              </a:rPr>
              <a:t>keseluruhan</a:t>
            </a:r>
            <a:r>
              <a:rPr lang="en-US" sz="1400" dirty="0">
                <a:highlight>
                  <a:srgbClr val="FFFF00"/>
                </a:highlight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Product Sans" panose="020B0403030502040203" pitchFamily="34" charset="0"/>
                <a:ea typeface="Open Sans" panose="020B0606030504020204" pitchFamily="34" charset="0"/>
              </a:rPr>
              <a:t>untuk</a:t>
            </a:r>
            <a:r>
              <a:rPr lang="en-US" sz="1400" dirty="0">
                <a:solidFill>
                  <a:schemeClr val="bg1"/>
                </a:solidFill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Product Sans" panose="020B0403030502040203" pitchFamily="34" charset="0"/>
                <a:ea typeface="Open Sans" panose="020B0606030504020204" pitchFamily="34" charset="0"/>
              </a:rPr>
              <a:t>semua</a:t>
            </a:r>
            <a:r>
              <a:rPr lang="en-US" sz="1400" dirty="0">
                <a:solidFill>
                  <a:schemeClr val="bg1"/>
                </a:solidFill>
                <a:latin typeface="Product Sans" panose="020B0403030502040203" pitchFamily="34" charset="0"/>
                <a:ea typeface="Open Sans" panose="020B0606030504020204" pitchFamily="34" charset="0"/>
              </a:rPr>
              <a:t> single element.</a:t>
            </a:r>
            <a:endParaRPr lang="en-US" sz="1400" dirty="0">
              <a:highlight>
                <a:srgbClr val="FFFF00"/>
              </a:highlight>
              <a:latin typeface="Product Sans" panose="020B0403030502040203" pitchFamily="34" charset="0"/>
              <a:ea typeface="Open Sans" panose="020B0606030504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489437-EA4D-4531-B22F-B7855802AC7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461" y="2529877"/>
            <a:ext cx="6130045" cy="36810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1725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7B8B12-1B9B-4F18-803C-66FC249EE764}"/>
              </a:ext>
            </a:extLst>
          </p:cNvPr>
          <p:cNvSpPr txBox="1"/>
          <p:nvPr/>
        </p:nvSpPr>
        <p:spPr>
          <a:xfrm>
            <a:off x="-2" y="1864278"/>
            <a:ext cx="12192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D7FC8"/>
                </a:solidFill>
                <a:latin typeface="Product Sans" panose="020B0403030502040203" pitchFamily="34" charset="0"/>
              </a:rPr>
              <a:t>Combinators</a:t>
            </a:r>
            <a:endParaRPr lang="en-ID" sz="3600" b="1" dirty="0">
              <a:solidFill>
                <a:srgbClr val="0D7FC8"/>
              </a:solidFill>
              <a:latin typeface="Product Sans" panose="020B0403030502040203" pitchFamily="34" charset="0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41C3E06F-7364-4816-95C5-5D822BA557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34" t="32976" r="4840" b="32976"/>
          <a:stretch/>
        </p:blipFill>
        <p:spPr>
          <a:xfrm>
            <a:off x="10813334" y="308251"/>
            <a:ext cx="972510" cy="2034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3A8A3C-8A19-4E7D-83FB-1D1C74C730C4}"/>
              </a:ext>
            </a:extLst>
          </p:cNvPr>
          <p:cNvSpPr txBox="1"/>
          <p:nvPr/>
        </p:nvSpPr>
        <p:spPr>
          <a:xfrm>
            <a:off x="0" y="2510609"/>
            <a:ext cx="1219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Ada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tiga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jenis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kombinator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yang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akan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kita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pelajari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yaitu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:</a:t>
            </a:r>
            <a:endParaRPr lang="en-ID" sz="14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BB4CCA-DBF2-46B2-8354-FABDE86D1A0C}"/>
              </a:ext>
            </a:extLst>
          </p:cNvPr>
          <p:cNvSpPr txBox="1"/>
          <p:nvPr/>
        </p:nvSpPr>
        <p:spPr>
          <a:xfrm>
            <a:off x="2307873" y="4306595"/>
            <a:ext cx="19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Adjecent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Sibling</a:t>
            </a:r>
            <a:endParaRPr lang="en-ID" sz="2000" dirty="0">
              <a:solidFill>
                <a:schemeClr val="bg1">
                  <a:lumMod val="95000"/>
                </a:schemeClr>
              </a:solidFill>
              <a:latin typeface="Product Sans" panose="020B040303050204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896C67-5F80-44D4-AE8C-728570C28618}"/>
              </a:ext>
            </a:extLst>
          </p:cNvPr>
          <p:cNvSpPr txBox="1"/>
          <p:nvPr/>
        </p:nvSpPr>
        <p:spPr>
          <a:xfrm>
            <a:off x="5711922" y="4306595"/>
            <a:ext cx="768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Child</a:t>
            </a:r>
            <a:endParaRPr lang="en-ID" sz="2000" dirty="0">
              <a:solidFill>
                <a:schemeClr val="bg1">
                  <a:lumMod val="95000"/>
                </a:schemeClr>
              </a:solidFill>
              <a:latin typeface="Product Sans" panose="020B040303050204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ED218A-9BE5-4C8E-AEE6-0533CEA4E2D9}"/>
              </a:ext>
            </a:extLst>
          </p:cNvPr>
          <p:cNvSpPr txBox="1"/>
          <p:nvPr/>
        </p:nvSpPr>
        <p:spPr>
          <a:xfrm>
            <a:off x="7886467" y="4306595"/>
            <a:ext cx="15392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Descendant</a:t>
            </a:r>
            <a:endParaRPr lang="en-ID" sz="2000" dirty="0">
              <a:solidFill>
                <a:schemeClr val="bg1">
                  <a:lumMod val="95000"/>
                </a:schemeClr>
              </a:solidFill>
              <a:latin typeface="Product Sans" panose="020B0403030502040203" pitchFamily="34" charset="0"/>
            </a:endParaRP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C626A7E-3B86-4D50-A9EF-023F339776E0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rot="5400000">
            <a:off x="3957249" y="2167843"/>
            <a:ext cx="1488209" cy="2789295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F11A16D5-ACCF-471F-85EC-A3054FB008B2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rot="16200000" flipH="1">
            <a:off x="5351897" y="3562489"/>
            <a:ext cx="1488209" cy="2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29991DDF-DDB9-452C-AB06-E42977552371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 rot="16200000" flipH="1">
            <a:off x="6631930" y="2282455"/>
            <a:ext cx="1488209" cy="2560069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47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7B8B12-1B9B-4F18-803C-66FC249EE764}"/>
              </a:ext>
            </a:extLst>
          </p:cNvPr>
          <p:cNvSpPr txBox="1"/>
          <p:nvPr/>
        </p:nvSpPr>
        <p:spPr>
          <a:xfrm>
            <a:off x="1028609" y="1384182"/>
            <a:ext cx="3653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D7FC8"/>
                </a:solidFill>
                <a:latin typeface="Product Sans" panose="020B0403030502040203" pitchFamily="34" charset="0"/>
              </a:rPr>
              <a:t>Adjacent Sibling</a:t>
            </a:r>
            <a:endParaRPr lang="en-ID" sz="3600" b="1" dirty="0">
              <a:solidFill>
                <a:srgbClr val="0D7FC8"/>
              </a:solidFill>
              <a:latin typeface="Product Sans" panose="020B0403030502040203" pitchFamily="34" charset="0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41C3E06F-7364-4816-95C5-5D822BA557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34" t="32976" r="4840" b="32976"/>
          <a:stretch/>
        </p:blipFill>
        <p:spPr>
          <a:xfrm>
            <a:off x="10813334" y="308251"/>
            <a:ext cx="972510" cy="2034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06C93F-B453-4E3D-BC4A-FD368787EAEB}"/>
              </a:ext>
            </a:extLst>
          </p:cNvPr>
          <p:cNvSpPr txBox="1"/>
          <p:nvPr/>
        </p:nvSpPr>
        <p:spPr>
          <a:xfrm>
            <a:off x="1028609" y="2030513"/>
            <a:ext cx="10279751" cy="8185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nn-NO" sz="1400" dirty="0">
                <a:solidFill>
                  <a:schemeClr val="bg1"/>
                </a:solidFill>
                <a:latin typeface="Product Sans" panose="020B0403030502040203" pitchFamily="34" charset="0"/>
                <a:ea typeface="Open Sans" panose="020B0606030504020204" pitchFamily="34" charset="0"/>
              </a:rPr>
              <a:t>Menggabungkan dua buah basic selector dengan menggunakan tanda </a:t>
            </a:r>
            <a:r>
              <a:rPr lang="nn-NO" sz="1400" b="1" dirty="0">
                <a:highlight>
                  <a:srgbClr val="FFFF00"/>
                </a:highlight>
                <a:latin typeface="Product Sans" panose="020B0403030502040203" pitchFamily="34" charset="0"/>
                <a:ea typeface="Open Sans" panose="020B0606030504020204" pitchFamily="34" charset="0"/>
              </a:rPr>
              <a:t>+</a:t>
            </a:r>
            <a:r>
              <a:rPr lang="nn-NO" sz="1400" dirty="0">
                <a:solidFill>
                  <a:schemeClr val="bg1"/>
                </a:solidFill>
                <a:latin typeface="Product Sans" panose="020B0403030502040203" pitchFamily="34" charset="0"/>
                <a:ea typeface="Open Sans" panose="020B0606030504020204" pitchFamily="34" charset="0"/>
              </a:rPr>
              <a:t> di antara keduanya.</a:t>
            </a:r>
          </a:p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nn-NO" sz="1400" dirty="0">
                <a:solidFill>
                  <a:schemeClr val="bg1"/>
                </a:solidFill>
                <a:latin typeface="Product Sans" panose="020B0403030502040203" pitchFamily="34" charset="0"/>
                <a:ea typeface="Open Sans" panose="020B0606030504020204" pitchFamily="34" charset="0"/>
              </a:rPr>
              <a:t>Adjacent Sibling Selector terdiri dari dua buah target elemen, namun </a:t>
            </a:r>
            <a:r>
              <a:rPr lang="nn-NO" sz="1400" dirty="0">
                <a:highlight>
                  <a:srgbClr val="FFFF00"/>
                </a:highlight>
                <a:latin typeface="Product Sans" panose="020B0403030502040203" pitchFamily="34" charset="0"/>
                <a:ea typeface="Open Sans" panose="020B0606030504020204" pitchFamily="34" charset="0"/>
              </a:rPr>
              <a:t>hanya elemen yang dituliskan langsung setelah elemen pertama</a:t>
            </a:r>
            <a:r>
              <a:rPr lang="nn-NO" sz="1400" dirty="0">
                <a:solidFill>
                  <a:schemeClr val="bg1"/>
                </a:solidFill>
                <a:latin typeface="Product Sans" panose="020B0403030502040203" pitchFamily="34" charset="0"/>
                <a:ea typeface="Open Sans" panose="020B0606030504020204" pitchFamily="34" charset="0"/>
              </a:rPr>
              <a:t> pada berkas HTML yang akan menerima efeknya.</a:t>
            </a:r>
            <a:endParaRPr lang="en-US" sz="1400" dirty="0">
              <a:highlight>
                <a:srgbClr val="FFFF00"/>
              </a:highlight>
              <a:latin typeface="Product Sans" panose="020B0403030502040203" pitchFamily="34" charset="0"/>
              <a:ea typeface="Open Sans" panose="020B0606030504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567F56-86BC-4026-985A-EB1DE32CFA6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312" y="3336010"/>
            <a:ext cx="4559375" cy="18201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2172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615CDC91-1990-43BE-8C6C-28C0ADD8B4E4}"/>
              </a:ext>
            </a:extLst>
          </p:cNvPr>
          <p:cNvSpPr txBox="1">
            <a:spLocks/>
          </p:cNvSpPr>
          <p:nvPr/>
        </p:nvSpPr>
        <p:spPr>
          <a:xfrm>
            <a:off x="2547456" y="2748549"/>
            <a:ext cx="4658686" cy="8811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6000" b="1" dirty="0">
                <a:solidFill>
                  <a:srgbClr val="0661AA"/>
                </a:solidFill>
                <a:latin typeface="Montserrat" panose="00000500000000000000" pitchFamily="50" charset="0"/>
                <a:cs typeface="Poppins" panose="00000500000000000000" pitchFamily="50" charset="0"/>
              </a:rPr>
              <a:t>Our Topics!</a:t>
            </a:r>
            <a:endParaRPr lang="en-ID" sz="6000" b="1" dirty="0">
              <a:solidFill>
                <a:srgbClr val="0661AA"/>
              </a:solidFill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6EED96-16F8-4984-99E8-0B93ADE03756}"/>
              </a:ext>
            </a:extLst>
          </p:cNvPr>
          <p:cNvSpPr txBox="1"/>
          <p:nvPr/>
        </p:nvSpPr>
        <p:spPr>
          <a:xfrm>
            <a:off x="2547456" y="2409995"/>
            <a:ext cx="2440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Day 7 </a:t>
            </a:r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: </a:t>
            </a:r>
            <a:r>
              <a:rPr lang="en-US" sz="1600" b="1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Pendalaman</a:t>
            </a:r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CSS</a:t>
            </a:r>
            <a:endParaRPr lang="en-ID" sz="1600" b="1" dirty="0">
              <a:solidFill>
                <a:schemeClr val="bg1">
                  <a:lumMod val="95000"/>
                </a:schemeClr>
              </a:solidFill>
              <a:latin typeface="Product Sans" panose="020B0403030502040203" pitchFamily="34" charset="0"/>
              <a:cs typeface="Poppins" panose="00000500000000000000" pitchFamily="50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8C8050-C6AC-4D6C-9385-04DDE93546B8}"/>
              </a:ext>
            </a:extLst>
          </p:cNvPr>
          <p:cNvSpPr txBox="1"/>
          <p:nvPr/>
        </p:nvSpPr>
        <p:spPr>
          <a:xfrm>
            <a:off x="3015841" y="3629699"/>
            <a:ext cx="7611540" cy="1672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Review </a:t>
            </a:r>
            <a:r>
              <a:rPr lang="en-ID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Pengenalan</a:t>
            </a:r>
            <a:r>
              <a:rPr lang="en-ID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CSS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CSS Conception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Selectors (Type, Class, Id, Universal)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Combinators (Adjacent Sibling, General Sibling, Child, Descendant)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Pseudo Selector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6AB1935-0E3B-4931-9D68-2F2513FC3257}"/>
              </a:ext>
            </a:extLst>
          </p:cNvPr>
          <p:cNvSpPr/>
          <p:nvPr/>
        </p:nvSpPr>
        <p:spPr>
          <a:xfrm>
            <a:off x="1605095" y="0"/>
            <a:ext cx="185955" cy="6858000"/>
          </a:xfrm>
          <a:prstGeom prst="roundRect">
            <a:avLst>
              <a:gd name="adj" fmla="val 0"/>
            </a:avLst>
          </a:prstGeom>
          <a:solidFill>
            <a:srgbClr val="0D7F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D7FC8"/>
                </a:solidFill>
              </a:rPr>
              <a:t>`v</a:t>
            </a:r>
            <a:endParaRPr lang="en-ID" dirty="0">
              <a:solidFill>
                <a:srgbClr val="0D7FC8"/>
              </a:solidFill>
            </a:endParaRP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401912C5-E066-47C1-8B1C-DFCD8825F3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34" t="32976" r="4840" b="32976"/>
          <a:stretch/>
        </p:blipFill>
        <p:spPr>
          <a:xfrm>
            <a:off x="10813334" y="308251"/>
            <a:ext cx="972510" cy="203477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4DD01E1-EF56-48B5-A3F0-834ABD71CE82}"/>
              </a:ext>
            </a:extLst>
          </p:cNvPr>
          <p:cNvSpPr/>
          <p:nvPr/>
        </p:nvSpPr>
        <p:spPr>
          <a:xfrm>
            <a:off x="1146498" y="0"/>
            <a:ext cx="458597" cy="6858000"/>
          </a:xfrm>
          <a:prstGeom prst="roundRect">
            <a:avLst>
              <a:gd name="adj" fmla="val 0"/>
            </a:avLst>
          </a:prstGeom>
          <a:solidFill>
            <a:srgbClr val="0661A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661AA"/>
                </a:solidFill>
              </a:rPr>
              <a:t>`v</a:t>
            </a:r>
            <a:endParaRPr lang="en-ID" dirty="0">
              <a:solidFill>
                <a:srgbClr val="0661A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619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7B8B12-1B9B-4F18-803C-66FC249EE764}"/>
              </a:ext>
            </a:extLst>
          </p:cNvPr>
          <p:cNvSpPr txBox="1"/>
          <p:nvPr/>
        </p:nvSpPr>
        <p:spPr>
          <a:xfrm>
            <a:off x="1028609" y="1593906"/>
            <a:ext cx="1297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D7FC8"/>
                </a:solidFill>
                <a:latin typeface="Product Sans" panose="020B0403030502040203" pitchFamily="34" charset="0"/>
              </a:rPr>
              <a:t>Child</a:t>
            </a:r>
            <a:endParaRPr lang="en-ID" sz="3600" b="1" dirty="0">
              <a:solidFill>
                <a:srgbClr val="0D7FC8"/>
              </a:solidFill>
              <a:latin typeface="Product Sans" panose="020B0403030502040203" pitchFamily="34" charset="0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41C3E06F-7364-4816-95C5-5D822BA557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34" t="32976" r="4840" b="32976"/>
          <a:stretch/>
        </p:blipFill>
        <p:spPr>
          <a:xfrm>
            <a:off x="10813334" y="308251"/>
            <a:ext cx="972510" cy="2034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06C93F-B453-4E3D-BC4A-FD368787EAEB}"/>
              </a:ext>
            </a:extLst>
          </p:cNvPr>
          <p:cNvSpPr txBox="1"/>
          <p:nvPr/>
        </p:nvSpPr>
        <p:spPr>
          <a:xfrm>
            <a:off x="1028609" y="2240237"/>
            <a:ext cx="10279751" cy="1066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nn-NO" sz="1400" dirty="0">
                <a:solidFill>
                  <a:schemeClr val="bg1"/>
                </a:solidFill>
                <a:latin typeface="Product Sans" panose="020B0403030502040203" pitchFamily="34" charset="0"/>
                <a:ea typeface="Open Sans" panose="020B0606030504020204" pitchFamily="34" charset="0"/>
              </a:rPr>
              <a:t>Child Selector menggabungkan dua buah basic selector dengan menggunakan </a:t>
            </a:r>
            <a:r>
              <a:rPr lang="nn-NO" sz="1400" dirty="0">
                <a:highlight>
                  <a:srgbClr val="FFFF00"/>
                </a:highlight>
                <a:latin typeface="Product Sans" panose="020B0403030502040203" pitchFamily="34" charset="0"/>
                <a:ea typeface="Open Sans" panose="020B0606030504020204" pitchFamily="34" charset="0"/>
              </a:rPr>
              <a:t>tanda greater than (&gt;) </a:t>
            </a:r>
            <a:r>
              <a:rPr lang="nn-NO" sz="1400" dirty="0">
                <a:solidFill>
                  <a:schemeClr val="bg1"/>
                </a:solidFill>
                <a:latin typeface="Product Sans" panose="020B0403030502040203" pitchFamily="34" charset="0"/>
                <a:ea typeface="Open Sans" panose="020B0606030504020204" pitchFamily="34" charset="0"/>
              </a:rPr>
              <a:t>di antara basic selector-nya.</a:t>
            </a:r>
          </a:p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nn-NO" sz="1400" dirty="0">
                <a:solidFill>
                  <a:schemeClr val="bg1"/>
                </a:solidFill>
                <a:latin typeface="Product Sans" panose="020B0403030502040203" pitchFamily="34" charset="0"/>
                <a:ea typeface="Open Sans" panose="020B0606030504020204" pitchFamily="34" charset="0"/>
              </a:rPr>
              <a:t>Rule akan diterapkan pada seluruh elemen paragraf yang berada di dalam elemen div </a:t>
            </a:r>
            <a:r>
              <a:rPr lang="nn-NO" sz="1400" dirty="0">
                <a:highlight>
                  <a:srgbClr val="FFFF00"/>
                </a:highlight>
                <a:latin typeface="Product Sans" panose="020B0403030502040203" pitchFamily="34" charset="0"/>
                <a:ea typeface="Open Sans" panose="020B0606030504020204" pitchFamily="34" charset="0"/>
              </a:rPr>
              <a:t>secara langsung.</a:t>
            </a:r>
          </a:p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1400" dirty="0">
              <a:highlight>
                <a:srgbClr val="FFFF00"/>
              </a:highlight>
              <a:latin typeface="Product Sans" panose="020B0403030502040203" pitchFamily="34" charset="0"/>
              <a:ea typeface="Open Sans" panose="020B06060305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48C766-DFCA-4ED1-8BEA-64973E9DB10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336" y="3815417"/>
            <a:ext cx="3847328" cy="15367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1600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7B8B12-1B9B-4F18-803C-66FC249EE764}"/>
              </a:ext>
            </a:extLst>
          </p:cNvPr>
          <p:cNvSpPr txBox="1"/>
          <p:nvPr/>
        </p:nvSpPr>
        <p:spPr>
          <a:xfrm>
            <a:off x="1028609" y="1593906"/>
            <a:ext cx="27414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D7FC8"/>
                </a:solidFill>
                <a:latin typeface="Product Sans" panose="020B0403030502040203" pitchFamily="34" charset="0"/>
              </a:rPr>
              <a:t>Descendant</a:t>
            </a:r>
            <a:endParaRPr lang="en-ID" sz="3600" b="1" dirty="0">
              <a:solidFill>
                <a:srgbClr val="0D7FC8"/>
              </a:solidFill>
              <a:latin typeface="Product Sans" panose="020B0403030502040203" pitchFamily="34" charset="0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41C3E06F-7364-4816-95C5-5D822BA557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34" t="32976" r="4840" b="32976"/>
          <a:stretch/>
        </p:blipFill>
        <p:spPr>
          <a:xfrm>
            <a:off x="10813334" y="308251"/>
            <a:ext cx="972510" cy="2034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06C93F-B453-4E3D-BC4A-FD368787EAEB}"/>
              </a:ext>
            </a:extLst>
          </p:cNvPr>
          <p:cNvSpPr txBox="1"/>
          <p:nvPr/>
        </p:nvSpPr>
        <p:spPr>
          <a:xfrm>
            <a:off x="1028609" y="2240237"/>
            <a:ext cx="10279751" cy="5707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nn-NO" sz="1400" dirty="0">
                <a:solidFill>
                  <a:schemeClr val="bg1"/>
                </a:solidFill>
                <a:latin typeface="Product Sans" panose="020B0403030502040203" pitchFamily="34" charset="0"/>
                <a:ea typeface="Open Sans" panose="020B0606030504020204" pitchFamily="34" charset="0"/>
              </a:rPr>
              <a:t>Descendant Selector mirip seperti child selector namun hierarkinya lebih luas, karena rule akan diterapkan pada seluruh elemen yang menjadi turunannya </a:t>
            </a:r>
            <a:r>
              <a:rPr lang="nn-NO" sz="1400" dirty="0">
                <a:highlight>
                  <a:srgbClr val="FFFF00"/>
                </a:highlight>
                <a:latin typeface="Product Sans" panose="020B0403030502040203" pitchFamily="34" charset="0"/>
                <a:ea typeface="Open Sans" panose="020B0606030504020204" pitchFamily="34" charset="0"/>
              </a:rPr>
              <a:t>walaupun secara tidak langsung</a:t>
            </a:r>
            <a:r>
              <a:rPr lang="nn-NO" sz="1400" dirty="0">
                <a:solidFill>
                  <a:schemeClr val="bg1"/>
                </a:solidFill>
                <a:latin typeface="Product Sans" panose="020B0403030502040203" pitchFamily="34" charset="0"/>
                <a:ea typeface="Open Sans" panose="020B0606030504020204" pitchFamily="34" charset="0"/>
              </a:rPr>
              <a:t>. </a:t>
            </a:r>
            <a:endParaRPr lang="en-US" sz="1400" dirty="0">
              <a:highlight>
                <a:srgbClr val="FFFF00"/>
              </a:highlight>
              <a:latin typeface="Product Sans" panose="020B0403030502040203" pitchFamily="34" charset="0"/>
              <a:ea typeface="Open Sans" panose="020B0606030504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C0970B-30EA-4DC2-864A-77D4094C25A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014" y="3580004"/>
            <a:ext cx="3913971" cy="15624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48493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7B8B12-1B9B-4F18-803C-66FC249EE764}"/>
              </a:ext>
            </a:extLst>
          </p:cNvPr>
          <p:cNvSpPr txBox="1"/>
          <p:nvPr/>
        </p:nvSpPr>
        <p:spPr>
          <a:xfrm>
            <a:off x="1028609" y="1593906"/>
            <a:ext cx="3626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solidFill>
                  <a:srgbClr val="0D7FC8"/>
                </a:solidFill>
                <a:latin typeface="Product Sans" panose="020B0403030502040203" pitchFamily="34" charset="0"/>
              </a:rPr>
              <a:t>Pseduo</a:t>
            </a:r>
            <a:r>
              <a:rPr lang="en-US" sz="3600" b="1" dirty="0">
                <a:solidFill>
                  <a:srgbClr val="0D7FC8"/>
                </a:solidFill>
                <a:latin typeface="Product Sans" panose="020B0403030502040203" pitchFamily="34" charset="0"/>
              </a:rPr>
              <a:t> Selector</a:t>
            </a:r>
            <a:endParaRPr lang="en-ID" sz="3600" b="1" dirty="0">
              <a:solidFill>
                <a:srgbClr val="0D7FC8"/>
              </a:solidFill>
              <a:latin typeface="Product Sans" panose="020B0403030502040203" pitchFamily="34" charset="0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41C3E06F-7364-4816-95C5-5D822BA557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34" t="32976" r="4840" b="32976"/>
          <a:stretch/>
        </p:blipFill>
        <p:spPr>
          <a:xfrm>
            <a:off x="10813334" y="308251"/>
            <a:ext cx="972510" cy="2034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06C93F-B453-4E3D-BC4A-FD368787EAEB}"/>
              </a:ext>
            </a:extLst>
          </p:cNvPr>
          <p:cNvSpPr txBox="1"/>
          <p:nvPr/>
        </p:nvSpPr>
        <p:spPr>
          <a:xfrm>
            <a:off x="1028609" y="2240237"/>
            <a:ext cx="10279751" cy="8185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nn-NO" sz="1400" dirty="0">
                <a:solidFill>
                  <a:schemeClr val="bg1"/>
                </a:solidFill>
                <a:latin typeface="Product Sans" panose="020B0403030502040203" pitchFamily="34" charset="0"/>
                <a:ea typeface="Open Sans" panose="020B0606030504020204" pitchFamily="34" charset="0"/>
              </a:rPr>
              <a:t>Selector ini menargetkan elemen pada bagian yang “tidak terlihat” seperti sifat pada elemen. Salah satu contoh yang paling sering kita terapkan adalah </a:t>
            </a:r>
            <a:r>
              <a:rPr lang="nn-NO" sz="1400" dirty="0">
                <a:highlight>
                  <a:srgbClr val="FFFF00"/>
                </a:highlight>
                <a:latin typeface="Product Sans" panose="020B0403030502040203" pitchFamily="34" charset="0"/>
                <a:ea typeface="Open Sans" panose="020B0606030504020204" pitchFamily="34" charset="0"/>
              </a:rPr>
              <a:t>:hover</a:t>
            </a:r>
            <a:r>
              <a:rPr lang="nn-NO" sz="1400" dirty="0">
                <a:solidFill>
                  <a:schemeClr val="bg1"/>
                </a:solidFill>
                <a:latin typeface="Product Sans" panose="020B0403030502040203" pitchFamily="34" charset="0"/>
                <a:ea typeface="Open Sans" panose="020B0606030504020204" pitchFamily="34" charset="0"/>
              </a:rPr>
              <a:t>, Pseudo Selector tersebut kita gunakan untuk menetapkan rule ketika cursor diarahkan ke target elemen. </a:t>
            </a:r>
            <a:endParaRPr lang="en-US" sz="1400" dirty="0">
              <a:highlight>
                <a:srgbClr val="FFFF00"/>
              </a:highlight>
              <a:latin typeface="Product Sans" panose="020B0403030502040203" pitchFamily="34" charset="0"/>
              <a:ea typeface="Open Sans" panose="020B0606030504020204" pitchFamily="34" charset="0"/>
            </a:endParaRPr>
          </a:p>
        </p:txBody>
      </p:sp>
      <p:pic>
        <p:nvPicPr>
          <p:cNvPr id="7" name="Picture 6" descr="Pseudo class Selectors - CSS selectors">
            <a:extLst>
              <a:ext uri="{FF2B5EF4-FFF2-40B4-BE49-F238E27FC236}">
                <a16:creationId xmlns:a16="http://schemas.microsoft.com/office/drawing/2014/main" id="{260A2D6F-8786-433A-9F94-7B48C758489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246" y="3592759"/>
            <a:ext cx="6822476" cy="19355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534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278530F-75D2-4D61-BF60-97DB182F7246}"/>
              </a:ext>
            </a:extLst>
          </p:cNvPr>
          <p:cNvCxnSpPr>
            <a:cxnSpLocks/>
          </p:cNvCxnSpPr>
          <p:nvPr/>
        </p:nvCxnSpPr>
        <p:spPr>
          <a:xfrm>
            <a:off x="4983060" y="2256639"/>
            <a:ext cx="0" cy="2212641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Subtitle 2">
            <a:extLst>
              <a:ext uri="{FF2B5EF4-FFF2-40B4-BE49-F238E27FC236}">
                <a16:creationId xmlns:a16="http://schemas.microsoft.com/office/drawing/2014/main" id="{0C6CE33F-0C24-47AC-A48A-0119616AA136}"/>
              </a:ext>
            </a:extLst>
          </p:cNvPr>
          <p:cNvSpPr txBox="1">
            <a:spLocks/>
          </p:cNvSpPr>
          <p:nvPr/>
        </p:nvSpPr>
        <p:spPr>
          <a:xfrm>
            <a:off x="5265489" y="2701041"/>
            <a:ext cx="5561137" cy="8613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6000" b="1" dirty="0">
                <a:solidFill>
                  <a:srgbClr val="0661AA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Thank You</a:t>
            </a:r>
            <a:endParaRPr lang="en-ID" sz="6000" b="1" dirty="0">
              <a:solidFill>
                <a:srgbClr val="0661AA"/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5AB3ED5-AF19-409A-9C9E-06FA2814B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9760" y="3866958"/>
            <a:ext cx="190500" cy="190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C76B35-0375-4A20-A2DD-CF7861A2BA71}"/>
              </a:ext>
            </a:extLst>
          </p:cNvPr>
          <p:cNvSpPr txBox="1"/>
          <p:nvPr/>
        </p:nvSpPr>
        <p:spPr>
          <a:xfrm>
            <a:off x="5601876" y="3856482"/>
            <a:ext cx="21932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https://www.axarschool.com/</a:t>
            </a:r>
            <a:endParaRPr lang="en-ID" sz="1400" dirty="0">
              <a:solidFill>
                <a:schemeClr val="bg1">
                  <a:lumMod val="50000"/>
                </a:schemeClr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D7B51AB-ED35-47B4-B6F0-69FCC1015D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77221" y="3866958"/>
            <a:ext cx="190500" cy="190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94682B-E23F-4785-974B-3E63B94944D6}"/>
              </a:ext>
            </a:extLst>
          </p:cNvPr>
          <p:cNvSpPr txBox="1"/>
          <p:nvPr/>
        </p:nvSpPr>
        <p:spPr>
          <a:xfrm>
            <a:off x="8167721" y="3856482"/>
            <a:ext cx="10631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@axarschool</a:t>
            </a:r>
            <a:endParaRPr lang="en-ID" sz="1400" dirty="0">
              <a:solidFill>
                <a:schemeClr val="bg1">
                  <a:lumMod val="50000"/>
                </a:schemeClr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pic>
        <p:nvPicPr>
          <p:cNvPr id="12" name="Picture 11" descr="Shape&#10;&#10;Description automatically generated">
            <a:extLst>
              <a:ext uri="{FF2B5EF4-FFF2-40B4-BE49-F238E27FC236}">
                <a16:creationId xmlns:a16="http://schemas.microsoft.com/office/drawing/2014/main" id="{634801B7-9D9C-452D-9D14-8BF37D04E1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644" y="2529143"/>
            <a:ext cx="1496191" cy="1682337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3DAA04D8-2AA6-48B0-9125-6EB97E9EF94B}"/>
              </a:ext>
            </a:extLst>
          </p:cNvPr>
          <p:cNvSpPr txBox="1">
            <a:spLocks/>
          </p:cNvSpPr>
          <p:nvPr/>
        </p:nvSpPr>
        <p:spPr>
          <a:xfrm>
            <a:off x="5333074" y="3370312"/>
            <a:ext cx="3492618" cy="349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Apakah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ada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pertanyaan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?</a:t>
            </a:r>
            <a:endParaRPr lang="en-ID" sz="1400" dirty="0">
              <a:solidFill>
                <a:schemeClr val="bg1">
                  <a:lumMod val="95000"/>
                </a:schemeClr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E33680-0EAB-4F94-8F02-DA0F65E67484}"/>
              </a:ext>
            </a:extLst>
          </p:cNvPr>
          <p:cNvSpPr txBox="1"/>
          <p:nvPr/>
        </p:nvSpPr>
        <p:spPr>
          <a:xfrm>
            <a:off x="9439223" y="5998128"/>
            <a:ext cx="2249334" cy="4231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Edo Novanto</a:t>
            </a:r>
          </a:p>
          <a:p>
            <a:pPr algn="r"/>
            <a:r>
              <a:rPr lang="en-US" sz="1050" dirty="0" err="1">
                <a:solidFill>
                  <a:srgbClr val="0661AA"/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Fullstacks</a:t>
            </a:r>
            <a:r>
              <a:rPr lang="en-US" sz="1050" dirty="0">
                <a:solidFill>
                  <a:srgbClr val="0661AA"/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Engineer &amp; </a:t>
            </a:r>
            <a:r>
              <a:rPr lang="en-US" sz="1050" dirty="0" err="1">
                <a:solidFill>
                  <a:srgbClr val="0661AA"/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AXAR</a:t>
            </a:r>
            <a:r>
              <a:rPr lang="en-US" sz="1050" dirty="0">
                <a:solidFill>
                  <a:srgbClr val="0661AA"/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Mentor</a:t>
            </a:r>
            <a:endParaRPr lang="en-ID" sz="1050" dirty="0">
              <a:solidFill>
                <a:srgbClr val="0661AA"/>
              </a:solidFill>
              <a:latin typeface="Product Sans" panose="020B0403030502040203" pitchFamily="34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385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46711F-E155-49B2-ABCC-9B51A1773091}"/>
              </a:ext>
            </a:extLst>
          </p:cNvPr>
          <p:cNvSpPr txBox="1"/>
          <p:nvPr/>
        </p:nvSpPr>
        <p:spPr>
          <a:xfrm>
            <a:off x="1364118" y="1194294"/>
            <a:ext cx="5681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err="1">
                <a:solidFill>
                  <a:srgbClr val="E44D26"/>
                </a:solidFill>
                <a:latin typeface="Product Sans" panose="020B0403030502040203" pitchFamily="34" charset="0"/>
              </a:rPr>
              <a:t>Alasan</a:t>
            </a:r>
            <a:r>
              <a:rPr lang="en-US" sz="3600" b="1" dirty="0">
                <a:solidFill>
                  <a:srgbClr val="E44D26"/>
                </a:solidFill>
                <a:latin typeface="Product Sans" panose="020B0403030502040203" pitchFamily="34" charset="0"/>
              </a:rPr>
              <a:t> </a:t>
            </a:r>
            <a:r>
              <a:rPr lang="en-US" sz="3600" b="1" dirty="0" err="1">
                <a:solidFill>
                  <a:srgbClr val="E44D26"/>
                </a:solidFill>
                <a:latin typeface="Product Sans" panose="020B0403030502040203" pitchFamily="34" charset="0"/>
              </a:rPr>
              <a:t>Menggunakan</a:t>
            </a:r>
            <a:r>
              <a:rPr lang="en-US" sz="3600" b="1" dirty="0">
                <a:solidFill>
                  <a:srgbClr val="E44D26"/>
                </a:solidFill>
                <a:latin typeface="Product Sans" panose="020B0403030502040203" pitchFamily="34" charset="0"/>
              </a:rPr>
              <a:t> CSS</a:t>
            </a:r>
            <a:endParaRPr lang="en-ID" sz="3600" b="1" dirty="0">
              <a:solidFill>
                <a:srgbClr val="E44D26"/>
              </a:solidFill>
              <a:latin typeface="Product Sans" panose="020B0403030502040203" pitchFamily="34" charset="0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7A31464B-3347-4164-B55B-2BC89D96B1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34" t="32976" r="4840" b="32976"/>
          <a:stretch/>
        </p:blipFill>
        <p:spPr>
          <a:xfrm>
            <a:off x="10813334" y="308251"/>
            <a:ext cx="972510" cy="2034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A06654-45FE-44E5-AB3F-E5397D7DAD66}"/>
              </a:ext>
            </a:extLst>
          </p:cNvPr>
          <p:cNvSpPr txBox="1"/>
          <p:nvPr/>
        </p:nvSpPr>
        <p:spPr>
          <a:xfrm>
            <a:off x="1364118" y="1840625"/>
            <a:ext cx="89321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1600" dirty="0">
                <a:solidFill>
                  <a:schemeClr val="bg1"/>
                </a:solidFill>
                <a:latin typeface="Product Sans" panose="020B0403030502040203" pitchFamily="34" charset="0"/>
              </a:rPr>
              <a:t>Berikut beberapa alasan lain mengapa kita menggunakan CSS:</a:t>
            </a:r>
            <a:endParaRPr lang="en-ID" sz="1600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619847F-CE74-4B10-B4D0-92131C55B03F}"/>
              </a:ext>
            </a:extLst>
          </p:cNvPr>
          <p:cNvCxnSpPr/>
          <p:nvPr/>
        </p:nvCxnSpPr>
        <p:spPr>
          <a:xfrm>
            <a:off x="6179890" y="2642532"/>
            <a:ext cx="0" cy="3263318"/>
          </a:xfrm>
          <a:prstGeom prst="line">
            <a:avLst/>
          </a:prstGeom>
          <a:ln>
            <a:solidFill>
              <a:srgbClr val="E44D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AD12A75-F516-49AC-9E49-3760D48647BA}"/>
              </a:ext>
            </a:extLst>
          </p:cNvPr>
          <p:cNvCxnSpPr>
            <a:cxnSpLocks/>
          </p:cNvCxnSpPr>
          <p:nvPr/>
        </p:nvCxnSpPr>
        <p:spPr>
          <a:xfrm>
            <a:off x="2828488" y="4160939"/>
            <a:ext cx="6702804" cy="0"/>
          </a:xfrm>
          <a:prstGeom prst="line">
            <a:avLst/>
          </a:prstGeom>
          <a:ln>
            <a:solidFill>
              <a:srgbClr val="E44D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2205513-515C-4944-9704-F6180DA445C4}"/>
              </a:ext>
            </a:extLst>
          </p:cNvPr>
          <p:cNvSpPr txBox="1"/>
          <p:nvPr/>
        </p:nvSpPr>
        <p:spPr>
          <a:xfrm>
            <a:off x="3087602" y="3203455"/>
            <a:ext cx="28331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i-FI" sz="1600" dirty="0">
                <a:solidFill>
                  <a:schemeClr val="bg1"/>
                </a:solidFill>
                <a:latin typeface="Product Sans" panose="020B0403030502040203" pitchFamily="34" charset="0"/>
              </a:rPr>
              <a:t>Mempercepat Proses Desain</a:t>
            </a:r>
            <a:endParaRPr lang="en-ID" sz="1600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D1A4B2-EC78-49E8-B766-DE63BC5D24DE}"/>
              </a:ext>
            </a:extLst>
          </p:cNvPr>
          <p:cNvSpPr txBox="1"/>
          <p:nvPr/>
        </p:nvSpPr>
        <p:spPr>
          <a:xfrm>
            <a:off x="6439004" y="3203455"/>
            <a:ext cx="28331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i-FI" sz="1600" dirty="0">
                <a:solidFill>
                  <a:schemeClr val="bg1"/>
                </a:solidFill>
                <a:latin typeface="Product Sans" panose="020B0403030502040203" pitchFamily="34" charset="0"/>
              </a:rPr>
              <a:t>Proses Pemeliharaa Mudah</a:t>
            </a:r>
            <a:endParaRPr lang="en-ID" sz="1600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3CC774-91FE-4D30-A4E0-987ED43A0A90}"/>
              </a:ext>
            </a:extLst>
          </p:cNvPr>
          <p:cNvSpPr txBox="1"/>
          <p:nvPr/>
        </p:nvSpPr>
        <p:spPr>
          <a:xfrm>
            <a:off x="3087602" y="4779870"/>
            <a:ext cx="28331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i-FI" sz="1600" dirty="0">
                <a:solidFill>
                  <a:schemeClr val="bg1"/>
                </a:solidFill>
                <a:latin typeface="Product Sans" panose="020B0403030502040203" pitchFamily="34" charset="0"/>
              </a:rPr>
              <a:t>Didukung Banyak Browser</a:t>
            </a:r>
            <a:endParaRPr lang="en-ID" sz="1600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563F52-98C6-4812-A8C4-35DBBA62121A}"/>
              </a:ext>
            </a:extLst>
          </p:cNvPr>
          <p:cNvSpPr txBox="1"/>
          <p:nvPr/>
        </p:nvSpPr>
        <p:spPr>
          <a:xfrm>
            <a:off x="6445541" y="4779870"/>
            <a:ext cx="308575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i-FI" sz="1600" dirty="0">
                <a:solidFill>
                  <a:schemeClr val="bg1"/>
                </a:solidFill>
                <a:latin typeface="Product Sans" panose="020B0403030502040203" pitchFamily="34" charset="0"/>
              </a:rPr>
              <a:t>Penerapan Style Lebih Beragam</a:t>
            </a:r>
            <a:endParaRPr lang="en-ID" sz="1600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FC2A0C-06EC-45A7-B52C-2FF8D57576C6}"/>
              </a:ext>
            </a:extLst>
          </p:cNvPr>
          <p:cNvSpPr txBox="1"/>
          <p:nvPr/>
        </p:nvSpPr>
        <p:spPr>
          <a:xfrm>
            <a:off x="1072147" y="666431"/>
            <a:ext cx="1217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50" charset="0"/>
              </a:rPr>
              <a:t>#REVIEW</a:t>
            </a:r>
            <a:endParaRPr lang="en-ID" sz="1600" b="1" dirty="0">
              <a:solidFill>
                <a:schemeClr val="bg1">
                  <a:lumMod val="95000"/>
                </a:schemeClr>
              </a:solidFill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362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46711F-E155-49B2-ABCC-9B51A1773091}"/>
              </a:ext>
            </a:extLst>
          </p:cNvPr>
          <p:cNvSpPr txBox="1"/>
          <p:nvPr/>
        </p:nvSpPr>
        <p:spPr>
          <a:xfrm>
            <a:off x="1364118" y="1395791"/>
            <a:ext cx="3397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44D26"/>
                </a:solidFill>
                <a:latin typeface="Product Sans" panose="020B0403030502040203" pitchFamily="34" charset="0"/>
              </a:rPr>
              <a:t>Cara </a:t>
            </a:r>
            <a:r>
              <a:rPr lang="en-US" sz="3600" b="1" dirty="0" err="1">
                <a:solidFill>
                  <a:srgbClr val="E44D26"/>
                </a:solidFill>
                <a:latin typeface="Product Sans" panose="020B0403030502040203" pitchFamily="34" charset="0"/>
              </a:rPr>
              <a:t>Kerja</a:t>
            </a:r>
            <a:r>
              <a:rPr lang="en-US" sz="3600" b="1" dirty="0">
                <a:solidFill>
                  <a:srgbClr val="E44D26"/>
                </a:solidFill>
                <a:latin typeface="Product Sans" panose="020B0403030502040203" pitchFamily="34" charset="0"/>
              </a:rPr>
              <a:t> CSS</a:t>
            </a:r>
            <a:endParaRPr lang="en-ID" sz="3600" b="1" dirty="0">
              <a:solidFill>
                <a:srgbClr val="E44D26"/>
              </a:solidFill>
              <a:latin typeface="Product Sans" panose="020B0403030502040203" pitchFamily="34" charset="0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7A31464B-3347-4164-B55B-2BC89D96B1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34" t="32976" r="4840" b="32976"/>
          <a:stretch/>
        </p:blipFill>
        <p:spPr>
          <a:xfrm>
            <a:off x="10813334" y="308251"/>
            <a:ext cx="972510" cy="2034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A06654-45FE-44E5-AB3F-E5397D7DAD66}"/>
              </a:ext>
            </a:extLst>
          </p:cNvPr>
          <p:cNvSpPr txBox="1"/>
          <p:nvPr/>
        </p:nvSpPr>
        <p:spPr>
          <a:xfrm>
            <a:off x="1364118" y="2042122"/>
            <a:ext cx="89321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1600" dirty="0">
                <a:solidFill>
                  <a:schemeClr val="bg1"/>
                </a:solidFill>
                <a:latin typeface="Product Sans" panose="020B0403030502040203" pitchFamily="34" charset="0"/>
              </a:rPr>
              <a:t>Untuk dapat menerapkan CSS, ada beberapa langkah yang perlu kita lakukan, diantaranya:</a:t>
            </a:r>
            <a:endParaRPr lang="en-ID" sz="1600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E41024-C1DD-4088-BB4A-0C74A74D7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660" y="3547319"/>
            <a:ext cx="1352163" cy="420673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444DD63-0466-448D-AC81-E4948475187D}"/>
              </a:ext>
            </a:extLst>
          </p:cNvPr>
          <p:cNvCxnSpPr/>
          <p:nvPr/>
        </p:nvCxnSpPr>
        <p:spPr>
          <a:xfrm>
            <a:off x="3322039" y="3757655"/>
            <a:ext cx="1090569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SS Selectors – Must Be Built">
            <a:extLst>
              <a:ext uri="{FF2B5EF4-FFF2-40B4-BE49-F238E27FC236}">
                <a16:creationId xmlns:a16="http://schemas.microsoft.com/office/drawing/2014/main" id="{9FAE85C0-07C9-4D3C-93DB-E7AE956A8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728" y="3237520"/>
            <a:ext cx="2910543" cy="104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62BB1FB-EB2D-4219-BFFE-8C620A68F15B}"/>
              </a:ext>
            </a:extLst>
          </p:cNvPr>
          <p:cNvCxnSpPr/>
          <p:nvPr/>
        </p:nvCxnSpPr>
        <p:spPr>
          <a:xfrm>
            <a:off x="7759816" y="3757655"/>
            <a:ext cx="1090569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695F9DBD-6E34-4240-8E9B-80DFC751E8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7653" y="3547318"/>
            <a:ext cx="1817908" cy="42067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A83CAB6-F53A-4C9A-BD05-5DCC1AEBD162}"/>
              </a:ext>
            </a:extLst>
          </p:cNvPr>
          <p:cNvSpPr txBox="1"/>
          <p:nvPr/>
        </p:nvSpPr>
        <p:spPr>
          <a:xfrm>
            <a:off x="1347339" y="4557400"/>
            <a:ext cx="21928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i-FI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1. Pembuatan Dokumen CSS</a:t>
            </a:r>
            <a:endParaRPr lang="en-ID" sz="1200" dirty="0">
              <a:solidFill>
                <a:schemeClr val="bg1">
                  <a:lumMod val="65000"/>
                </a:schemeClr>
              </a:solidFill>
              <a:latin typeface="Product Sans" panose="020B040303050204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DDFFC2-916F-452A-92BD-F49DAB2DAA55}"/>
              </a:ext>
            </a:extLst>
          </p:cNvPr>
          <p:cNvSpPr txBox="1"/>
          <p:nvPr/>
        </p:nvSpPr>
        <p:spPr>
          <a:xfrm>
            <a:off x="4999592" y="4557400"/>
            <a:ext cx="21928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i-FI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2. Menetapkan styling CSS</a:t>
            </a:r>
            <a:endParaRPr lang="en-ID" sz="1200" dirty="0">
              <a:solidFill>
                <a:schemeClr val="bg1">
                  <a:lumMod val="65000"/>
                </a:schemeClr>
              </a:solidFill>
              <a:latin typeface="Product Sans" panose="020B040303050204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89C60C-761E-4DD3-B522-DC34E18637D3}"/>
              </a:ext>
            </a:extLst>
          </p:cNvPr>
          <p:cNvSpPr txBox="1"/>
          <p:nvPr/>
        </p:nvSpPr>
        <p:spPr>
          <a:xfrm>
            <a:off x="8761632" y="4557400"/>
            <a:ext cx="25299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i-FI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3. Melampirkan CSS pada HTML</a:t>
            </a:r>
            <a:endParaRPr lang="en-ID" sz="1200" dirty="0">
              <a:solidFill>
                <a:schemeClr val="bg1">
                  <a:lumMod val="65000"/>
                </a:schemeClr>
              </a:solidFill>
              <a:latin typeface="Product Sans" panose="020B040303050204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656967-7163-4CDA-8673-7C4595FC769B}"/>
              </a:ext>
            </a:extLst>
          </p:cNvPr>
          <p:cNvSpPr txBox="1"/>
          <p:nvPr/>
        </p:nvSpPr>
        <p:spPr>
          <a:xfrm>
            <a:off x="1072147" y="666431"/>
            <a:ext cx="1217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50" charset="0"/>
              </a:rPr>
              <a:t>#REVIEW</a:t>
            </a:r>
            <a:endParaRPr lang="en-ID" sz="1600" b="1" dirty="0">
              <a:solidFill>
                <a:schemeClr val="bg1">
                  <a:lumMod val="95000"/>
                </a:schemeClr>
              </a:solidFill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07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46711F-E155-49B2-ABCC-9B51A1773091}"/>
              </a:ext>
            </a:extLst>
          </p:cNvPr>
          <p:cNvSpPr txBox="1"/>
          <p:nvPr/>
        </p:nvSpPr>
        <p:spPr>
          <a:xfrm>
            <a:off x="1364118" y="1466555"/>
            <a:ext cx="1965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44D26"/>
                </a:solidFill>
                <a:latin typeface="Product Sans" panose="020B0403030502040203" pitchFamily="34" charset="0"/>
              </a:rPr>
              <a:t>Selector</a:t>
            </a:r>
            <a:endParaRPr lang="en-ID" sz="3600" b="1" dirty="0">
              <a:solidFill>
                <a:srgbClr val="E44D26"/>
              </a:solidFill>
              <a:latin typeface="Product Sans" panose="020B0403030502040203" pitchFamily="34" charset="0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7A31464B-3347-4164-B55B-2BC89D96B1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34" t="32976" r="4840" b="32976"/>
          <a:stretch/>
        </p:blipFill>
        <p:spPr>
          <a:xfrm>
            <a:off x="10813334" y="308251"/>
            <a:ext cx="972510" cy="2034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A06654-45FE-44E5-AB3F-E5397D7DAD66}"/>
              </a:ext>
            </a:extLst>
          </p:cNvPr>
          <p:cNvSpPr txBox="1"/>
          <p:nvPr/>
        </p:nvSpPr>
        <p:spPr>
          <a:xfrm>
            <a:off x="1364118" y="2112886"/>
            <a:ext cx="992746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600" dirty="0">
                <a:solidFill>
                  <a:schemeClr val="bg1"/>
                </a:solidFill>
                <a:latin typeface="Product Sans" panose="020B0403030502040203" pitchFamily="34" charset="0"/>
              </a:rPr>
              <a:t>Selector </a:t>
            </a:r>
            <a:r>
              <a:rPr lang="en-ID" sz="1600" dirty="0" err="1">
                <a:solidFill>
                  <a:schemeClr val="bg1"/>
                </a:solidFill>
                <a:latin typeface="Product Sans" panose="020B0403030502040203" pitchFamily="34" charset="0"/>
              </a:rPr>
              <a:t>ini</a:t>
            </a:r>
            <a:r>
              <a:rPr lang="en-ID" sz="16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Product Sans" panose="020B0403030502040203" pitchFamily="34" charset="0"/>
              </a:rPr>
              <a:t>dipanggil</a:t>
            </a:r>
            <a:r>
              <a:rPr lang="en-ID" sz="16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melalui</a:t>
            </a:r>
            <a:r>
              <a:rPr lang="en-ID" sz="16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ID" sz="1600" dirty="0" err="1">
                <a:highlight>
                  <a:srgbClr val="FFFF00"/>
                </a:highlight>
                <a:latin typeface="Product Sans" panose="020B0403030502040203" pitchFamily="34" charset="0"/>
              </a:rPr>
              <a:t>tipe</a:t>
            </a:r>
            <a:r>
              <a:rPr lang="en-ID" sz="1600" dirty="0">
                <a:highlight>
                  <a:srgbClr val="FFFF00"/>
                </a:highlight>
                <a:latin typeface="Product Sans" panose="020B0403030502040203" pitchFamily="34" charset="0"/>
              </a:rPr>
              <a:t> </a:t>
            </a:r>
            <a:r>
              <a:rPr lang="en-ID" sz="1600" dirty="0" err="1">
                <a:highlight>
                  <a:srgbClr val="FFFF00"/>
                </a:highlight>
                <a:latin typeface="Product Sans" panose="020B0403030502040203" pitchFamily="34" charset="0"/>
              </a:rPr>
              <a:t>elemennya</a:t>
            </a:r>
            <a:r>
              <a:rPr lang="en-ID" sz="1600" dirty="0">
                <a:solidFill>
                  <a:schemeClr val="bg1"/>
                </a:solidFill>
                <a:latin typeface="Product Sans" panose="020B0403030502040203" pitchFamily="34" charset="0"/>
              </a:rPr>
              <a:t>, dan </a:t>
            </a:r>
            <a:r>
              <a:rPr lang="en-ID" sz="1600" dirty="0" err="1">
                <a:solidFill>
                  <a:schemeClr val="bg1"/>
                </a:solidFill>
                <a:latin typeface="Product Sans" panose="020B0403030502040203" pitchFamily="34" charset="0"/>
              </a:rPr>
              <a:t>ini</a:t>
            </a:r>
            <a:r>
              <a:rPr lang="en-ID" sz="16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merupakan</a:t>
            </a:r>
            <a:r>
              <a:rPr lang="en-ID" sz="16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Product Sans" panose="020B0403030502040203" pitchFamily="34" charset="0"/>
              </a:rPr>
              <a:t>teknik</a:t>
            </a:r>
            <a:r>
              <a:rPr lang="en-ID" sz="16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Product Sans" panose="020B0403030502040203" pitchFamily="34" charset="0"/>
              </a:rPr>
              <a:t>dasar</a:t>
            </a:r>
            <a:r>
              <a:rPr lang="en-ID" sz="16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Product Sans" panose="020B0403030502040203" pitchFamily="34" charset="0"/>
              </a:rPr>
              <a:t>dari</a:t>
            </a:r>
            <a:r>
              <a:rPr lang="en-ID" sz="16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Product Sans" panose="020B0403030502040203" pitchFamily="34" charset="0"/>
              </a:rPr>
              <a:t>pemanggilan</a:t>
            </a:r>
            <a:r>
              <a:rPr lang="en-ID" sz="1600" dirty="0">
                <a:solidFill>
                  <a:schemeClr val="bg1"/>
                </a:solidFill>
                <a:latin typeface="Product Sans" panose="020B0403030502040203" pitchFamily="34" charset="0"/>
              </a:rPr>
              <a:t> selector.</a:t>
            </a:r>
          </a:p>
          <a:p>
            <a:r>
              <a:rPr lang="en-ID" sz="16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Product Sans" panose="020B0403030502040203" pitchFamily="34" charset="0"/>
              </a:rPr>
              <a:t>Properti</a:t>
            </a:r>
            <a:r>
              <a:rPr lang="en-ID" sz="16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ID" sz="1600" dirty="0">
                <a:highlight>
                  <a:srgbClr val="FFFF00"/>
                </a:highlight>
                <a:latin typeface="Product Sans" panose="020B0403030502040203" pitchFamily="34" charset="0"/>
              </a:rPr>
              <a:t>(property)</a:t>
            </a:r>
            <a:r>
              <a:rPr lang="en-ID" sz="1600" dirty="0">
                <a:solidFill>
                  <a:schemeClr val="bg1"/>
                </a:solidFill>
                <a:latin typeface="Product Sans" panose="020B0403030502040203" pitchFamily="34" charset="0"/>
              </a:rPr>
              <a:t> dan </a:t>
            </a:r>
            <a:r>
              <a:rPr lang="en-ID" sz="1600" dirty="0" err="1">
                <a:solidFill>
                  <a:schemeClr val="bg1"/>
                </a:solidFill>
                <a:latin typeface="Product Sans" panose="020B0403030502040203" pitchFamily="34" charset="0"/>
              </a:rPr>
              <a:t>nilai</a:t>
            </a:r>
            <a:r>
              <a:rPr lang="en-ID" sz="16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ID" sz="1600" dirty="0">
                <a:highlight>
                  <a:srgbClr val="FFFF00"/>
                </a:highlight>
                <a:latin typeface="Product Sans" panose="020B0403030502040203" pitchFamily="34" charset="0"/>
              </a:rPr>
              <a:t>(value) </a:t>
            </a:r>
            <a:r>
              <a:rPr lang="en-ID" sz="1600" dirty="0">
                <a:solidFill>
                  <a:schemeClr val="bg1"/>
                </a:solidFill>
                <a:latin typeface="Product Sans" panose="020B0403030502040203" pitchFamily="34" charset="0"/>
              </a:rPr>
              <a:t>yang </a:t>
            </a:r>
            <a:r>
              <a:rPr lang="en-ID" sz="1600" dirty="0" err="1">
                <a:solidFill>
                  <a:schemeClr val="bg1"/>
                </a:solidFill>
                <a:latin typeface="Product Sans" panose="020B0403030502040203" pitchFamily="34" charset="0"/>
              </a:rPr>
              <a:t>terdapat</a:t>
            </a:r>
            <a:r>
              <a:rPr lang="en-ID" sz="1600" dirty="0">
                <a:solidFill>
                  <a:schemeClr val="bg1"/>
                </a:solidFill>
                <a:latin typeface="Product Sans" panose="020B0403030502040203" pitchFamily="34" charset="0"/>
              </a:rPr>
              <a:t> pada declaration/declaration block </a:t>
            </a:r>
            <a:r>
              <a:rPr lang="en-ID" sz="1600" dirty="0" err="1">
                <a:solidFill>
                  <a:schemeClr val="bg1"/>
                </a:solidFill>
                <a:latin typeface="Product Sans" panose="020B0403030502040203" pitchFamily="34" charset="0"/>
              </a:rPr>
              <a:t>akan</a:t>
            </a:r>
            <a:r>
              <a:rPr lang="en-ID" sz="16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Product Sans" panose="020B0403030502040203" pitchFamily="34" charset="0"/>
              </a:rPr>
              <a:t>diterapkan</a:t>
            </a:r>
            <a:r>
              <a:rPr lang="en-ID" sz="1600" dirty="0">
                <a:solidFill>
                  <a:schemeClr val="bg1"/>
                </a:solidFill>
                <a:latin typeface="Product Sans" panose="020B0403030502040203" pitchFamily="34" charset="0"/>
              </a:rPr>
              <a:t> pada </a:t>
            </a:r>
            <a:r>
              <a:rPr lang="en-ID" sz="1600" dirty="0" err="1">
                <a:solidFill>
                  <a:schemeClr val="bg1"/>
                </a:solidFill>
                <a:latin typeface="Product Sans" panose="020B0403030502040203" pitchFamily="34" charset="0"/>
              </a:rPr>
              <a:t>seluruh</a:t>
            </a:r>
            <a:r>
              <a:rPr lang="en-ID" sz="16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Product Sans" panose="020B0403030502040203" pitchFamily="34" charset="0"/>
              </a:rPr>
              <a:t>elemen</a:t>
            </a:r>
            <a:r>
              <a:rPr lang="en-ID" sz="1600" dirty="0">
                <a:solidFill>
                  <a:schemeClr val="bg1"/>
                </a:solidFill>
                <a:latin typeface="Product Sans" panose="020B0403030502040203" pitchFamily="34" charset="0"/>
              </a:rPr>
              <a:t> &lt;h1&gt;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B66F42-0178-4F77-A754-24516A5E6120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3" r="21161" b="65322"/>
          <a:stretch/>
        </p:blipFill>
        <p:spPr bwMode="auto">
          <a:xfrm>
            <a:off x="3253789" y="3590214"/>
            <a:ext cx="5684422" cy="1726341"/>
          </a:xfrm>
          <a:prstGeom prst="rect">
            <a:avLst/>
          </a:prstGeom>
          <a:noFill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E5D26D1-3471-4E75-86D0-C6B815B85F01}"/>
              </a:ext>
            </a:extLst>
          </p:cNvPr>
          <p:cNvSpPr/>
          <p:nvPr/>
        </p:nvSpPr>
        <p:spPr>
          <a:xfrm>
            <a:off x="2978092" y="3305262"/>
            <a:ext cx="1912690" cy="2223082"/>
          </a:xfrm>
          <a:prstGeom prst="rect">
            <a:avLst/>
          </a:prstGeom>
          <a:noFill/>
          <a:ln w="57150">
            <a:solidFill>
              <a:srgbClr val="11C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DC7A4E-5A8C-4ABE-B033-1F26EF4CD881}"/>
              </a:ext>
            </a:extLst>
          </p:cNvPr>
          <p:cNvSpPr txBox="1"/>
          <p:nvPr/>
        </p:nvSpPr>
        <p:spPr>
          <a:xfrm>
            <a:off x="1072147" y="666431"/>
            <a:ext cx="1217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50" charset="0"/>
              </a:rPr>
              <a:t>#REVIEW</a:t>
            </a:r>
            <a:endParaRPr lang="en-ID" sz="1600" b="1" dirty="0">
              <a:solidFill>
                <a:schemeClr val="bg1">
                  <a:lumMod val="95000"/>
                </a:schemeClr>
              </a:solidFill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22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46711F-E155-49B2-ABCC-9B51A1773091}"/>
              </a:ext>
            </a:extLst>
          </p:cNvPr>
          <p:cNvSpPr txBox="1"/>
          <p:nvPr/>
        </p:nvSpPr>
        <p:spPr>
          <a:xfrm>
            <a:off x="1364118" y="1087852"/>
            <a:ext cx="2653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44D26"/>
                </a:solidFill>
                <a:latin typeface="Product Sans" panose="020B0403030502040203" pitchFamily="34" charset="0"/>
              </a:rPr>
              <a:t>Declaration</a:t>
            </a:r>
            <a:endParaRPr lang="en-ID" sz="3600" b="1" dirty="0">
              <a:solidFill>
                <a:srgbClr val="E44D26"/>
              </a:solidFill>
              <a:latin typeface="Product Sans" panose="020B0403030502040203" pitchFamily="34" charset="0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7A31464B-3347-4164-B55B-2BC89D96B1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34" t="32976" r="4840" b="32976"/>
          <a:stretch/>
        </p:blipFill>
        <p:spPr>
          <a:xfrm>
            <a:off x="10813334" y="308251"/>
            <a:ext cx="972510" cy="2034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A06654-45FE-44E5-AB3F-E5397D7DAD66}"/>
              </a:ext>
            </a:extLst>
          </p:cNvPr>
          <p:cNvSpPr txBox="1"/>
          <p:nvPr/>
        </p:nvSpPr>
        <p:spPr>
          <a:xfrm>
            <a:off x="1364118" y="1734183"/>
            <a:ext cx="992746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1600" dirty="0">
                <a:solidFill>
                  <a:schemeClr val="bg1"/>
                </a:solidFill>
                <a:latin typeface="Product Sans" panose="020B0403030502040203" pitchFamily="34" charset="0"/>
              </a:rPr>
              <a:t>Bagian deklarasi terdiri dari pasangan </a:t>
            </a:r>
            <a:r>
              <a:rPr lang="fi-FI" sz="1600" dirty="0">
                <a:highlight>
                  <a:srgbClr val="FFFF00"/>
                </a:highlight>
                <a:latin typeface="Product Sans" panose="020B0403030502040203" pitchFamily="34" charset="0"/>
              </a:rPr>
              <a:t>properti</a:t>
            </a:r>
            <a:r>
              <a:rPr lang="fi-FI" sz="1600" dirty="0">
                <a:solidFill>
                  <a:schemeClr val="bg1"/>
                </a:solidFill>
                <a:latin typeface="Product Sans" panose="020B0403030502040203" pitchFamily="34" charset="0"/>
              </a:rPr>
              <a:t> dengan </a:t>
            </a:r>
            <a:r>
              <a:rPr lang="fi-FI" sz="1600" dirty="0">
                <a:highlight>
                  <a:srgbClr val="FFFF00"/>
                </a:highlight>
                <a:latin typeface="Product Sans" panose="020B0403030502040203" pitchFamily="34" charset="0"/>
              </a:rPr>
              <a:t>nilainya</a:t>
            </a:r>
            <a:r>
              <a:rPr lang="fi-FI" sz="1600" dirty="0">
                <a:solidFill>
                  <a:schemeClr val="bg1"/>
                </a:solidFill>
                <a:latin typeface="Product Sans" panose="020B0403030502040203" pitchFamily="34" charset="0"/>
              </a:rPr>
              <a:t>. Kita bisa menetapkan lebih dari satu deklarasi pada satu rule.</a:t>
            </a:r>
          </a:p>
          <a:p>
            <a:r>
              <a:rPr lang="en-ID" sz="1600" dirty="0" err="1">
                <a:solidFill>
                  <a:schemeClr val="bg1"/>
                </a:solidFill>
                <a:latin typeface="Product Sans" panose="020B0403030502040203" pitchFamily="34" charset="0"/>
              </a:rPr>
              <a:t>Setiap</a:t>
            </a:r>
            <a:r>
              <a:rPr lang="en-ID" sz="16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Product Sans" panose="020B0403030502040203" pitchFamily="34" charset="0"/>
              </a:rPr>
              <a:t>deklarasinya</a:t>
            </a:r>
            <a:r>
              <a:rPr lang="en-ID" sz="16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Product Sans" panose="020B0403030502040203" pitchFamily="34" charset="0"/>
              </a:rPr>
              <a:t>harus</a:t>
            </a:r>
            <a:r>
              <a:rPr lang="en-ID" sz="16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Product Sans" panose="020B0403030502040203" pitchFamily="34" charset="0"/>
              </a:rPr>
              <a:t>diakhiri</a:t>
            </a:r>
            <a:r>
              <a:rPr lang="en-ID" sz="16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Product Sans" panose="020B0403030502040203" pitchFamily="34" charset="0"/>
              </a:rPr>
              <a:t>dengan</a:t>
            </a:r>
            <a:r>
              <a:rPr lang="en-ID" sz="16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ID" sz="1600" dirty="0">
                <a:highlight>
                  <a:srgbClr val="FFFF00"/>
                </a:highlight>
                <a:latin typeface="Product Sans" panose="020B0403030502040203" pitchFamily="34" charset="0"/>
              </a:rPr>
              <a:t>semicolon (;) </a:t>
            </a:r>
            <a:r>
              <a:rPr lang="en-ID" sz="1600" dirty="0" err="1">
                <a:solidFill>
                  <a:schemeClr val="bg1"/>
                </a:solidFill>
                <a:latin typeface="Product Sans" panose="020B0403030502040203" pitchFamily="34" charset="0"/>
              </a:rPr>
              <a:t>sebagai</a:t>
            </a:r>
            <a:r>
              <a:rPr lang="en-ID" sz="16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Product Sans" panose="020B0403030502040203" pitchFamily="34" charset="0"/>
              </a:rPr>
              <a:t>tanda</a:t>
            </a:r>
            <a:r>
              <a:rPr lang="en-ID" sz="16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Product Sans" panose="020B0403030502040203" pitchFamily="34" charset="0"/>
              </a:rPr>
              <a:t>diakhirinya</a:t>
            </a:r>
            <a:r>
              <a:rPr lang="en-ID" sz="16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Product Sans" panose="020B0403030502040203" pitchFamily="34" charset="0"/>
              </a:rPr>
              <a:t>sebuah</a:t>
            </a:r>
            <a:r>
              <a:rPr lang="en-ID" sz="16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Product Sans" panose="020B0403030502040203" pitchFamily="34" charset="0"/>
              </a:rPr>
              <a:t>deklarasi</a:t>
            </a:r>
            <a:endParaRPr lang="en-ID" sz="1600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3F2EB3-19DD-47B8-9D67-D8A95FEEB9B7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78"/>
          <a:stretch/>
        </p:blipFill>
        <p:spPr bwMode="auto">
          <a:xfrm>
            <a:off x="3241235" y="3211511"/>
            <a:ext cx="5709529" cy="2684477"/>
          </a:xfrm>
          <a:prstGeom prst="rect">
            <a:avLst/>
          </a:prstGeom>
          <a:noFill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C39309A-1907-4636-852D-55B033937C6A}"/>
              </a:ext>
            </a:extLst>
          </p:cNvPr>
          <p:cNvSpPr/>
          <p:nvPr/>
        </p:nvSpPr>
        <p:spPr>
          <a:xfrm>
            <a:off x="4017409" y="2926558"/>
            <a:ext cx="5042701" cy="3246539"/>
          </a:xfrm>
          <a:prstGeom prst="rect">
            <a:avLst/>
          </a:prstGeom>
          <a:noFill/>
          <a:ln w="57150">
            <a:solidFill>
              <a:srgbClr val="FE56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4676DC-D2D0-407F-B033-DCE44212A420}"/>
              </a:ext>
            </a:extLst>
          </p:cNvPr>
          <p:cNvSpPr txBox="1"/>
          <p:nvPr/>
        </p:nvSpPr>
        <p:spPr>
          <a:xfrm>
            <a:off x="1072147" y="666431"/>
            <a:ext cx="1217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50" charset="0"/>
              </a:rPr>
              <a:t>#REVIEW</a:t>
            </a:r>
            <a:endParaRPr lang="en-ID" sz="1600" b="1" dirty="0">
              <a:solidFill>
                <a:schemeClr val="bg1">
                  <a:lumMod val="95000"/>
                </a:schemeClr>
              </a:solidFill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767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46711F-E155-49B2-ABCC-9B51A1773091}"/>
              </a:ext>
            </a:extLst>
          </p:cNvPr>
          <p:cNvSpPr txBox="1"/>
          <p:nvPr/>
        </p:nvSpPr>
        <p:spPr>
          <a:xfrm>
            <a:off x="-1" y="1936339"/>
            <a:ext cx="12192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solidFill>
                  <a:srgbClr val="E44D26"/>
                </a:solidFill>
                <a:latin typeface="Product Sans" panose="020B0403030502040203" pitchFamily="34" charset="0"/>
              </a:rPr>
              <a:t>Melampirkan</a:t>
            </a:r>
            <a:r>
              <a:rPr lang="en-US" sz="3600" b="1" dirty="0">
                <a:solidFill>
                  <a:srgbClr val="E44D26"/>
                </a:solidFill>
                <a:latin typeface="Product Sans" panose="020B0403030502040203" pitchFamily="34" charset="0"/>
              </a:rPr>
              <a:t> CSS</a:t>
            </a:r>
            <a:endParaRPr lang="en-ID" sz="3600" b="1" dirty="0">
              <a:solidFill>
                <a:srgbClr val="E44D26"/>
              </a:solidFill>
              <a:latin typeface="Product Sans" panose="020B0403030502040203" pitchFamily="34" charset="0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7A31464B-3347-4164-B55B-2BC89D96B1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34" t="32976" r="4840" b="32976"/>
          <a:stretch/>
        </p:blipFill>
        <p:spPr>
          <a:xfrm>
            <a:off x="10813334" y="308251"/>
            <a:ext cx="972510" cy="2034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A06654-45FE-44E5-AB3F-E5397D7DAD66}"/>
              </a:ext>
            </a:extLst>
          </p:cNvPr>
          <p:cNvSpPr txBox="1"/>
          <p:nvPr/>
        </p:nvSpPr>
        <p:spPr>
          <a:xfrm>
            <a:off x="1132267" y="2582670"/>
            <a:ext cx="99274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i-FI" sz="1600" dirty="0">
                <a:solidFill>
                  <a:schemeClr val="bg1"/>
                </a:solidFill>
                <a:latin typeface="Product Sans" panose="020B0403030502040203" pitchFamily="34" charset="0"/>
              </a:rPr>
              <a:t>Terdapat tiga cara untuk menerapkan styling pada elemen HTML:</a:t>
            </a:r>
            <a:endParaRPr lang="en-ID" sz="1600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3F00E5C-72BA-4128-8D8C-EEE4EB9A10C2}"/>
              </a:ext>
            </a:extLst>
          </p:cNvPr>
          <p:cNvSpPr/>
          <p:nvPr/>
        </p:nvSpPr>
        <p:spPr>
          <a:xfrm>
            <a:off x="1364118" y="3569517"/>
            <a:ext cx="2801922" cy="1333850"/>
          </a:xfrm>
          <a:prstGeom prst="roundRect">
            <a:avLst/>
          </a:prstGeom>
          <a:noFill/>
          <a:ln>
            <a:solidFill>
              <a:srgbClr val="E44D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 Style Sheet</a:t>
            </a:r>
            <a:endParaRPr lang="en-ID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B1AA871-0C02-4C01-B7D3-3526E73A3584}"/>
              </a:ext>
            </a:extLst>
          </p:cNvPr>
          <p:cNvSpPr/>
          <p:nvPr/>
        </p:nvSpPr>
        <p:spPr>
          <a:xfrm>
            <a:off x="4695038" y="3569517"/>
            <a:ext cx="2801922" cy="1333850"/>
          </a:xfrm>
          <a:prstGeom prst="roundRect">
            <a:avLst/>
          </a:prstGeom>
          <a:noFill/>
          <a:ln>
            <a:solidFill>
              <a:srgbClr val="E44D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Embedded Style Sheet</a:t>
            </a:r>
            <a:endParaRPr lang="en-ID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974FB2C-15CA-4495-8C7B-8BB9F5D5B766}"/>
              </a:ext>
            </a:extLst>
          </p:cNvPr>
          <p:cNvSpPr/>
          <p:nvPr/>
        </p:nvSpPr>
        <p:spPr>
          <a:xfrm>
            <a:off x="8025960" y="3569517"/>
            <a:ext cx="2801922" cy="1333850"/>
          </a:xfrm>
          <a:prstGeom prst="roundRect">
            <a:avLst/>
          </a:prstGeom>
          <a:noFill/>
          <a:ln>
            <a:solidFill>
              <a:srgbClr val="E44D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Inline Style Sheet</a:t>
            </a:r>
            <a:endParaRPr lang="en-ID" dirty="0"/>
          </a:p>
        </p:txBody>
      </p:sp>
      <p:sp>
        <p:nvSpPr>
          <p:cNvPr id="3" name="Heart 2">
            <a:extLst>
              <a:ext uri="{FF2B5EF4-FFF2-40B4-BE49-F238E27FC236}">
                <a16:creationId xmlns:a16="http://schemas.microsoft.com/office/drawing/2014/main" id="{F2921F3C-ABAE-49AC-AFEE-708091D076A9}"/>
              </a:ext>
            </a:extLst>
          </p:cNvPr>
          <p:cNvSpPr/>
          <p:nvPr/>
        </p:nvSpPr>
        <p:spPr>
          <a:xfrm rot="976134">
            <a:off x="3774551" y="3388383"/>
            <a:ext cx="444617" cy="416793"/>
          </a:xfrm>
          <a:prstGeom prst="hear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E56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FDF717-EEA8-49D9-B928-A78E8D8DAF9F}"/>
              </a:ext>
            </a:extLst>
          </p:cNvPr>
          <p:cNvSpPr txBox="1"/>
          <p:nvPr/>
        </p:nvSpPr>
        <p:spPr>
          <a:xfrm>
            <a:off x="1072147" y="666431"/>
            <a:ext cx="1217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50" charset="0"/>
              </a:rPr>
              <a:t>#REVIEW</a:t>
            </a:r>
            <a:endParaRPr lang="en-ID" sz="1600" b="1" dirty="0">
              <a:solidFill>
                <a:schemeClr val="bg1">
                  <a:lumMod val="95000"/>
                </a:schemeClr>
              </a:solidFill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501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7B8B12-1B9B-4F18-803C-66FC249EE764}"/>
              </a:ext>
            </a:extLst>
          </p:cNvPr>
          <p:cNvSpPr txBox="1"/>
          <p:nvPr/>
        </p:nvSpPr>
        <p:spPr>
          <a:xfrm>
            <a:off x="3998311" y="2024788"/>
            <a:ext cx="4195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D7FC8"/>
                </a:solidFill>
                <a:latin typeface="Product Sans" panose="020B0403030502040203" pitchFamily="34" charset="0"/>
              </a:rPr>
              <a:t>CSS CONCEPTION</a:t>
            </a:r>
            <a:endParaRPr lang="en-ID" sz="3600" b="1" dirty="0">
              <a:solidFill>
                <a:srgbClr val="0D7FC8"/>
              </a:solidFill>
              <a:latin typeface="Product Sans" panose="020B0403030502040203" pitchFamily="34" charset="0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41C3E06F-7364-4816-95C5-5D822BA557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34" t="32976" r="4840" b="32976"/>
          <a:stretch/>
        </p:blipFill>
        <p:spPr>
          <a:xfrm>
            <a:off x="10813334" y="308251"/>
            <a:ext cx="972510" cy="2034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A47892-3EE9-40B8-B0C4-7D6B466647DF}"/>
              </a:ext>
            </a:extLst>
          </p:cNvPr>
          <p:cNvSpPr txBox="1"/>
          <p:nvPr/>
        </p:nvSpPr>
        <p:spPr>
          <a:xfrm>
            <a:off x="2352948" y="4306594"/>
            <a:ext cx="1446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Inheritance</a:t>
            </a:r>
            <a:endParaRPr lang="en-ID" sz="2000" dirty="0">
              <a:solidFill>
                <a:schemeClr val="bg1">
                  <a:lumMod val="95000"/>
                </a:schemeClr>
              </a:solidFill>
              <a:latin typeface="Product Sans" panose="020B040303050204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8433A7-A5A8-4669-BB4F-A36B56B71EA6}"/>
              </a:ext>
            </a:extLst>
          </p:cNvPr>
          <p:cNvSpPr txBox="1"/>
          <p:nvPr/>
        </p:nvSpPr>
        <p:spPr>
          <a:xfrm>
            <a:off x="5085947" y="4306594"/>
            <a:ext cx="2020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Group Selectors</a:t>
            </a:r>
            <a:endParaRPr lang="en-ID" sz="2000" dirty="0">
              <a:solidFill>
                <a:schemeClr val="bg1">
                  <a:lumMod val="95000"/>
                </a:schemeClr>
              </a:solidFill>
              <a:latin typeface="Product Sans" panose="020B040303050204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3813C1-35D6-432C-8089-26DE904190D6}"/>
              </a:ext>
            </a:extLst>
          </p:cNvPr>
          <p:cNvSpPr txBox="1"/>
          <p:nvPr/>
        </p:nvSpPr>
        <p:spPr>
          <a:xfrm>
            <a:off x="8392821" y="4306594"/>
            <a:ext cx="1398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Rule Order</a:t>
            </a:r>
            <a:endParaRPr lang="en-ID" sz="2000" dirty="0">
              <a:solidFill>
                <a:schemeClr val="bg1">
                  <a:lumMod val="95000"/>
                </a:schemeClr>
              </a:solidFill>
              <a:latin typeface="Product Sans" panose="020B040303050204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53B5C6-6442-47CF-8708-D3C66A410686}"/>
              </a:ext>
            </a:extLst>
          </p:cNvPr>
          <p:cNvSpPr txBox="1"/>
          <p:nvPr/>
        </p:nvSpPr>
        <p:spPr>
          <a:xfrm>
            <a:off x="2333897" y="4645147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Product Sans" panose="020B0403030502040203" pitchFamily="34" charset="0"/>
              </a:rPr>
              <a:t>(</a:t>
            </a:r>
            <a:r>
              <a:rPr lang="en-US" sz="1400" i="1" dirty="0" err="1">
                <a:solidFill>
                  <a:schemeClr val="bg1">
                    <a:lumMod val="50000"/>
                  </a:schemeClr>
                </a:solidFill>
                <a:latin typeface="Product Sans" panose="020B0403030502040203" pitchFamily="34" charset="0"/>
              </a:rPr>
              <a:t>Pewarisan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Product Sans" panose="020B0403030502040203" pitchFamily="34" charset="0"/>
              </a:rPr>
              <a:t> Sifat)</a:t>
            </a:r>
            <a:endParaRPr lang="en-ID" sz="1400" i="1" dirty="0">
              <a:solidFill>
                <a:schemeClr val="bg1">
                  <a:lumMod val="50000"/>
                </a:schemeClr>
              </a:solidFill>
              <a:latin typeface="Product Sans" panose="020B040303050204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A38379-FBDF-4792-A43B-8C650A5CBF5E}"/>
              </a:ext>
            </a:extLst>
          </p:cNvPr>
          <p:cNvSpPr txBox="1"/>
          <p:nvPr/>
        </p:nvSpPr>
        <p:spPr>
          <a:xfrm>
            <a:off x="4924845" y="4645147"/>
            <a:ext cx="2342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Product Sans" panose="020B0403030502040203" pitchFamily="34" charset="0"/>
              </a:rPr>
              <a:t>(</a:t>
            </a:r>
            <a:r>
              <a:rPr lang="en-US" sz="1400" i="1" dirty="0" err="1">
                <a:solidFill>
                  <a:schemeClr val="bg1">
                    <a:lumMod val="50000"/>
                  </a:schemeClr>
                </a:solidFill>
                <a:latin typeface="Product Sans" panose="020B0403030502040203" pitchFamily="34" charset="0"/>
              </a:rPr>
              <a:t>Pengelompokan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Product Sans" panose="020B0403030502040203" pitchFamily="34" charset="0"/>
              </a:rPr>
              <a:t> Selectors)</a:t>
            </a:r>
            <a:endParaRPr lang="en-ID" sz="1400" i="1" dirty="0">
              <a:solidFill>
                <a:schemeClr val="bg1">
                  <a:lumMod val="50000"/>
                </a:schemeClr>
              </a:solidFill>
              <a:latin typeface="Product Sans" panose="020B040303050204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1E219A-EC03-40EE-B9C7-AC2F262419BE}"/>
              </a:ext>
            </a:extLst>
          </p:cNvPr>
          <p:cNvSpPr txBox="1"/>
          <p:nvPr/>
        </p:nvSpPr>
        <p:spPr>
          <a:xfrm>
            <a:off x="8486597" y="4645147"/>
            <a:ext cx="1210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Product Sans" panose="020B0403030502040203" pitchFamily="34" charset="0"/>
              </a:rPr>
              <a:t>(</a:t>
            </a:r>
            <a:r>
              <a:rPr lang="en-US" sz="1400" i="1" dirty="0" err="1">
                <a:solidFill>
                  <a:schemeClr val="bg1">
                    <a:lumMod val="50000"/>
                  </a:schemeClr>
                </a:solidFill>
                <a:latin typeface="Product Sans" panose="020B0403030502040203" pitchFamily="34" charset="0"/>
              </a:rPr>
              <a:t>Urutan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Product Sans" panose="020B0403030502040203" pitchFamily="34" charset="0"/>
              </a:rPr>
              <a:t> Rule)</a:t>
            </a:r>
            <a:endParaRPr lang="en-ID" sz="1400" i="1" dirty="0">
              <a:solidFill>
                <a:schemeClr val="bg1">
                  <a:lumMod val="50000"/>
                </a:schemeClr>
              </a:solidFill>
              <a:latin typeface="Product Sans" panose="020B0403030502040203" pitchFamily="34" charset="0"/>
            </a:endParaRP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56C14A0A-D4E7-48BA-83BB-58126BC7B773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5400000">
            <a:off x="3768295" y="1978887"/>
            <a:ext cx="1635475" cy="3019938"/>
          </a:xfrm>
          <a:prstGeom prst="bentConnector3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9780E64-6DB3-4399-85DB-915983007FBA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5400000">
            <a:off x="5278264" y="3488856"/>
            <a:ext cx="1635475" cy="1"/>
          </a:xfrm>
          <a:prstGeom prst="bentConnector3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0AE237D8-1C34-427A-9AA9-C5F142A92518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rot="16200000" flipH="1">
            <a:off x="6776209" y="1990911"/>
            <a:ext cx="1635475" cy="2995890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515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7B8B12-1B9B-4F18-803C-66FC249EE764}"/>
              </a:ext>
            </a:extLst>
          </p:cNvPr>
          <p:cNvSpPr txBox="1"/>
          <p:nvPr/>
        </p:nvSpPr>
        <p:spPr>
          <a:xfrm>
            <a:off x="1028609" y="992942"/>
            <a:ext cx="2610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D7FC8"/>
                </a:solidFill>
                <a:latin typeface="Product Sans" panose="020B0403030502040203" pitchFamily="34" charset="0"/>
              </a:rPr>
              <a:t>Inheritance</a:t>
            </a:r>
            <a:endParaRPr lang="en-ID" sz="3600" b="1" dirty="0">
              <a:solidFill>
                <a:srgbClr val="0D7FC8"/>
              </a:solidFill>
              <a:latin typeface="Product Sans" panose="020B0403030502040203" pitchFamily="34" charset="0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41C3E06F-7364-4816-95C5-5D822BA557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34" t="32976" r="4840" b="32976"/>
          <a:stretch/>
        </p:blipFill>
        <p:spPr>
          <a:xfrm>
            <a:off x="10813334" y="308251"/>
            <a:ext cx="972510" cy="20347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1406BE5-A858-4777-9F6B-EA93900B2857}"/>
              </a:ext>
            </a:extLst>
          </p:cNvPr>
          <p:cNvSpPr txBox="1"/>
          <p:nvPr/>
        </p:nvSpPr>
        <p:spPr>
          <a:xfrm>
            <a:off x="1028609" y="1639273"/>
            <a:ext cx="978472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Styling HTML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bersifat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inheritance yang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artinya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dapat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mewarisi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properti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style “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tertentu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” pada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elemen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yang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ada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 </a:t>
            </a:r>
            <a:r>
              <a:rPr lang="en-US" sz="14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dalamnya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Rules yang </a:t>
            </a:r>
            <a:r>
              <a:rPr lang="en-ID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kita</a:t>
            </a:r>
            <a:r>
              <a:rPr lang="en-ID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tuliskan</a:t>
            </a:r>
            <a:r>
              <a:rPr lang="en-ID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untuk</a:t>
            </a:r>
            <a:r>
              <a:rPr lang="en-ID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elemen</a:t>
            </a:r>
            <a:r>
              <a:rPr lang="en-ID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>
                <a:highlight>
                  <a:srgbClr val="FFFF00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&lt;body&gt;&lt;/body&gt; </a:t>
            </a:r>
            <a:r>
              <a:rPr lang="en-ID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akan</a:t>
            </a:r>
            <a:r>
              <a:rPr lang="en-ID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diterapkan</a:t>
            </a:r>
            <a:r>
              <a:rPr lang="en-ID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pada </a:t>
            </a:r>
            <a:r>
              <a:rPr lang="en-ID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seluruh</a:t>
            </a:r>
            <a:r>
              <a:rPr lang="en-ID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elemen</a:t>
            </a:r>
            <a:r>
              <a:rPr lang="en-ID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yang </a:t>
            </a:r>
            <a:r>
              <a:rPr lang="en-ID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ada</a:t>
            </a:r>
            <a:r>
              <a:rPr lang="en-ID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 </a:t>
            </a:r>
            <a:r>
              <a:rPr lang="en-ID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dalam</a:t>
            </a:r>
            <a:r>
              <a:rPr lang="en-ID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elemen</a:t>
            </a:r>
            <a:r>
              <a:rPr lang="en-ID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>
                <a:highlight>
                  <a:srgbClr val="FFFF00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&lt;body&gt;&lt;/body&gt;</a:t>
            </a:r>
          </a:p>
        </p:txBody>
      </p:sp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FCA4E858-7704-49A1-BDC5-F0A624C7629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248" y="2957407"/>
            <a:ext cx="5945503" cy="29731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7249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1635</TotalTime>
  <Words>730</Words>
  <Application>Microsoft Office PowerPoint</Application>
  <PresentationFormat>Widescreen</PresentationFormat>
  <Paragraphs>97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Calibri</vt:lpstr>
      <vt:lpstr>Arial</vt:lpstr>
      <vt:lpstr>Product Sans</vt:lpstr>
      <vt:lpstr>Open Sans</vt:lpstr>
      <vt:lpstr>Montserrat</vt:lpstr>
      <vt:lpstr>Calibri Light</vt:lpstr>
      <vt:lpstr>Poppins</vt:lpstr>
      <vt:lpstr>Office Theme</vt:lpstr>
      <vt:lpstr>Week III : CSS Drill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I : Web &amp; CSS Introduction</dc:title>
  <dc:creator>edonovanto</dc:creator>
  <cp:lastModifiedBy>edonovanto</cp:lastModifiedBy>
  <cp:revision>72</cp:revision>
  <dcterms:created xsi:type="dcterms:W3CDTF">2021-06-14T13:49:06Z</dcterms:created>
  <dcterms:modified xsi:type="dcterms:W3CDTF">2021-09-04T04:56:51Z</dcterms:modified>
</cp:coreProperties>
</file>