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aleway"/>
      <p:regular r:id="rId17"/>
      <p:bold r:id="rId18"/>
      <p:italic r:id="rId19"/>
      <p:boldItalic r:id="rId20"/>
    </p:embeddedFont>
    <p:embeddedFont>
      <p:font typeface="Roboto Medium"/>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Roboto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RobotoLight-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RobotoLight-italic.fntdata"/><Relationship Id="rId12" Type="http://schemas.openxmlformats.org/officeDocument/2006/relationships/slide" Target="slides/slide8.xml"/><Relationship Id="rId34" Type="http://schemas.openxmlformats.org/officeDocument/2006/relationships/font" Target="fonts/RobotoLight-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Light-boldItalic.fntdata"/><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AU">
                <a:solidFill>
                  <a:srgbClr val="D1D5DB"/>
                </a:solidFill>
                <a:highlight>
                  <a:srgbClr val="343541"/>
                </a:highlight>
                <a:latin typeface="Roboto"/>
                <a:ea typeface="Roboto"/>
                <a:cs typeface="Roboto"/>
                <a:sym typeface="Roboto"/>
              </a:rPr>
              <a:t>Good [morning/afternoon/evening], everyone. I am abhinav, and today we are going to dive into the billing trends and transaction dynamics analysis that has shaped over the three months from jan 2023- march 2023.  Lets begin</a:t>
            </a:r>
            <a:endParaRPr/>
          </a:p>
        </p:txBody>
      </p:sp>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989b08656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a989b08656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96d246a9b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AU">
                <a:solidFill>
                  <a:srgbClr val="D1D5DB"/>
                </a:solidFill>
                <a:highlight>
                  <a:srgbClr val="343541"/>
                </a:highlight>
                <a:latin typeface="Roboto"/>
                <a:ea typeface="Roboto"/>
                <a:cs typeface="Roboto"/>
                <a:sym typeface="Roboto"/>
              </a:rPr>
              <a:t>Examining our transaction funnel, we see that failed transactions account for 50.01%, missing information for 33.23%, and successful transactions for 16.77%. This breakdown provides a clear picture of our customer interactions. </a:t>
            </a:r>
            <a:endParaRPr/>
          </a:p>
        </p:txBody>
      </p:sp>
      <p:sp>
        <p:nvSpPr>
          <p:cNvPr id="208" name="Google Shape;208;g2a96d246a9b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96d246a9b_2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96d246a9b_2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a96d246a9b_2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AU"/>
              <a:t>So, this is a high level </a:t>
            </a:r>
            <a:r>
              <a:rPr lang="en-AU"/>
              <a:t>overview</a:t>
            </a:r>
            <a:r>
              <a:rPr lang="en-AU"/>
              <a:t>, First, lets take a look at the billing trends. </a:t>
            </a:r>
            <a:endParaRPr/>
          </a:p>
          <a:p>
            <a:pPr indent="0" lvl="0" marL="0" rtl="0" algn="l">
              <a:spcBef>
                <a:spcPts val="0"/>
              </a:spcBef>
              <a:spcAft>
                <a:spcPts val="0"/>
              </a:spcAft>
              <a:buNone/>
            </a:pPr>
            <a:r>
              <a:rPr lang="en-AU"/>
              <a:t>we have identified a downward trend in the billing amount. And there are several factors that influence these trends: 1. Transaction count 2. Transaction Value 3. </a:t>
            </a:r>
            <a:r>
              <a:rPr lang="en-AU"/>
              <a:t>Changing Customer preferences. There is a lot to explore in the coming slides: Lets begin with the billing trends</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96d246a9b_2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96d246a9b_2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AU">
                <a:solidFill>
                  <a:srgbClr val="D1D5DB"/>
                </a:solidFill>
                <a:highlight>
                  <a:srgbClr val="343541"/>
                </a:highlight>
                <a:latin typeface="Roboto"/>
                <a:ea typeface="Roboto"/>
                <a:cs typeface="Roboto"/>
                <a:sym typeface="Roboto"/>
              </a:rPr>
              <a:t>Here, you can see a visual representation of our billing amounts across the last three months. The downward trend is evident, and it's crucial for us to understand why. Let's explore this further.</a:t>
            </a:r>
            <a:endParaRPr/>
          </a:p>
        </p:txBody>
      </p:sp>
      <p:sp>
        <p:nvSpPr>
          <p:cNvPr id="138" name="Google Shape;138;g2a96d246a9b_2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989b0865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989b08656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AU">
                <a:solidFill>
                  <a:srgbClr val="D1D5DB"/>
                </a:solidFill>
                <a:highlight>
                  <a:srgbClr val="343541"/>
                </a:highlight>
                <a:latin typeface="Roboto"/>
                <a:ea typeface="Roboto"/>
                <a:cs typeface="Roboto"/>
                <a:sym typeface="Roboto"/>
              </a:rPr>
              <a:t>The decrease in transaction count and the consistent average monthly transaction values are pivotal components. Each month tells a story, </a:t>
            </a:r>
            <a:endParaRPr/>
          </a:p>
        </p:txBody>
      </p:sp>
      <p:sp>
        <p:nvSpPr>
          <p:cNvPr id="146" name="Google Shape;146;g2a989b08656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96d246a9b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AU">
                <a:solidFill>
                  <a:srgbClr val="D1D5DB"/>
                </a:solidFill>
                <a:highlight>
                  <a:srgbClr val="343541"/>
                </a:highlight>
                <a:latin typeface="Roboto"/>
                <a:ea typeface="Roboto"/>
                <a:cs typeface="Roboto"/>
                <a:sym typeface="Roboto"/>
              </a:rPr>
              <a:t>clustered in Three specific region. </a:t>
            </a:r>
            <a:endParaRPr>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rPr lang="en-AU">
                <a:solidFill>
                  <a:srgbClr val="D1D5DB"/>
                </a:solidFill>
                <a:highlight>
                  <a:srgbClr val="343541"/>
                </a:highlight>
                <a:latin typeface="Roboto"/>
                <a:ea typeface="Roboto"/>
                <a:cs typeface="Roboto"/>
                <a:sym typeface="Roboto"/>
              </a:rPr>
              <a:t>top merchants on the plot.</a:t>
            </a:r>
            <a:endParaRPr/>
          </a:p>
        </p:txBody>
      </p:sp>
      <p:sp>
        <p:nvSpPr>
          <p:cNvPr id="154" name="Google Shape;154;g2a96d246a9b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989b08656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a989b08656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i="1" lang="en-AU">
                <a:solidFill>
                  <a:srgbClr val="D1D5DB"/>
                </a:solidFill>
                <a:highlight>
                  <a:srgbClr val="343541"/>
                </a:highlight>
                <a:latin typeface="Roboto"/>
                <a:ea typeface="Roboto"/>
                <a:cs typeface="Roboto"/>
                <a:sym typeface="Roboto"/>
              </a:rPr>
              <a:t>Our top merchants, Beauty Bliss, Tech Touch, and Home Harmony, play a vital role in our transaction landscape. Understanding their dynamics is key to navigating our market.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989b08656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a989b08656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96d246a9b_1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en-AU">
                <a:solidFill>
                  <a:srgbClr val="D1D5DB"/>
                </a:solidFill>
                <a:highlight>
                  <a:srgbClr val="343541"/>
                </a:highlight>
                <a:latin typeface="Roboto"/>
                <a:ea typeface="Roboto"/>
                <a:cs typeface="Roboto"/>
                <a:sym typeface="Roboto"/>
              </a:rPr>
              <a:t>Our daily billing trends showcase interesting patterns. From the highest point in January to the minimum in March, these fluctuations hold valuable insights</a:t>
            </a:r>
            <a:endParaRPr/>
          </a:p>
        </p:txBody>
      </p:sp>
      <p:sp>
        <p:nvSpPr>
          <p:cNvPr id="191" name="Google Shape;191;g2a96d246a9b_1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86" name="Shape 86"/>
        <p:cNvGrpSpPr/>
        <p:nvPr/>
      </p:nvGrpSpPr>
      <p:grpSpPr>
        <a:xfrm>
          <a:off x="0" y="0"/>
          <a:ext cx="0" cy="0"/>
          <a:chOff x="0" y="0"/>
          <a:chExt cx="0" cy="0"/>
        </a:xfrm>
      </p:grpSpPr>
      <p:sp>
        <p:nvSpPr>
          <p:cNvPr id="87" name="Google Shape;87;p13"/>
          <p:cNvSpPr txBox="1"/>
          <p:nvPr>
            <p:ph type="ctrTitle"/>
          </p:nvPr>
        </p:nvSpPr>
        <p:spPr>
          <a:xfrm>
            <a:off x="1212852" y="1537494"/>
            <a:ext cx="4086300" cy="2387700"/>
          </a:xfrm>
          <a:prstGeom prst="rect">
            <a:avLst/>
          </a:prstGeom>
          <a:noFill/>
          <a:ln>
            <a:noFill/>
          </a:ln>
        </p:spPr>
        <p:txBody>
          <a:bodyPr anchorCtr="0" anchor="b" bIns="45700" lIns="0" spcFirstLastPara="1" rIns="91425" wrap="square" tIns="45700">
            <a:noAutofit/>
          </a:bodyPr>
          <a:lstStyle>
            <a:lvl1pPr lvl="0" marR="0" rtl="0" algn="l">
              <a:lnSpc>
                <a:spcPct val="100000"/>
              </a:lnSpc>
              <a:spcBef>
                <a:spcPts val="0"/>
              </a:spcBef>
              <a:spcAft>
                <a:spcPts val="0"/>
              </a:spcAft>
              <a:buClr>
                <a:srgbClr val="000005"/>
              </a:buClr>
              <a:buSzPts val="2700"/>
              <a:buFont typeface="Roboto Medium"/>
              <a:buNone/>
              <a:defRPr b="0" i="0" sz="2700" u="none" cap="none" strike="noStrike">
                <a:solidFill>
                  <a:srgbClr val="000005"/>
                </a:solidFill>
                <a:latin typeface="Roboto Medium"/>
                <a:ea typeface="Roboto Medium"/>
                <a:cs typeface="Roboto Medium"/>
                <a:sym typeface="Roboto Medium"/>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88" name="Google Shape;88;p13"/>
          <p:cNvSpPr txBox="1"/>
          <p:nvPr>
            <p:ph idx="1" type="subTitle"/>
          </p:nvPr>
        </p:nvSpPr>
        <p:spPr>
          <a:xfrm>
            <a:off x="1212851" y="4126706"/>
            <a:ext cx="4086300" cy="1236600"/>
          </a:xfrm>
          <a:prstGeom prst="rect">
            <a:avLst/>
          </a:prstGeom>
          <a:noFill/>
          <a:ln>
            <a:noFill/>
          </a:ln>
        </p:spPr>
        <p:txBody>
          <a:bodyPr anchorCtr="0" anchor="t" bIns="45700" lIns="0" spcFirstLastPara="1" rIns="91425" wrap="square" tIns="45700">
            <a:noAutofit/>
          </a:bodyPr>
          <a:lstStyle>
            <a:lvl1pPr lvl="0" marR="0" rtl="0" algn="l">
              <a:lnSpc>
                <a:spcPct val="100000"/>
              </a:lnSpc>
              <a:spcBef>
                <a:spcPts val="1000"/>
              </a:spcBef>
              <a:spcAft>
                <a:spcPts val="0"/>
              </a:spcAft>
              <a:buClr>
                <a:srgbClr val="000005"/>
              </a:buClr>
              <a:buSzPts val="1800"/>
              <a:buFont typeface="Arial"/>
              <a:buNone/>
              <a:defRPr b="0" i="0" sz="1800" u="none" cap="none" strike="noStrike">
                <a:solidFill>
                  <a:srgbClr val="000005"/>
                </a:solidFill>
                <a:latin typeface="Roboto Light"/>
                <a:ea typeface="Roboto Light"/>
                <a:cs typeface="Roboto Light"/>
                <a:sym typeface="Roboto Light"/>
              </a:defRPr>
            </a:lvl1pPr>
            <a:lvl2pPr lvl="1" marR="0" rtl="0" algn="ctr">
              <a:lnSpc>
                <a:spcPct val="90000"/>
              </a:lnSpc>
              <a:spcBef>
                <a:spcPts val="16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16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6pPr>
            <a:lvl7pPr lvl="6"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7pPr>
            <a:lvl8pPr lvl="7"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8pPr>
            <a:lvl9pPr lvl="8" marR="0" rtl="0" algn="ctr">
              <a:lnSpc>
                <a:spcPct val="90000"/>
              </a:lnSpc>
              <a:spcBef>
                <a:spcPts val="1600"/>
              </a:spcBef>
              <a:spcAft>
                <a:spcPts val="160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9pPr>
          </a:lstStyle>
          <a:p/>
        </p:txBody>
      </p:sp>
      <p:sp>
        <p:nvSpPr>
          <p:cNvPr id="89" name="Google Shape;89;p13"/>
          <p:cNvSpPr/>
          <p:nvPr/>
        </p:nvSpPr>
        <p:spPr>
          <a:xfrm>
            <a:off x="169682" y="6202837"/>
            <a:ext cx="377100" cy="377100"/>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90" name="Google Shape;90;p13"/>
          <p:cNvSpPr txBox="1"/>
          <p:nvPr>
            <p:ph idx="2" type="body"/>
          </p:nvPr>
        </p:nvSpPr>
        <p:spPr>
          <a:xfrm>
            <a:off x="1212851" y="650875"/>
            <a:ext cx="2128800" cy="2445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Light"/>
                <a:ea typeface="Roboto Light"/>
                <a:cs typeface="Roboto Light"/>
                <a:sym typeface="Roboto Light"/>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91" name="Google Shape;91;p13"/>
          <p:cNvSpPr txBox="1"/>
          <p:nvPr>
            <p:ph idx="3" type="body"/>
          </p:nvPr>
        </p:nvSpPr>
        <p:spPr>
          <a:xfrm>
            <a:off x="1212851" y="458789"/>
            <a:ext cx="2128800" cy="2445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Medium"/>
                <a:ea typeface="Roboto Medium"/>
                <a:cs typeface="Roboto Medium"/>
                <a:sym typeface="Roboto Medium"/>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92" name="Google Shape;92;p13"/>
          <p:cNvSpPr/>
          <p:nvPr/>
        </p:nvSpPr>
        <p:spPr>
          <a:xfrm>
            <a:off x="7580399" y="-1"/>
            <a:ext cx="4611600" cy="6858000"/>
          </a:xfrm>
          <a:prstGeom prst="rect">
            <a:avLst/>
          </a:prstGeom>
          <a:blipFill rotWithShape="1">
            <a:blip r:embed="rId2">
              <a:alphaModFix/>
            </a:blip>
            <a:stretch>
              <a:fillRect b="-9" l="0" r="0" t="-1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93" name="Shape 93"/>
        <p:cNvGrpSpPr/>
        <p:nvPr/>
      </p:nvGrpSpPr>
      <p:grpSpPr>
        <a:xfrm>
          <a:off x="0" y="0"/>
          <a:ext cx="0" cy="0"/>
          <a:chOff x="0" y="0"/>
          <a:chExt cx="0" cy="0"/>
        </a:xfrm>
      </p:grpSpPr>
      <p:sp>
        <p:nvSpPr>
          <p:cNvPr id="94" name="Google Shape;94;p14"/>
          <p:cNvSpPr/>
          <p:nvPr/>
        </p:nvSpPr>
        <p:spPr>
          <a:xfrm>
            <a:off x="740569" y="1777835"/>
            <a:ext cx="11451300" cy="5080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95" name="Google Shape;95;p14"/>
          <p:cNvSpPr/>
          <p:nvPr/>
        </p:nvSpPr>
        <p:spPr>
          <a:xfrm>
            <a:off x="9004300" y="-2"/>
            <a:ext cx="31878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96" name="Google Shape;96;p14"/>
          <p:cNvSpPr/>
          <p:nvPr/>
        </p:nvSpPr>
        <p:spPr>
          <a:xfrm>
            <a:off x="11677650" y="500063"/>
            <a:ext cx="1073100" cy="10731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97" name="Google Shape;97;p14"/>
          <p:cNvSpPr/>
          <p:nvPr/>
        </p:nvSpPr>
        <p:spPr>
          <a:xfrm>
            <a:off x="1206500" y="6209380"/>
            <a:ext cx="1422394" cy="360043"/>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98" name="Google Shape;98;p14"/>
          <p:cNvSpPr txBox="1"/>
          <p:nvPr/>
        </p:nvSpPr>
        <p:spPr>
          <a:xfrm>
            <a:off x="1196974" y="400204"/>
            <a:ext cx="7446300" cy="82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2400"/>
              <a:buFont typeface="Arial"/>
              <a:buNone/>
            </a:pPr>
            <a:r>
              <a:rPr b="0" i="0" lang="en-AU" sz="2400" u="none" cap="none" strike="noStrike">
                <a:solidFill>
                  <a:srgbClr val="000005"/>
                </a:solidFill>
                <a:latin typeface="Roboto"/>
                <a:ea typeface="Roboto"/>
                <a:cs typeface="Roboto"/>
                <a:sym typeface="Roboto"/>
              </a:rPr>
              <a:t>Our 17 year history assures best practice in privacy, security and the ethical use of data</a:t>
            </a:r>
            <a:endParaRPr/>
          </a:p>
        </p:txBody>
      </p:sp>
      <p:sp>
        <p:nvSpPr>
          <p:cNvPr id="99" name="Google Shape;99;p14"/>
          <p:cNvSpPr txBox="1"/>
          <p:nvPr/>
        </p:nvSpPr>
        <p:spPr>
          <a:xfrm>
            <a:off x="9407615" y="2417885"/>
            <a:ext cx="2338800" cy="21804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AU" sz="1800" u="none" cap="none" strike="noStrike">
                <a:solidFill>
                  <a:srgbClr val="FFFFFF"/>
                </a:solidFill>
                <a:latin typeface="Roboto Light"/>
                <a:ea typeface="Roboto Light"/>
                <a:cs typeface="Roboto Light"/>
                <a:sym typeface="Roboto Light"/>
              </a:rPr>
              <a:t>Quantium believes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of this document.</a:t>
            </a:r>
            <a:endParaRPr/>
          </a:p>
        </p:txBody>
      </p:sp>
      <p:sp>
        <p:nvSpPr>
          <p:cNvPr id="100" name="Google Shape;100;p14"/>
          <p:cNvSpPr txBox="1"/>
          <p:nvPr/>
        </p:nvSpPr>
        <p:spPr>
          <a:xfrm>
            <a:off x="9407615" y="500063"/>
            <a:ext cx="2207100" cy="1073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AU" sz="2400" u="none" cap="none" strike="noStrike">
                <a:solidFill>
                  <a:srgbClr val="FFFFFF"/>
                </a:solidFill>
                <a:latin typeface="Roboto"/>
                <a:ea typeface="Roboto"/>
                <a:cs typeface="Roboto"/>
                <a:sym typeface="Roboto"/>
              </a:rPr>
              <a:t>We all have a responsibility</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to use data</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for good</a:t>
            </a:r>
            <a:endParaRPr/>
          </a:p>
        </p:txBody>
      </p:sp>
      <p:sp>
        <p:nvSpPr>
          <p:cNvPr id="101" name="Google Shape;101;p14"/>
          <p:cNvSpPr/>
          <p:nvPr/>
        </p:nvSpPr>
        <p:spPr>
          <a:xfrm>
            <a:off x="1196975" y="1972575"/>
            <a:ext cx="2311200" cy="3078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Privacy</a:t>
            </a:r>
            <a:endParaRPr/>
          </a:p>
        </p:txBody>
      </p:sp>
      <p:sp>
        <p:nvSpPr>
          <p:cNvPr id="102" name="Google Shape;102;p14"/>
          <p:cNvSpPr/>
          <p:nvPr/>
        </p:nvSpPr>
        <p:spPr>
          <a:xfrm>
            <a:off x="1196974" y="2254637"/>
            <a:ext cx="2311200" cy="1938900"/>
          </a:xfrm>
          <a:prstGeom prst="rect">
            <a:avLst/>
          </a:prstGeom>
          <a:noFill/>
          <a:ln>
            <a:noFill/>
          </a:ln>
        </p:spPr>
        <p:txBody>
          <a:bodyPr anchorCtr="0" anchor="t" bIns="45700" lIns="0" spcFirstLastPara="1" rIns="0" wrap="square" tIns="45700">
            <a:no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have built our business based on privacy by design principles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the past 17 years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Quantium has strict protocols</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around the receipt and storage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of personal information</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re-identify individuals.</a:t>
            </a:r>
            <a:endParaRPr/>
          </a:p>
        </p:txBody>
      </p:sp>
      <p:sp>
        <p:nvSpPr>
          <p:cNvPr id="103" name="Google Shape;103;p14"/>
          <p:cNvSpPr/>
          <p:nvPr/>
        </p:nvSpPr>
        <p:spPr>
          <a:xfrm>
            <a:off x="3957637" y="1972575"/>
            <a:ext cx="2311200" cy="3078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Security</a:t>
            </a:r>
            <a:endParaRPr/>
          </a:p>
        </p:txBody>
      </p:sp>
      <p:sp>
        <p:nvSpPr>
          <p:cNvPr id="104" name="Google Shape;104;p14"/>
          <p:cNvSpPr/>
          <p:nvPr/>
        </p:nvSpPr>
        <p:spPr>
          <a:xfrm>
            <a:off x="3957637" y="2254637"/>
            <a:ext cx="2311200" cy="3524100"/>
          </a:xfrm>
          <a:prstGeom prst="rect">
            <a:avLst/>
          </a:prstGeom>
          <a:noFill/>
          <a:ln>
            <a:noFill/>
          </a:ln>
        </p:spPr>
        <p:txBody>
          <a:bodyPr anchorCtr="0" anchor="t" bIns="45700" lIns="0" spcFirstLastPara="1" rIns="91425" wrap="square" tIns="45700">
            <a:no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are ISO27001 certified - internationally recognised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our ability to uphold best practice standards across information security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use ‘bank grade’ security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to store and process our data</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Comply with 200+ security requirements from NAB, Woolworths and other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data partners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partner data is held in separate restricted environments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access to partner data is limited to essential staff only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Security environment and processes regularly audited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by our data partners.</a:t>
            </a:r>
            <a:endParaRPr b="0" i="0" sz="1100" u="none" cap="none" strike="noStrike">
              <a:solidFill>
                <a:srgbClr val="000005"/>
              </a:solidFill>
              <a:latin typeface="Roboto Light"/>
              <a:ea typeface="Roboto Light"/>
              <a:cs typeface="Roboto Light"/>
              <a:sym typeface="Roboto Light"/>
            </a:endParaRPr>
          </a:p>
        </p:txBody>
      </p:sp>
      <p:sp>
        <p:nvSpPr>
          <p:cNvPr id="105" name="Google Shape;105;p14"/>
          <p:cNvSpPr/>
          <p:nvPr/>
        </p:nvSpPr>
        <p:spPr>
          <a:xfrm>
            <a:off x="6718300" y="1972575"/>
            <a:ext cx="2311200" cy="3078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Ethical use of data</a:t>
            </a:r>
            <a:endParaRPr/>
          </a:p>
        </p:txBody>
      </p:sp>
      <p:sp>
        <p:nvSpPr>
          <p:cNvPr id="106" name="Google Shape;106;p14"/>
          <p:cNvSpPr/>
          <p:nvPr/>
        </p:nvSpPr>
        <p:spPr>
          <a:xfrm>
            <a:off x="6718300" y="2254637"/>
            <a:ext cx="2125800" cy="938700"/>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rgbClr val="000005"/>
              </a:buClr>
              <a:buSzPts val="1100"/>
              <a:buFont typeface="Roboto Light"/>
              <a:buNone/>
            </a:pPr>
            <a:r>
              <a:rPr b="0" i="0" lang="en-AU" sz="11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a:p>
        </p:txBody>
      </p:sp>
      <p:grpSp>
        <p:nvGrpSpPr>
          <p:cNvPr id="107" name="Google Shape;107;p14"/>
          <p:cNvGrpSpPr/>
          <p:nvPr/>
        </p:nvGrpSpPr>
        <p:grpSpPr>
          <a:xfrm>
            <a:off x="3732882" y="1988025"/>
            <a:ext cx="2760663" cy="3790907"/>
            <a:chOff x="3732882" y="1987964"/>
            <a:chExt cx="2760663" cy="3850200"/>
          </a:xfrm>
        </p:grpSpPr>
        <p:cxnSp>
          <p:nvCxnSpPr>
            <p:cNvPr id="108" name="Google Shape;108;p14"/>
            <p:cNvCxnSpPr/>
            <p:nvPr/>
          </p:nvCxnSpPr>
          <p:spPr>
            <a:xfrm>
              <a:off x="3732882" y="1987964"/>
              <a:ext cx="0" cy="3850200"/>
            </a:xfrm>
            <a:prstGeom prst="straightConnector1">
              <a:avLst/>
            </a:prstGeom>
            <a:noFill/>
            <a:ln cap="flat" cmpd="sng" w="9525">
              <a:solidFill>
                <a:srgbClr val="BCB5AC"/>
              </a:solidFill>
              <a:prstDash val="solid"/>
              <a:miter lim="800000"/>
              <a:headEnd len="sm" w="sm" type="none"/>
              <a:tailEnd len="sm" w="sm" type="none"/>
            </a:ln>
          </p:spPr>
        </p:cxnSp>
        <p:cxnSp>
          <p:nvCxnSpPr>
            <p:cNvPr id="109" name="Google Shape;109;p14"/>
            <p:cNvCxnSpPr/>
            <p:nvPr/>
          </p:nvCxnSpPr>
          <p:spPr>
            <a:xfrm>
              <a:off x="6493545" y="1987964"/>
              <a:ext cx="0" cy="3850200"/>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110" name="Shape 110"/>
        <p:cNvGrpSpPr/>
        <p:nvPr/>
      </p:nvGrpSpPr>
      <p:grpSpPr>
        <a:xfrm>
          <a:off x="0" y="0"/>
          <a:ext cx="0" cy="0"/>
          <a:chOff x="0" y="0"/>
          <a:chExt cx="0" cy="0"/>
        </a:xfrm>
      </p:grpSpPr>
      <p:sp>
        <p:nvSpPr>
          <p:cNvPr id="111" name="Google Shape;111;p1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rm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a:ea typeface="Roboto"/>
                <a:cs typeface="Roboto"/>
                <a:sym typeface="Roboto"/>
              </a:defRPr>
            </a:lvl1pPr>
            <a:lvl2pPr indent="-228600" lvl="1" marL="914400" marR="0" rtl="0" algn="l">
              <a:lnSpc>
                <a:spcPct val="90000"/>
              </a:lnSpc>
              <a:spcBef>
                <a:spcPts val="16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16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16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16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112" name="Shape 112"/>
        <p:cNvGrpSpPr/>
        <p:nvPr/>
      </p:nvGrpSpPr>
      <p:grpSpPr>
        <a:xfrm>
          <a:off x="0" y="0"/>
          <a:ext cx="0" cy="0"/>
          <a:chOff x="0" y="0"/>
          <a:chExt cx="0" cy="0"/>
        </a:xfrm>
      </p:grpSpPr>
      <p:sp>
        <p:nvSpPr>
          <p:cNvPr id="113" name="Google Shape;113;p16"/>
          <p:cNvSpPr/>
          <p:nvPr/>
        </p:nvSpPr>
        <p:spPr>
          <a:xfrm>
            <a:off x="740568" y="0"/>
            <a:ext cx="11451300" cy="24669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114" name="Google Shape;114;p16"/>
          <p:cNvSpPr txBox="1"/>
          <p:nvPr>
            <p:ph type="title"/>
          </p:nvPr>
        </p:nvSpPr>
        <p:spPr>
          <a:xfrm>
            <a:off x="1162050" y="400050"/>
            <a:ext cx="2305200" cy="9717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8300"/>
              <a:buFont typeface="Roboto Light"/>
              <a:buNone/>
              <a:defRPr b="0" i="0" sz="8300" u="none" cap="none" strike="noStrike">
                <a:solidFill>
                  <a:srgbClr val="000005"/>
                </a:solidFill>
                <a:latin typeface="Roboto Light"/>
                <a:ea typeface="Roboto Light"/>
                <a:cs typeface="Roboto Light"/>
                <a:sym typeface="Roboto Light"/>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115" name="Google Shape;115;p16"/>
          <p:cNvSpPr txBox="1"/>
          <p:nvPr>
            <p:ph idx="1" type="body"/>
          </p:nvPr>
        </p:nvSpPr>
        <p:spPr>
          <a:xfrm>
            <a:off x="1201738" y="3122612"/>
            <a:ext cx="5516700" cy="2516100"/>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16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rtl="0" algn="l">
              <a:lnSpc>
                <a:spcPct val="90000"/>
              </a:lnSpc>
              <a:spcBef>
                <a:spcPts val="16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16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1600"/>
              </a:spcBef>
              <a:spcAft>
                <a:spcPts val="160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116" name="Shape 116"/>
        <p:cNvGrpSpPr/>
        <p:nvPr/>
      </p:nvGrpSpPr>
      <p:grpSpPr>
        <a:xfrm>
          <a:off x="0" y="0"/>
          <a:ext cx="0" cy="0"/>
          <a:chOff x="0" y="0"/>
          <a:chExt cx="0" cy="0"/>
        </a:xfrm>
      </p:grpSpPr>
      <p:sp>
        <p:nvSpPr>
          <p:cNvPr id="117" name="Google Shape;117;p17"/>
          <p:cNvSpPr/>
          <p:nvPr/>
        </p:nvSpPr>
        <p:spPr>
          <a:xfrm>
            <a:off x="177800" y="6223000"/>
            <a:ext cx="336600" cy="300000"/>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118" name="Google Shape;118;p17"/>
          <p:cNvSpPr/>
          <p:nvPr/>
        </p:nvSpPr>
        <p:spPr>
          <a:xfrm>
            <a:off x="3631660" y="4792494"/>
            <a:ext cx="8046000" cy="1730400"/>
          </a:xfrm>
          <a:prstGeom prst="rect">
            <a:avLst/>
          </a:prstGeom>
          <a:noFill/>
          <a:ln>
            <a:noFill/>
          </a:ln>
        </p:spPr>
        <p:txBody>
          <a:bodyPr anchorCtr="0" anchor="b" bIns="45700" lIns="0" spcFirstLastPara="1" rIns="91425" wrap="square" tIns="45700">
            <a:noAutofit/>
          </a:bodyPr>
          <a:lstStyle/>
          <a:p>
            <a:pPr indent="0" lvl="0" marL="0" marR="0" rtl="0" algn="just">
              <a:lnSpc>
                <a:spcPct val="100000"/>
              </a:lnSpc>
              <a:spcBef>
                <a:spcPts val="0"/>
              </a:spcBef>
              <a:spcAft>
                <a:spcPts val="0"/>
              </a:spcAft>
              <a:buNone/>
            </a:pPr>
            <a:r>
              <a:rPr b="0" lang="en-AU" sz="1000">
                <a:solidFill>
                  <a:srgbClr val="736D67"/>
                </a:solidFill>
                <a:latin typeface="Roboto Medium"/>
                <a:ea typeface="Roboto Medium"/>
                <a:cs typeface="Roboto Medium"/>
                <a:sym typeface="Roboto Medium"/>
              </a:rPr>
              <a:t>Disclaimer: </a:t>
            </a:r>
            <a:r>
              <a:rPr b="0" lang="en-AU" sz="10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AU" sz="1000">
                <a:solidFill>
                  <a:srgbClr val="736D67"/>
                </a:solidFill>
                <a:latin typeface="Roboto Medium"/>
                <a:ea typeface="Roboto Medium"/>
                <a:cs typeface="Roboto Medium"/>
                <a:sym typeface="Roboto Medium"/>
              </a:rPr>
              <a:t>Quantium</a:t>
            </a:r>
            <a:r>
              <a:rPr b="0" lang="en-AU" sz="1000">
                <a:solidFill>
                  <a:srgbClr val="736D67"/>
                </a:solidFill>
                <a:latin typeface="Roboto Light"/>
                <a:ea typeface="Roboto Light"/>
                <a:cs typeface="Roboto Light"/>
                <a:sym typeface="Roboto Light"/>
              </a:rPr>
              <a:t>) and where applicable, its third-party data owners (</a:t>
            </a:r>
            <a:r>
              <a:rPr b="0" lang="en-AU" sz="1000">
                <a:solidFill>
                  <a:srgbClr val="736D67"/>
                </a:solidFill>
                <a:latin typeface="Roboto Medium"/>
                <a:ea typeface="Roboto Medium"/>
                <a:cs typeface="Roboto Medium"/>
                <a:sym typeface="Roboto Medium"/>
              </a:rPr>
              <a:t>Data Providers</a:t>
            </a:r>
            <a:r>
              <a:rPr b="0" lang="en-AU" sz="1000">
                <a:solidFill>
                  <a:srgbClr val="736D67"/>
                </a:solidFill>
                <a:latin typeface="Roboto Light"/>
                <a:ea typeface="Roboto Light"/>
                <a:cs typeface="Roboto Light"/>
                <a:sym typeface="Roboto Light"/>
              </a:rPr>
              <a:t>), together (</a:t>
            </a:r>
            <a:r>
              <a:rPr b="0" lang="en-AU" sz="1000">
                <a:solidFill>
                  <a:srgbClr val="736D67"/>
                </a:solidFill>
                <a:latin typeface="Roboto Medium"/>
                <a:ea typeface="Roboto Medium"/>
                <a:cs typeface="Roboto Medium"/>
                <a:sym typeface="Roboto Medium"/>
              </a:rPr>
              <a:t>IP Owners</a:t>
            </a:r>
            <a:r>
              <a:rPr b="0" lang="en-AU" sz="1000">
                <a:solidFill>
                  <a:srgbClr val="736D67"/>
                </a:solidFill>
                <a:latin typeface="Roboto Light"/>
                <a:ea typeface="Roboto Light"/>
                <a:cs typeface="Roboto Light"/>
                <a:sym typeface="Roboto Light"/>
              </a:rPr>
              <a:t>). The information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nor the analysis on which it is based.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1000">
              <a:solidFill>
                <a:srgbClr val="736D67"/>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1212850" y="1537500"/>
            <a:ext cx="4827900" cy="2387700"/>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rgbClr val="000005"/>
              </a:buClr>
              <a:buSzPts val="2700"/>
              <a:buFont typeface="Roboto Medium"/>
              <a:buNone/>
            </a:pPr>
            <a:r>
              <a:rPr lang="en-AU" sz="4400"/>
              <a:t>Insights through </a:t>
            </a:r>
            <a:r>
              <a:rPr lang="en-AU" sz="4400"/>
              <a:t>Transactional Data </a:t>
            </a:r>
            <a:endParaRPr sz="4400"/>
          </a:p>
        </p:txBody>
      </p:sp>
      <p:sp>
        <p:nvSpPr>
          <p:cNvPr id="124" name="Google Shape;124;p18"/>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1000"/>
              </a:spcBef>
              <a:spcAft>
                <a:spcPts val="1600"/>
              </a:spcAft>
              <a:buClr>
                <a:srgbClr val="000005"/>
              </a:buClr>
              <a:buSzPts val="1800"/>
              <a:buNone/>
            </a:pPr>
            <a:r>
              <a:rPr lang="en-AU"/>
              <a:t>Understanding Trends and Influincing Factors</a:t>
            </a:r>
            <a:endParaRPr/>
          </a:p>
        </p:txBody>
      </p:sp>
      <p:sp>
        <p:nvSpPr>
          <p:cNvPr id="125" name="Google Shape;125;p18"/>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1600"/>
              </a:spcAft>
              <a:buClr>
                <a:srgbClr val="000005"/>
              </a:buClr>
              <a:buSzPts val="1000"/>
              <a:buFont typeface="Arial"/>
              <a:buNone/>
            </a:pPr>
            <a:r>
              <a:rPr lang="en-AU"/>
              <a:t>22 December 2023</a:t>
            </a:r>
            <a:endParaRPr/>
          </a:p>
        </p:txBody>
      </p:sp>
      <p:pic>
        <p:nvPicPr>
          <p:cNvPr id="126" name="Google Shape;126;p18"/>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rmAutofit/>
          </a:bodyPr>
          <a:lstStyle/>
          <a:p>
            <a:pPr indent="0" lvl="0" marL="0" rtl="0" algn="l">
              <a:lnSpc>
                <a:spcPct val="100000"/>
              </a:lnSpc>
              <a:spcBef>
                <a:spcPts val="0"/>
              </a:spcBef>
              <a:spcAft>
                <a:spcPts val="1600"/>
              </a:spcAft>
              <a:buClr>
                <a:srgbClr val="000005"/>
              </a:buClr>
              <a:buSzPts val="2400"/>
              <a:buNone/>
            </a:pPr>
            <a:r>
              <a:rPr b="1" lang="en-AU"/>
              <a:t>Overview:</a:t>
            </a:r>
            <a:endParaRPr b="1"/>
          </a:p>
        </p:txBody>
      </p:sp>
      <p:sp>
        <p:nvSpPr>
          <p:cNvPr id="203" name="Google Shape;203;p27"/>
          <p:cNvSpPr txBox="1"/>
          <p:nvPr/>
        </p:nvSpPr>
        <p:spPr>
          <a:xfrm>
            <a:off x="4095575" y="1967884"/>
            <a:ext cx="7581000" cy="485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p>
        </p:txBody>
      </p:sp>
      <p:sp>
        <p:nvSpPr>
          <p:cNvPr id="204" name="Google Shape;204;p27"/>
          <p:cNvSpPr txBox="1"/>
          <p:nvPr/>
        </p:nvSpPr>
        <p:spPr>
          <a:xfrm>
            <a:off x="1196975" y="1277825"/>
            <a:ext cx="9979800" cy="5199300"/>
          </a:xfrm>
          <a:prstGeom prst="rect">
            <a:avLst/>
          </a:prstGeom>
          <a:noFill/>
          <a:ln>
            <a:noFill/>
          </a:ln>
        </p:spPr>
        <p:txBody>
          <a:bodyPr anchorCtr="0" anchor="t" bIns="0" lIns="0" spcFirstLastPara="1" rIns="0" wrap="square" tIns="0">
            <a:noAutofit/>
          </a:bodyPr>
          <a:lstStyle/>
          <a:p>
            <a:pPr indent="-368300" lvl="0" marL="457200" marR="0" rtl="0" algn="l">
              <a:spcBef>
                <a:spcPts val="0"/>
              </a:spcBef>
              <a:spcAft>
                <a:spcPts val="0"/>
              </a:spcAft>
              <a:buClr>
                <a:srgbClr val="666666"/>
              </a:buClr>
              <a:buSzPts val="2200"/>
              <a:buAutoNum type="arabicPeriod"/>
            </a:pPr>
            <a:r>
              <a:rPr lang="en-AU" sz="2200">
                <a:solidFill>
                  <a:srgbClr val="666666"/>
                </a:solidFill>
                <a:latin typeface="Roboto"/>
                <a:ea typeface="Roboto"/>
                <a:cs typeface="Roboto"/>
                <a:sym typeface="Roboto"/>
              </a:rPr>
              <a:t>The Billing amount across the three months indicate </a:t>
            </a:r>
            <a:r>
              <a:rPr b="1" lang="en-AU" sz="2200">
                <a:solidFill>
                  <a:srgbClr val="666666"/>
                </a:solidFill>
                <a:latin typeface="Roboto"/>
                <a:ea typeface="Roboto"/>
                <a:cs typeface="Roboto"/>
                <a:sym typeface="Roboto"/>
              </a:rPr>
              <a:t>downward trend</a:t>
            </a:r>
            <a:endParaRPr b="1" sz="2200">
              <a:solidFill>
                <a:srgbClr val="666666"/>
              </a:solidFill>
              <a:latin typeface="Roboto"/>
              <a:ea typeface="Roboto"/>
              <a:cs typeface="Roboto"/>
              <a:sym typeface="Roboto"/>
            </a:endParaRPr>
          </a:p>
          <a:p>
            <a:pPr indent="0" lvl="0" marL="0" marR="0" rtl="0" algn="l">
              <a:spcBef>
                <a:spcPts val="0"/>
              </a:spcBef>
              <a:spcAft>
                <a:spcPts val="0"/>
              </a:spcAft>
              <a:buNone/>
            </a:pPr>
            <a:r>
              <a:rPr lang="en-AU" sz="2200">
                <a:solidFill>
                  <a:srgbClr val="666666"/>
                </a:solidFill>
                <a:latin typeface="Roboto"/>
                <a:ea typeface="Roboto"/>
                <a:cs typeface="Roboto"/>
                <a:sym typeface="Roboto"/>
              </a:rPr>
              <a:t>	Key Influencing Factors:</a:t>
            </a:r>
            <a:endParaRPr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b="1" lang="en-AU" sz="2200">
                <a:solidFill>
                  <a:srgbClr val="666666"/>
                </a:solidFill>
                <a:latin typeface="Roboto"/>
                <a:ea typeface="Roboto"/>
                <a:cs typeface="Roboto"/>
                <a:sym typeface="Roboto"/>
              </a:rPr>
              <a:t>Decrease in monthly transaction count</a:t>
            </a:r>
            <a:endParaRPr b="1"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lang="en-AU" sz="2200">
                <a:solidFill>
                  <a:srgbClr val="666666"/>
                </a:solidFill>
                <a:latin typeface="Roboto"/>
                <a:ea typeface="Roboto"/>
                <a:cs typeface="Roboto"/>
                <a:sym typeface="Roboto"/>
              </a:rPr>
              <a:t>Consistent average monthly transaction values</a:t>
            </a:r>
            <a:endParaRPr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lang="en-AU" sz="2200">
                <a:solidFill>
                  <a:srgbClr val="666666"/>
                </a:solidFill>
                <a:latin typeface="Roboto"/>
                <a:ea typeface="Roboto"/>
                <a:cs typeface="Roboto"/>
                <a:sym typeface="Roboto"/>
              </a:rPr>
              <a:t>Product Differentiation: transaction volumes for tech products have significantly declined</a:t>
            </a:r>
            <a:endParaRPr sz="2200">
              <a:solidFill>
                <a:srgbClr val="666666"/>
              </a:solidFill>
              <a:latin typeface="Roboto"/>
              <a:ea typeface="Roboto"/>
              <a:cs typeface="Roboto"/>
              <a:sym typeface="Roboto"/>
            </a:endParaRPr>
          </a:p>
          <a:p>
            <a:pPr indent="0" lvl="0" marL="0" marR="0" rtl="0" algn="l">
              <a:spcBef>
                <a:spcPts val="0"/>
              </a:spcBef>
              <a:spcAft>
                <a:spcPts val="0"/>
              </a:spcAft>
              <a:buNone/>
            </a:pPr>
            <a:r>
              <a:t/>
            </a:r>
            <a:endParaRPr sz="2200">
              <a:latin typeface="Roboto"/>
              <a:ea typeface="Roboto"/>
              <a:cs typeface="Roboto"/>
              <a:sym typeface="Roboto"/>
            </a:endParaRPr>
          </a:p>
          <a:p>
            <a:pPr indent="-368300" lvl="0" marL="457200" marR="0" rtl="0" algn="l">
              <a:spcBef>
                <a:spcPts val="0"/>
              </a:spcBef>
              <a:spcAft>
                <a:spcPts val="0"/>
              </a:spcAft>
              <a:buClr>
                <a:srgbClr val="736D67"/>
              </a:buClr>
              <a:buSzPts val="2200"/>
              <a:buAutoNum type="arabicPeriod"/>
            </a:pPr>
            <a:r>
              <a:rPr lang="en-AU" sz="2200">
                <a:solidFill>
                  <a:srgbClr val="736D67"/>
                </a:solidFill>
                <a:latin typeface="Roboto"/>
                <a:ea typeface="Roboto"/>
                <a:cs typeface="Roboto"/>
                <a:sym typeface="Roboto"/>
              </a:rPr>
              <a:t>Top popular merchants: </a:t>
            </a:r>
            <a:r>
              <a:rPr b="1" lang="en-AU" sz="2200">
                <a:solidFill>
                  <a:srgbClr val="736D67"/>
                </a:solidFill>
                <a:latin typeface="Roboto"/>
                <a:ea typeface="Roboto"/>
                <a:cs typeface="Roboto"/>
                <a:sym typeface="Roboto"/>
              </a:rPr>
              <a:t>Beauty Bliss &gt; Tech Touch &gt; Home Harmony</a:t>
            </a:r>
            <a:endParaRPr b="1" sz="2200">
              <a:solidFill>
                <a:srgbClr val="736D67"/>
              </a:solidFill>
              <a:latin typeface="Roboto"/>
              <a:ea typeface="Roboto"/>
              <a:cs typeface="Roboto"/>
              <a:sym typeface="Roboto"/>
            </a:endParaRPr>
          </a:p>
          <a:p>
            <a:pPr indent="0" lvl="0" marL="0" marR="0" rtl="0" algn="l">
              <a:spcBef>
                <a:spcPts val="0"/>
              </a:spcBef>
              <a:spcAft>
                <a:spcPts val="0"/>
              </a:spcAft>
              <a:buNone/>
            </a:pPr>
            <a:r>
              <a:t/>
            </a:r>
            <a:endParaRPr sz="2200">
              <a:solidFill>
                <a:srgbClr val="736D67"/>
              </a:solidFill>
              <a:latin typeface="Roboto"/>
              <a:ea typeface="Roboto"/>
              <a:cs typeface="Roboto"/>
              <a:sym typeface="Roboto"/>
            </a:endParaRPr>
          </a:p>
          <a:p>
            <a:pPr indent="-368300" lvl="0" marL="457200" rtl="0" algn="l">
              <a:spcBef>
                <a:spcPts val="0"/>
              </a:spcBef>
              <a:spcAft>
                <a:spcPts val="0"/>
              </a:spcAft>
              <a:buClr>
                <a:srgbClr val="736D67"/>
              </a:buClr>
              <a:buSzPts val="2200"/>
              <a:buAutoNum type="arabicPeriod"/>
            </a:pPr>
            <a:r>
              <a:rPr lang="en-AU" sz="2200">
                <a:solidFill>
                  <a:srgbClr val="736D67"/>
                </a:solidFill>
                <a:latin typeface="Roboto"/>
                <a:ea typeface="Roboto"/>
                <a:cs typeface="Roboto"/>
                <a:sym typeface="Roboto"/>
              </a:rPr>
              <a:t>The daily billing trend fluctuates between </a:t>
            </a:r>
            <a:r>
              <a:rPr b="1" lang="en-AU" sz="2200">
                <a:solidFill>
                  <a:srgbClr val="736D67"/>
                </a:solidFill>
                <a:latin typeface="Roboto"/>
                <a:ea typeface="Roboto"/>
                <a:cs typeface="Roboto"/>
                <a:sym typeface="Roboto"/>
              </a:rPr>
              <a:t>700 million and 740 million,</a:t>
            </a:r>
            <a:r>
              <a:rPr lang="en-AU" sz="2200">
                <a:solidFill>
                  <a:srgbClr val="736D67"/>
                </a:solidFill>
                <a:latin typeface="Roboto"/>
                <a:ea typeface="Roboto"/>
                <a:cs typeface="Roboto"/>
                <a:sym typeface="Roboto"/>
              </a:rPr>
              <a:t> reaching its highest point in January and hitting a minimum in March.</a:t>
            </a:r>
            <a:endParaRPr sz="2200">
              <a:solidFill>
                <a:srgbClr val="736D67"/>
              </a:solidFill>
              <a:latin typeface="Roboto"/>
              <a:ea typeface="Roboto"/>
              <a:cs typeface="Roboto"/>
              <a:sym typeface="Roboto"/>
            </a:endParaRPr>
          </a:p>
          <a:p>
            <a:pPr indent="0" lvl="0" marL="0" rtl="0" algn="l">
              <a:spcBef>
                <a:spcPts val="0"/>
              </a:spcBef>
              <a:spcAft>
                <a:spcPts val="0"/>
              </a:spcAft>
              <a:buNone/>
            </a:pPr>
            <a:r>
              <a:t/>
            </a:r>
            <a:endParaRPr sz="2200">
              <a:solidFill>
                <a:srgbClr val="736D67"/>
              </a:solidFill>
              <a:latin typeface="Roboto"/>
              <a:ea typeface="Roboto"/>
              <a:cs typeface="Roboto"/>
              <a:sym typeface="Roboto"/>
            </a:endParaRPr>
          </a:p>
          <a:p>
            <a:pPr indent="-368300" lvl="0" marL="457200" rtl="0" algn="l">
              <a:spcBef>
                <a:spcPts val="0"/>
              </a:spcBef>
              <a:spcAft>
                <a:spcPts val="0"/>
              </a:spcAft>
              <a:buClr>
                <a:schemeClr val="dk2"/>
              </a:buClr>
              <a:buSzPts val="2200"/>
              <a:buAutoNum type="arabicPeriod"/>
            </a:pPr>
            <a:r>
              <a:rPr lang="en-AU" sz="2200">
                <a:solidFill>
                  <a:schemeClr val="dk2"/>
                </a:solidFill>
                <a:latin typeface="Roboto"/>
                <a:ea typeface="Roboto"/>
                <a:cs typeface="Roboto"/>
                <a:sym typeface="Roboto"/>
              </a:rPr>
              <a:t>Transaction Funnel Analysis: </a:t>
            </a:r>
            <a:r>
              <a:rPr b="1" lang="en-AU" sz="2200">
                <a:solidFill>
                  <a:schemeClr val="dk2"/>
                </a:solidFill>
                <a:latin typeface="Roboto"/>
                <a:ea typeface="Roboto"/>
                <a:cs typeface="Roboto"/>
                <a:sym typeface="Roboto"/>
              </a:rPr>
              <a:t>Failed transactions account for 50.01%</a:t>
            </a:r>
            <a:r>
              <a:rPr lang="en-AU" sz="2200">
                <a:solidFill>
                  <a:schemeClr val="dk2"/>
                </a:solidFill>
                <a:latin typeface="Roboto"/>
                <a:ea typeface="Roboto"/>
                <a:cs typeface="Roboto"/>
                <a:sym typeface="Roboto"/>
              </a:rPr>
              <a:t> of the total, while missing information and successful transactions contribute 33.23% and 16.77%, respectively</a:t>
            </a:r>
            <a:endParaRPr sz="3000">
              <a:solidFill>
                <a:schemeClr val="dk2"/>
              </a:solidFill>
              <a:latin typeface="Roboto"/>
              <a:ea typeface="Roboto"/>
              <a:cs typeface="Roboto"/>
              <a:sym typeface="Roboto"/>
            </a:endParaRPr>
          </a:p>
        </p:txBody>
      </p:sp>
      <p:pic>
        <p:nvPicPr>
          <p:cNvPr id="205" name="Google Shape;205;p27"/>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8"/>
          <p:cNvPicPr preferRelativeResize="0"/>
          <p:nvPr/>
        </p:nvPicPr>
        <p:blipFill>
          <a:blip r:embed="rId3">
            <a:alphaModFix/>
          </a:blip>
          <a:stretch>
            <a:fillRect/>
          </a:stretch>
        </p:blipFill>
        <p:spPr>
          <a:xfrm>
            <a:off x="474377" y="326527"/>
            <a:ext cx="10747674" cy="5751800"/>
          </a:xfrm>
          <a:prstGeom prst="rect">
            <a:avLst/>
          </a:prstGeom>
          <a:noFill/>
          <a:ln>
            <a:noFill/>
          </a:ln>
        </p:spPr>
      </p:pic>
      <p:pic>
        <p:nvPicPr>
          <p:cNvPr id="211" name="Google Shape;211;p28"/>
          <p:cNvPicPr preferRelativeResize="0"/>
          <p:nvPr/>
        </p:nvPicPr>
        <p:blipFill>
          <a:blip r:embed="rId4">
            <a:alphaModFix/>
          </a:blip>
          <a:stretch>
            <a:fillRect/>
          </a:stretch>
        </p:blipFill>
        <p:spPr>
          <a:xfrm>
            <a:off x="0" y="6176325"/>
            <a:ext cx="1438687" cy="485700"/>
          </a:xfrm>
          <a:prstGeom prst="rect">
            <a:avLst/>
          </a:prstGeom>
          <a:noFill/>
          <a:ln>
            <a:noFill/>
          </a:ln>
        </p:spPr>
      </p:pic>
      <p:sp>
        <p:nvSpPr>
          <p:cNvPr id="212" name="Google Shape;212;p28"/>
          <p:cNvSpPr txBox="1"/>
          <p:nvPr>
            <p:ph idx="1" type="body"/>
          </p:nvPr>
        </p:nvSpPr>
        <p:spPr>
          <a:xfrm>
            <a:off x="8472725" y="6333725"/>
            <a:ext cx="3489600" cy="614100"/>
          </a:xfrm>
          <a:prstGeom prst="rect">
            <a:avLst/>
          </a:prstGeom>
        </p:spPr>
        <p:txBody>
          <a:bodyPr anchorCtr="0" anchor="t" bIns="45700" lIns="0" spcFirstLastPara="1" rIns="91425" wrap="square" tIns="0">
            <a:normAutofit/>
          </a:bodyPr>
          <a:lstStyle/>
          <a:p>
            <a:pPr indent="0" lvl="0" marL="0" rtl="0" algn="r">
              <a:spcBef>
                <a:spcPts val="1000"/>
              </a:spcBef>
              <a:spcAft>
                <a:spcPts val="1600"/>
              </a:spcAft>
              <a:buNone/>
            </a:pPr>
            <a:r>
              <a:rPr b="1" lang="en-AU" sz="2200">
                <a:solidFill>
                  <a:schemeClr val="dk2"/>
                </a:solidFill>
              </a:rPr>
              <a:t>Transaction Funnel</a:t>
            </a:r>
            <a:endParaRPr b="1" sz="2200">
              <a:solidFill>
                <a:schemeClr val="dk2"/>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 type="body"/>
          </p:nvPr>
        </p:nvSpPr>
        <p:spPr>
          <a:xfrm>
            <a:off x="1196975" y="453371"/>
            <a:ext cx="10479600" cy="824400"/>
          </a:xfrm>
          <a:prstGeom prst="rect">
            <a:avLst/>
          </a:prstGeom>
        </p:spPr>
        <p:txBody>
          <a:bodyPr anchorCtr="0" anchor="t" bIns="45700" lIns="0" spcFirstLastPara="1" rIns="91425" wrap="square" tIns="0">
            <a:normAutofit/>
          </a:bodyPr>
          <a:lstStyle/>
          <a:p>
            <a:pPr indent="0" lvl="0" marL="0" rtl="0" algn="l">
              <a:spcBef>
                <a:spcPts val="1000"/>
              </a:spcBef>
              <a:spcAft>
                <a:spcPts val="1600"/>
              </a:spcAft>
              <a:buNone/>
            </a:pPr>
            <a:r>
              <a:rPr b="1" lang="en-AU"/>
              <a:t>Recommendations</a:t>
            </a:r>
            <a:r>
              <a:rPr lang="en-AU"/>
              <a:t>:</a:t>
            </a:r>
            <a:endParaRPr/>
          </a:p>
        </p:txBody>
      </p:sp>
      <p:sp>
        <p:nvSpPr>
          <p:cNvPr id="219" name="Google Shape;219;p29"/>
          <p:cNvSpPr txBox="1"/>
          <p:nvPr/>
        </p:nvSpPr>
        <p:spPr>
          <a:xfrm>
            <a:off x="1106100" y="1570900"/>
            <a:ext cx="9979800" cy="5199300"/>
          </a:xfrm>
          <a:prstGeom prst="rect">
            <a:avLst/>
          </a:prstGeom>
          <a:noFill/>
          <a:ln>
            <a:noFill/>
          </a:ln>
        </p:spPr>
        <p:txBody>
          <a:bodyPr anchorCtr="0" anchor="t" bIns="0" lIns="0" spcFirstLastPara="1" rIns="0" wrap="square" tIns="0">
            <a:noAutofit/>
          </a:bodyPr>
          <a:lstStyle/>
          <a:p>
            <a:pPr indent="-374650" lvl="0" marL="457200" rtl="0" algn="l">
              <a:spcBef>
                <a:spcPts val="0"/>
              </a:spcBef>
              <a:spcAft>
                <a:spcPts val="0"/>
              </a:spcAft>
              <a:buSzPts val="2300"/>
              <a:buAutoNum type="arabicPeriod"/>
            </a:pPr>
            <a:r>
              <a:rPr lang="en-AU" sz="2300"/>
              <a:t>To increase </a:t>
            </a:r>
            <a:r>
              <a:rPr b="1" lang="en-AU" sz="2300"/>
              <a:t>monthly transaction counts</a:t>
            </a:r>
            <a:r>
              <a:rPr lang="en-AU" sz="2300"/>
              <a:t>: focus on targeted marketing campaigns, improving user engagement, expanding product offerings etc. </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en-AU" sz="2300"/>
              <a:t>To </a:t>
            </a:r>
            <a:r>
              <a:rPr b="1" lang="en-AU" sz="2300"/>
              <a:t>analyze failed transactions</a:t>
            </a:r>
            <a:r>
              <a:rPr lang="en-AU" sz="2300"/>
              <a:t> (&gt; 50%), categorize and investigate failure reasons, perform root cause analysis, map error codes, seek customer feedback and monitor transaction flow</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AutoNum type="arabicPeriod"/>
            </a:pPr>
            <a:r>
              <a:rPr lang="en-AU" sz="2300"/>
              <a:t>Combine and present services with low transaction counts and average billing amounts as </a:t>
            </a:r>
            <a:r>
              <a:rPr b="1" lang="en-AU" sz="2300"/>
              <a:t>bundled offerings</a:t>
            </a:r>
            <a:r>
              <a:rPr lang="en-AU" sz="2300"/>
              <a:t> to boost overall revenue.</a:t>
            </a:r>
            <a:endParaRPr sz="3100"/>
          </a:p>
        </p:txBody>
      </p:sp>
      <p:pic>
        <p:nvPicPr>
          <p:cNvPr id="220" name="Google Shape;220;p29"/>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rmAutofit/>
          </a:bodyPr>
          <a:lstStyle/>
          <a:p>
            <a:pPr indent="0" lvl="0" marL="0" rtl="0" algn="l">
              <a:lnSpc>
                <a:spcPct val="100000"/>
              </a:lnSpc>
              <a:spcBef>
                <a:spcPts val="0"/>
              </a:spcBef>
              <a:spcAft>
                <a:spcPts val="1600"/>
              </a:spcAft>
              <a:buClr>
                <a:srgbClr val="000005"/>
              </a:buClr>
              <a:buSzPts val="2400"/>
              <a:buNone/>
            </a:pPr>
            <a:r>
              <a:rPr b="1" lang="en-AU"/>
              <a:t>Overview:</a:t>
            </a:r>
            <a:endParaRPr b="1"/>
          </a:p>
        </p:txBody>
      </p:sp>
      <p:sp>
        <p:nvSpPr>
          <p:cNvPr id="132" name="Google Shape;132;p19"/>
          <p:cNvSpPr txBox="1"/>
          <p:nvPr/>
        </p:nvSpPr>
        <p:spPr>
          <a:xfrm>
            <a:off x="4095575" y="1967884"/>
            <a:ext cx="7581000" cy="485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p>
        </p:txBody>
      </p:sp>
      <p:sp>
        <p:nvSpPr>
          <p:cNvPr id="133" name="Google Shape;133;p19"/>
          <p:cNvSpPr txBox="1"/>
          <p:nvPr/>
        </p:nvSpPr>
        <p:spPr>
          <a:xfrm>
            <a:off x="1196975" y="1277825"/>
            <a:ext cx="9979800" cy="5199300"/>
          </a:xfrm>
          <a:prstGeom prst="rect">
            <a:avLst/>
          </a:prstGeom>
          <a:noFill/>
          <a:ln>
            <a:noFill/>
          </a:ln>
        </p:spPr>
        <p:txBody>
          <a:bodyPr anchorCtr="0" anchor="t" bIns="0" lIns="0" spcFirstLastPara="1" rIns="0" wrap="square" tIns="0">
            <a:noAutofit/>
          </a:bodyPr>
          <a:lstStyle/>
          <a:p>
            <a:pPr indent="-368300" lvl="0" marL="457200" marR="0" rtl="0" algn="l">
              <a:spcBef>
                <a:spcPts val="0"/>
              </a:spcBef>
              <a:spcAft>
                <a:spcPts val="0"/>
              </a:spcAft>
              <a:buSzPts val="2200"/>
              <a:buAutoNum type="arabicPeriod"/>
            </a:pPr>
            <a:r>
              <a:rPr lang="en-AU" sz="2200">
                <a:latin typeface="Roboto"/>
                <a:ea typeface="Roboto"/>
                <a:cs typeface="Roboto"/>
                <a:sym typeface="Roboto"/>
              </a:rPr>
              <a:t>The Billing amount across the three months indicate </a:t>
            </a:r>
            <a:r>
              <a:rPr b="1" lang="en-AU" sz="2200">
                <a:latin typeface="Roboto"/>
                <a:ea typeface="Roboto"/>
                <a:cs typeface="Roboto"/>
                <a:sym typeface="Roboto"/>
              </a:rPr>
              <a:t>downward trend</a:t>
            </a:r>
            <a:endParaRPr b="1" sz="2200">
              <a:latin typeface="Roboto"/>
              <a:ea typeface="Roboto"/>
              <a:cs typeface="Roboto"/>
              <a:sym typeface="Roboto"/>
            </a:endParaRPr>
          </a:p>
          <a:p>
            <a:pPr indent="0" lvl="0" marL="0" marR="0" rtl="0" algn="l">
              <a:spcBef>
                <a:spcPts val="0"/>
              </a:spcBef>
              <a:spcAft>
                <a:spcPts val="0"/>
              </a:spcAft>
              <a:buNone/>
            </a:pPr>
            <a:r>
              <a:rPr lang="en-AU" sz="2200">
                <a:latin typeface="Roboto"/>
                <a:ea typeface="Roboto"/>
                <a:cs typeface="Roboto"/>
                <a:sym typeface="Roboto"/>
              </a:rPr>
              <a:t>	Key Influencing Factors:</a:t>
            </a:r>
            <a:endParaRPr sz="2200">
              <a:latin typeface="Roboto"/>
              <a:ea typeface="Roboto"/>
              <a:cs typeface="Roboto"/>
              <a:sym typeface="Roboto"/>
            </a:endParaRPr>
          </a:p>
          <a:p>
            <a:pPr indent="-368300" lvl="0" marL="914400" marR="0" rtl="0" algn="l">
              <a:spcBef>
                <a:spcPts val="0"/>
              </a:spcBef>
              <a:spcAft>
                <a:spcPts val="0"/>
              </a:spcAft>
              <a:buSzPts val="2200"/>
              <a:buFont typeface="Roboto"/>
              <a:buChar char="●"/>
            </a:pPr>
            <a:r>
              <a:rPr b="1" lang="en-AU" sz="2200">
                <a:latin typeface="Roboto"/>
                <a:ea typeface="Roboto"/>
                <a:cs typeface="Roboto"/>
                <a:sym typeface="Roboto"/>
              </a:rPr>
              <a:t>Decrease in monthly transaction count</a:t>
            </a:r>
            <a:endParaRPr b="1" sz="2200">
              <a:latin typeface="Roboto"/>
              <a:ea typeface="Roboto"/>
              <a:cs typeface="Roboto"/>
              <a:sym typeface="Roboto"/>
            </a:endParaRPr>
          </a:p>
          <a:p>
            <a:pPr indent="-368300" lvl="0" marL="914400" marR="0" rtl="0" algn="l">
              <a:spcBef>
                <a:spcPts val="0"/>
              </a:spcBef>
              <a:spcAft>
                <a:spcPts val="0"/>
              </a:spcAft>
              <a:buSzPts val="2200"/>
              <a:buFont typeface="Roboto"/>
              <a:buChar char="●"/>
            </a:pPr>
            <a:r>
              <a:rPr lang="en-AU" sz="2200">
                <a:latin typeface="Roboto"/>
                <a:ea typeface="Roboto"/>
                <a:cs typeface="Roboto"/>
                <a:sym typeface="Roboto"/>
              </a:rPr>
              <a:t>Consistent average </a:t>
            </a:r>
            <a:r>
              <a:rPr lang="en-AU" sz="2200">
                <a:latin typeface="Roboto"/>
                <a:ea typeface="Roboto"/>
                <a:cs typeface="Roboto"/>
                <a:sym typeface="Roboto"/>
              </a:rPr>
              <a:t>monthly</a:t>
            </a:r>
            <a:r>
              <a:rPr lang="en-AU" sz="2200">
                <a:latin typeface="Roboto"/>
                <a:ea typeface="Roboto"/>
                <a:cs typeface="Roboto"/>
                <a:sym typeface="Roboto"/>
              </a:rPr>
              <a:t> transaction values</a:t>
            </a:r>
            <a:endParaRPr sz="2200">
              <a:latin typeface="Roboto"/>
              <a:ea typeface="Roboto"/>
              <a:cs typeface="Roboto"/>
              <a:sym typeface="Roboto"/>
            </a:endParaRPr>
          </a:p>
          <a:p>
            <a:pPr indent="-368300" lvl="0" marL="914400" marR="0" rtl="0" algn="l">
              <a:spcBef>
                <a:spcPts val="0"/>
              </a:spcBef>
              <a:spcAft>
                <a:spcPts val="0"/>
              </a:spcAft>
              <a:buSzPts val="2200"/>
              <a:buFont typeface="Roboto"/>
              <a:buChar char="●"/>
            </a:pPr>
            <a:r>
              <a:rPr lang="en-AU" sz="2200">
                <a:latin typeface="Roboto"/>
                <a:ea typeface="Roboto"/>
                <a:cs typeface="Roboto"/>
                <a:sym typeface="Roboto"/>
              </a:rPr>
              <a:t>Product Differentiation: transaction volumes for tech products have significantly declined</a:t>
            </a:r>
            <a:endParaRPr sz="2200">
              <a:latin typeface="Roboto"/>
              <a:ea typeface="Roboto"/>
              <a:cs typeface="Roboto"/>
              <a:sym typeface="Roboto"/>
            </a:endParaRPr>
          </a:p>
          <a:p>
            <a:pPr indent="0" lvl="0" marL="0" marR="0" rtl="0" algn="l">
              <a:spcBef>
                <a:spcPts val="0"/>
              </a:spcBef>
              <a:spcAft>
                <a:spcPts val="0"/>
              </a:spcAft>
              <a:buNone/>
            </a:pPr>
            <a:r>
              <a:t/>
            </a:r>
            <a:endParaRPr sz="2200">
              <a:latin typeface="Roboto"/>
              <a:ea typeface="Roboto"/>
              <a:cs typeface="Roboto"/>
              <a:sym typeface="Roboto"/>
            </a:endParaRPr>
          </a:p>
          <a:p>
            <a:pPr indent="-368300" lvl="0" marL="457200" marR="0" rtl="0" algn="l">
              <a:spcBef>
                <a:spcPts val="0"/>
              </a:spcBef>
              <a:spcAft>
                <a:spcPts val="0"/>
              </a:spcAft>
              <a:buClr>
                <a:srgbClr val="736D67"/>
              </a:buClr>
              <a:buSzPts val="2200"/>
              <a:buAutoNum type="arabicPeriod"/>
            </a:pPr>
            <a:r>
              <a:rPr lang="en-AU" sz="2200">
                <a:solidFill>
                  <a:srgbClr val="736D67"/>
                </a:solidFill>
                <a:latin typeface="Roboto"/>
                <a:ea typeface="Roboto"/>
                <a:cs typeface="Roboto"/>
                <a:sym typeface="Roboto"/>
              </a:rPr>
              <a:t>Top popular merchants: </a:t>
            </a:r>
            <a:r>
              <a:rPr b="1" lang="en-AU" sz="2200">
                <a:solidFill>
                  <a:srgbClr val="736D67"/>
                </a:solidFill>
                <a:latin typeface="Roboto"/>
                <a:ea typeface="Roboto"/>
                <a:cs typeface="Roboto"/>
                <a:sym typeface="Roboto"/>
              </a:rPr>
              <a:t>Beauty Bliss &gt; Tech Touch &gt; Home Harmony</a:t>
            </a:r>
            <a:endParaRPr b="1" sz="2200">
              <a:solidFill>
                <a:srgbClr val="736D67"/>
              </a:solidFill>
              <a:latin typeface="Roboto"/>
              <a:ea typeface="Roboto"/>
              <a:cs typeface="Roboto"/>
              <a:sym typeface="Roboto"/>
            </a:endParaRPr>
          </a:p>
          <a:p>
            <a:pPr indent="0" lvl="0" marL="0" marR="0" rtl="0" algn="l">
              <a:spcBef>
                <a:spcPts val="0"/>
              </a:spcBef>
              <a:spcAft>
                <a:spcPts val="0"/>
              </a:spcAft>
              <a:buNone/>
            </a:pPr>
            <a:r>
              <a:t/>
            </a:r>
            <a:endParaRPr sz="2200">
              <a:solidFill>
                <a:srgbClr val="736D67"/>
              </a:solidFill>
              <a:latin typeface="Roboto"/>
              <a:ea typeface="Roboto"/>
              <a:cs typeface="Roboto"/>
              <a:sym typeface="Roboto"/>
            </a:endParaRPr>
          </a:p>
          <a:p>
            <a:pPr indent="-368300" lvl="0" marL="457200" rtl="0" algn="l">
              <a:spcBef>
                <a:spcPts val="0"/>
              </a:spcBef>
              <a:spcAft>
                <a:spcPts val="0"/>
              </a:spcAft>
              <a:buClr>
                <a:srgbClr val="736D67"/>
              </a:buClr>
              <a:buSzPts val="2200"/>
              <a:buAutoNum type="arabicPeriod"/>
            </a:pPr>
            <a:r>
              <a:rPr lang="en-AU" sz="2200">
                <a:solidFill>
                  <a:srgbClr val="736D67"/>
                </a:solidFill>
                <a:latin typeface="Roboto"/>
                <a:ea typeface="Roboto"/>
                <a:cs typeface="Roboto"/>
                <a:sym typeface="Roboto"/>
              </a:rPr>
              <a:t>The daily billing trend fluctuates between </a:t>
            </a:r>
            <a:r>
              <a:rPr b="1" lang="en-AU" sz="2200">
                <a:solidFill>
                  <a:srgbClr val="736D67"/>
                </a:solidFill>
                <a:latin typeface="Roboto"/>
                <a:ea typeface="Roboto"/>
                <a:cs typeface="Roboto"/>
                <a:sym typeface="Roboto"/>
              </a:rPr>
              <a:t>700 million and 740 million,</a:t>
            </a:r>
            <a:r>
              <a:rPr lang="en-AU" sz="2200">
                <a:solidFill>
                  <a:srgbClr val="736D67"/>
                </a:solidFill>
                <a:latin typeface="Roboto"/>
                <a:ea typeface="Roboto"/>
                <a:cs typeface="Roboto"/>
                <a:sym typeface="Roboto"/>
              </a:rPr>
              <a:t> reaching its highest point in January and hitting a minimum in March.</a:t>
            </a:r>
            <a:endParaRPr sz="2200">
              <a:solidFill>
                <a:srgbClr val="736D67"/>
              </a:solidFill>
              <a:latin typeface="Roboto"/>
              <a:ea typeface="Roboto"/>
              <a:cs typeface="Roboto"/>
              <a:sym typeface="Roboto"/>
            </a:endParaRPr>
          </a:p>
          <a:p>
            <a:pPr indent="0" lvl="0" marL="0" rtl="0" algn="l">
              <a:spcBef>
                <a:spcPts val="0"/>
              </a:spcBef>
              <a:spcAft>
                <a:spcPts val="0"/>
              </a:spcAft>
              <a:buNone/>
            </a:pPr>
            <a:r>
              <a:t/>
            </a:r>
            <a:endParaRPr sz="2200">
              <a:solidFill>
                <a:srgbClr val="736D67"/>
              </a:solidFill>
              <a:latin typeface="Roboto"/>
              <a:ea typeface="Roboto"/>
              <a:cs typeface="Roboto"/>
              <a:sym typeface="Roboto"/>
            </a:endParaRPr>
          </a:p>
          <a:p>
            <a:pPr indent="-368300" lvl="0" marL="457200" rtl="0" algn="l">
              <a:spcBef>
                <a:spcPts val="0"/>
              </a:spcBef>
              <a:spcAft>
                <a:spcPts val="0"/>
              </a:spcAft>
              <a:buClr>
                <a:srgbClr val="736D67"/>
              </a:buClr>
              <a:buSzPts val="2200"/>
              <a:buAutoNum type="arabicPeriod"/>
            </a:pPr>
            <a:r>
              <a:rPr lang="en-AU" sz="2200">
                <a:solidFill>
                  <a:srgbClr val="736D67"/>
                </a:solidFill>
                <a:latin typeface="Roboto"/>
                <a:ea typeface="Roboto"/>
                <a:cs typeface="Roboto"/>
                <a:sym typeface="Roboto"/>
              </a:rPr>
              <a:t>Transaction Funnel Analysis: </a:t>
            </a:r>
            <a:r>
              <a:rPr b="1" lang="en-AU" sz="2200">
                <a:solidFill>
                  <a:srgbClr val="736D67"/>
                </a:solidFill>
                <a:latin typeface="Roboto"/>
                <a:ea typeface="Roboto"/>
                <a:cs typeface="Roboto"/>
                <a:sym typeface="Roboto"/>
              </a:rPr>
              <a:t>Failed transactions account for 50.01%</a:t>
            </a:r>
            <a:r>
              <a:rPr lang="en-AU" sz="2200">
                <a:solidFill>
                  <a:srgbClr val="736D67"/>
                </a:solidFill>
                <a:latin typeface="Roboto"/>
                <a:ea typeface="Roboto"/>
                <a:cs typeface="Roboto"/>
                <a:sym typeface="Roboto"/>
              </a:rPr>
              <a:t> of the total, while missing information and successful transactions contribute 33.23% and 16.77%, respectively</a:t>
            </a:r>
            <a:endParaRPr sz="3000">
              <a:solidFill>
                <a:srgbClr val="736D67"/>
              </a:solidFill>
              <a:latin typeface="Roboto"/>
              <a:ea typeface="Roboto"/>
              <a:cs typeface="Roboto"/>
              <a:sym typeface="Roboto"/>
            </a:endParaRPr>
          </a:p>
        </p:txBody>
      </p:sp>
      <p:pic>
        <p:nvPicPr>
          <p:cNvPr id="134" name="Google Shape;134;p19"/>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0"/>
          <p:cNvPicPr preferRelativeResize="0"/>
          <p:nvPr/>
        </p:nvPicPr>
        <p:blipFill>
          <a:blip r:embed="rId3">
            <a:alphaModFix/>
          </a:blip>
          <a:stretch>
            <a:fillRect/>
          </a:stretch>
        </p:blipFill>
        <p:spPr>
          <a:xfrm>
            <a:off x="1333013" y="468276"/>
            <a:ext cx="9525974" cy="6055675"/>
          </a:xfrm>
          <a:prstGeom prst="rect">
            <a:avLst/>
          </a:prstGeom>
          <a:noFill/>
          <a:ln>
            <a:noFill/>
          </a:ln>
        </p:spPr>
      </p:pic>
      <p:pic>
        <p:nvPicPr>
          <p:cNvPr id="141" name="Google Shape;141;p20"/>
          <p:cNvPicPr preferRelativeResize="0"/>
          <p:nvPr/>
        </p:nvPicPr>
        <p:blipFill>
          <a:blip r:embed="rId4">
            <a:alphaModFix/>
          </a:blip>
          <a:stretch>
            <a:fillRect/>
          </a:stretch>
        </p:blipFill>
        <p:spPr>
          <a:xfrm>
            <a:off x="0" y="6176325"/>
            <a:ext cx="1438687" cy="485700"/>
          </a:xfrm>
          <a:prstGeom prst="rect">
            <a:avLst/>
          </a:prstGeom>
          <a:noFill/>
          <a:ln>
            <a:noFill/>
          </a:ln>
        </p:spPr>
      </p:pic>
      <p:sp>
        <p:nvSpPr>
          <p:cNvPr id="142" name="Google Shape;142;p20"/>
          <p:cNvSpPr txBox="1"/>
          <p:nvPr>
            <p:ph idx="1" type="body"/>
          </p:nvPr>
        </p:nvSpPr>
        <p:spPr>
          <a:xfrm>
            <a:off x="8336775" y="6288425"/>
            <a:ext cx="3489600" cy="6141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r>
              <a:rPr b="1" lang="en-AU" sz="2400">
                <a:solidFill>
                  <a:schemeClr val="dk2"/>
                </a:solidFill>
                <a:latin typeface="Roboto"/>
                <a:ea typeface="Roboto"/>
                <a:cs typeface="Roboto"/>
                <a:sym typeface="Roboto"/>
              </a:rPr>
              <a:t>Billing Trend Analysis</a:t>
            </a:r>
            <a:endParaRPr b="1" sz="24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a:blip r:embed="rId3">
            <a:alphaModFix/>
          </a:blip>
          <a:stretch>
            <a:fillRect/>
          </a:stretch>
        </p:blipFill>
        <p:spPr>
          <a:xfrm>
            <a:off x="0" y="6176325"/>
            <a:ext cx="1438687" cy="485700"/>
          </a:xfrm>
          <a:prstGeom prst="rect">
            <a:avLst/>
          </a:prstGeom>
          <a:noFill/>
          <a:ln>
            <a:noFill/>
          </a:ln>
        </p:spPr>
      </p:pic>
      <p:sp>
        <p:nvSpPr>
          <p:cNvPr id="149" name="Google Shape;149;p21"/>
          <p:cNvSpPr txBox="1"/>
          <p:nvPr>
            <p:ph idx="2" type="body"/>
          </p:nvPr>
        </p:nvSpPr>
        <p:spPr>
          <a:xfrm>
            <a:off x="7442767" y="6176325"/>
            <a:ext cx="4499100" cy="4034100"/>
          </a:xfrm>
          <a:prstGeom prst="rect">
            <a:avLst/>
          </a:prstGeom>
        </p:spPr>
        <p:txBody>
          <a:bodyPr anchorCtr="0" anchor="t" bIns="121900" lIns="121900" spcFirstLastPara="1" rIns="121900" wrap="square" tIns="121900">
            <a:normAutofit/>
          </a:bodyPr>
          <a:lstStyle/>
          <a:p>
            <a:pPr indent="0" lvl="0" marL="0" rtl="0" algn="r">
              <a:spcBef>
                <a:spcPts val="0"/>
              </a:spcBef>
              <a:spcAft>
                <a:spcPts val="1600"/>
              </a:spcAft>
              <a:buNone/>
            </a:pPr>
            <a:r>
              <a:rPr b="1" lang="en-AU" sz="2400">
                <a:solidFill>
                  <a:schemeClr val="dk2"/>
                </a:solidFill>
                <a:latin typeface="Roboto"/>
                <a:ea typeface="Roboto"/>
                <a:cs typeface="Roboto"/>
                <a:sym typeface="Roboto"/>
              </a:rPr>
              <a:t>Billing Trend Analysis</a:t>
            </a:r>
            <a:endParaRPr b="1" sz="2400">
              <a:solidFill>
                <a:schemeClr val="dk2"/>
              </a:solidFill>
              <a:latin typeface="Roboto"/>
              <a:ea typeface="Roboto"/>
              <a:cs typeface="Roboto"/>
              <a:sym typeface="Roboto"/>
            </a:endParaRPr>
          </a:p>
        </p:txBody>
      </p:sp>
      <p:pic>
        <p:nvPicPr>
          <p:cNvPr id="150" name="Google Shape;150;p21"/>
          <p:cNvPicPr preferRelativeResize="0"/>
          <p:nvPr/>
        </p:nvPicPr>
        <p:blipFill>
          <a:blip r:embed="rId4">
            <a:alphaModFix/>
          </a:blip>
          <a:stretch>
            <a:fillRect/>
          </a:stretch>
        </p:blipFill>
        <p:spPr>
          <a:xfrm>
            <a:off x="6179350" y="774325"/>
            <a:ext cx="5934075" cy="4610100"/>
          </a:xfrm>
          <a:prstGeom prst="rect">
            <a:avLst/>
          </a:prstGeom>
          <a:noFill/>
          <a:ln>
            <a:noFill/>
          </a:ln>
        </p:spPr>
      </p:pic>
      <p:sp>
        <p:nvSpPr>
          <p:cNvPr id="151" name="Google Shape;151;p21"/>
          <p:cNvSpPr txBox="1"/>
          <p:nvPr>
            <p:ph type="title"/>
          </p:nvPr>
        </p:nvSpPr>
        <p:spPr>
          <a:xfrm>
            <a:off x="973325" y="1758200"/>
            <a:ext cx="4401300" cy="4034100"/>
          </a:xfrm>
          <a:prstGeom prst="rect">
            <a:avLst/>
          </a:prstGeom>
        </p:spPr>
        <p:txBody>
          <a:bodyPr anchorCtr="0" anchor="t" bIns="121900" lIns="121900" spcFirstLastPara="1" rIns="121900" wrap="square" tIns="121900">
            <a:normAutofit/>
          </a:bodyPr>
          <a:lstStyle/>
          <a:p>
            <a:pPr indent="-406400" lvl="0" marL="457200" rtl="0" algn="l">
              <a:spcBef>
                <a:spcPts val="0"/>
              </a:spcBef>
              <a:spcAft>
                <a:spcPts val="0"/>
              </a:spcAft>
              <a:buSzPts val="2800"/>
              <a:buFont typeface="Roboto"/>
              <a:buAutoNum type="arabicPeriod"/>
            </a:pPr>
            <a:r>
              <a:rPr lang="en-AU" sz="2800">
                <a:latin typeface="Roboto"/>
                <a:ea typeface="Roboto"/>
                <a:cs typeface="Roboto"/>
                <a:sym typeface="Roboto"/>
              </a:rPr>
              <a:t>Transaction Count is reducing</a:t>
            </a:r>
            <a:endParaRPr sz="2800">
              <a:latin typeface="Roboto"/>
              <a:ea typeface="Roboto"/>
              <a:cs typeface="Roboto"/>
              <a:sym typeface="Roboto"/>
            </a:endParaRPr>
          </a:p>
          <a:p>
            <a:pPr indent="-406400" lvl="0" marL="457200" rtl="0" algn="l">
              <a:spcBef>
                <a:spcPts val="0"/>
              </a:spcBef>
              <a:spcAft>
                <a:spcPts val="0"/>
              </a:spcAft>
              <a:buSzPts val="2800"/>
              <a:buFont typeface="Roboto"/>
              <a:buAutoNum type="arabicPeriod"/>
            </a:pPr>
            <a:r>
              <a:rPr lang="en-AU" sz="2800">
                <a:latin typeface="Roboto"/>
                <a:ea typeface="Roboto"/>
                <a:cs typeface="Roboto"/>
                <a:sym typeface="Roboto"/>
              </a:rPr>
              <a:t>The Average billing amount shows least deviation</a:t>
            </a:r>
            <a:endParaRPr sz="2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2"/>
          <p:cNvPicPr preferRelativeResize="0"/>
          <p:nvPr/>
        </p:nvPicPr>
        <p:blipFill>
          <a:blip r:embed="rId3">
            <a:alphaModFix/>
          </a:blip>
          <a:stretch>
            <a:fillRect/>
          </a:stretch>
        </p:blipFill>
        <p:spPr>
          <a:xfrm>
            <a:off x="976675" y="-48662"/>
            <a:ext cx="10432975" cy="6955325"/>
          </a:xfrm>
          <a:prstGeom prst="rect">
            <a:avLst/>
          </a:prstGeom>
          <a:noFill/>
          <a:ln>
            <a:noFill/>
          </a:ln>
        </p:spPr>
      </p:pic>
      <p:pic>
        <p:nvPicPr>
          <p:cNvPr id="157" name="Google Shape;157;p22"/>
          <p:cNvPicPr preferRelativeResize="0"/>
          <p:nvPr/>
        </p:nvPicPr>
        <p:blipFill>
          <a:blip r:embed="rId4">
            <a:alphaModFix/>
          </a:blip>
          <a:stretch>
            <a:fillRect/>
          </a:stretch>
        </p:blipFill>
        <p:spPr>
          <a:xfrm>
            <a:off x="0" y="6176325"/>
            <a:ext cx="1438687" cy="485700"/>
          </a:xfrm>
          <a:prstGeom prst="rect">
            <a:avLst/>
          </a:prstGeom>
          <a:noFill/>
          <a:ln>
            <a:noFill/>
          </a:ln>
        </p:spPr>
      </p:pic>
      <p:sp>
        <p:nvSpPr>
          <p:cNvPr id="158" name="Google Shape;158;p22"/>
          <p:cNvSpPr/>
          <p:nvPr/>
        </p:nvSpPr>
        <p:spPr>
          <a:xfrm>
            <a:off x="9256925" y="3411175"/>
            <a:ext cx="1562100" cy="1054200"/>
          </a:xfrm>
          <a:prstGeom prst="ellipse">
            <a:avLst/>
          </a:prstGeom>
          <a:noFill/>
          <a:ln cap="flat" cmpd="sng" w="38100">
            <a:solidFill>
              <a:srgbClr val="DD29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22"/>
          <p:cNvSpPr/>
          <p:nvPr/>
        </p:nvSpPr>
        <p:spPr>
          <a:xfrm>
            <a:off x="1827425" y="858475"/>
            <a:ext cx="1562100" cy="1054200"/>
          </a:xfrm>
          <a:prstGeom prst="ellipse">
            <a:avLst/>
          </a:prstGeom>
          <a:noFill/>
          <a:ln cap="flat" cmpd="sng" w="38100">
            <a:solidFill>
              <a:srgbClr val="DD29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22"/>
          <p:cNvSpPr txBox="1"/>
          <p:nvPr/>
        </p:nvSpPr>
        <p:spPr>
          <a:xfrm>
            <a:off x="3453025" y="858475"/>
            <a:ext cx="30606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sz="1700">
                <a:solidFill>
                  <a:schemeClr val="accent1"/>
                </a:solidFill>
                <a:latin typeface="Lato"/>
                <a:ea typeface="Lato"/>
                <a:cs typeface="Lato"/>
                <a:sym typeface="Lato"/>
              </a:rPr>
              <a:t>Age group under 18?</a:t>
            </a:r>
            <a:endParaRPr sz="1700">
              <a:solidFill>
                <a:schemeClr val="accent1"/>
              </a:solidFill>
              <a:latin typeface="Lato"/>
              <a:ea typeface="Lato"/>
              <a:cs typeface="Lato"/>
              <a:sym typeface="Lato"/>
            </a:endParaRPr>
          </a:p>
        </p:txBody>
      </p:sp>
      <p:sp>
        <p:nvSpPr>
          <p:cNvPr id="161" name="Google Shape;161;p22"/>
          <p:cNvSpPr txBox="1"/>
          <p:nvPr/>
        </p:nvSpPr>
        <p:spPr>
          <a:xfrm>
            <a:off x="7772475" y="486300"/>
            <a:ext cx="4205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700">
                <a:solidFill>
                  <a:schemeClr val="accent1"/>
                </a:solidFill>
                <a:latin typeface="Lato"/>
                <a:ea typeface="Lato"/>
                <a:cs typeface="Lato"/>
                <a:sym typeface="Lato"/>
              </a:rPr>
              <a:t>Three distinctive segments</a:t>
            </a:r>
            <a:endParaRPr sz="1700">
              <a:solidFill>
                <a:schemeClr val="accent1"/>
              </a:solidFill>
              <a:latin typeface="Lato"/>
              <a:ea typeface="Lato"/>
              <a:cs typeface="Lato"/>
              <a:sym typeface="Lato"/>
            </a:endParaRPr>
          </a:p>
        </p:txBody>
      </p:sp>
      <p:cxnSp>
        <p:nvCxnSpPr>
          <p:cNvPr id="162" name="Google Shape;162;p22"/>
          <p:cNvCxnSpPr>
            <a:stCxn id="161" idx="1"/>
          </p:cNvCxnSpPr>
          <p:nvPr/>
        </p:nvCxnSpPr>
        <p:spPr>
          <a:xfrm flipH="1">
            <a:off x="3423375" y="709500"/>
            <a:ext cx="4349100" cy="12249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2"/>
          <p:cNvCxnSpPr/>
          <p:nvPr/>
        </p:nvCxnSpPr>
        <p:spPr>
          <a:xfrm flipH="1">
            <a:off x="6592325" y="871925"/>
            <a:ext cx="1850100" cy="13005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2"/>
          <p:cNvCxnSpPr/>
          <p:nvPr/>
        </p:nvCxnSpPr>
        <p:spPr>
          <a:xfrm>
            <a:off x="8772150" y="945175"/>
            <a:ext cx="1080600" cy="20883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2"/>
          <p:cNvSpPr txBox="1"/>
          <p:nvPr>
            <p:ph idx="1" type="body"/>
          </p:nvPr>
        </p:nvSpPr>
        <p:spPr>
          <a:xfrm>
            <a:off x="8472725" y="6333725"/>
            <a:ext cx="3489600" cy="614100"/>
          </a:xfrm>
          <a:prstGeom prst="rect">
            <a:avLst/>
          </a:prstGeom>
        </p:spPr>
        <p:txBody>
          <a:bodyPr anchorCtr="0" anchor="t" bIns="45700" lIns="0" spcFirstLastPara="1" rIns="91425" wrap="square" tIns="0">
            <a:normAutofit/>
          </a:bodyPr>
          <a:lstStyle/>
          <a:p>
            <a:pPr indent="0" lvl="0" marL="0" rtl="0" algn="r">
              <a:spcBef>
                <a:spcPts val="1000"/>
              </a:spcBef>
              <a:spcAft>
                <a:spcPts val="1600"/>
              </a:spcAft>
              <a:buNone/>
            </a:pPr>
            <a:r>
              <a:rPr b="1" lang="en-AU" sz="2200">
                <a:solidFill>
                  <a:schemeClr val="dk2"/>
                </a:solidFill>
              </a:rPr>
              <a:t>Segmentation</a:t>
            </a:r>
            <a:endParaRPr b="1" sz="2200">
              <a:solidFill>
                <a:schemeClr val="dk2"/>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rmAutofit/>
          </a:bodyPr>
          <a:lstStyle/>
          <a:p>
            <a:pPr indent="0" lvl="0" marL="0" rtl="0" algn="l">
              <a:lnSpc>
                <a:spcPct val="100000"/>
              </a:lnSpc>
              <a:spcBef>
                <a:spcPts val="0"/>
              </a:spcBef>
              <a:spcAft>
                <a:spcPts val="1600"/>
              </a:spcAft>
              <a:buClr>
                <a:srgbClr val="000005"/>
              </a:buClr>
              <a:buSzPts val="2400"/>
              <a:buNone/>
            </a:pPr>
            <a:r>
              <a:rPr b="1" lang="en-AU"/>
              <a:t>Overview:</a:t>
            </a:r>
            <a:endParaRPr b="1"/>
          </a:p>
        </p:txBody>
      </p:sp>
      <p:sp>
        <p:nvSpPr>
          <p:cNvPr id="171" name="Google Shape;171;p23"/>
          <p:cNvSpPr txBox="1"/>
          <p:nvPr/>
        </p:nvSpPr>
        <p:spPr>
          <a:xfrm>
            <a:off x="4095575" y="1967884"/>
            <a:ext cx="7581000" cy="485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p>
        </p:txBody>
      </p:sp>
      <p:sp>
        <p:nvSpPr>
          <p:cNvPr id="172" name="Google Shape;172;p23"/>
          <p:cNvSpPr txBox="1"/>
          <p:nvPr/>
        </p:nvSpPr>
        <p:spPr>
          <a:xfrm>
            <a:off x="1196975" y="1277825"/>
            <a:ext cx="9979800" cy="5199300"/>
          </a:xfrm>
          <a:prstGeom prst="rect">
            <a:avLst/>
          </a:prstGeom>
          <a:noFill/>
          <a:ln>
            <a:noFill/>
          </a:ln>
        </p:spPr>
        <p:txBody>
          <a:bodyPr anchorCtr="0" anchor="t" bIns="0" lIns="0" spcFirstLastPara="1" rIns="0" wrap="square" tIns="0">
            <a:noAutofit/>
          </a:bodyPr>
          <a:lstStyle/>
          <a:p>
            <a:pPr indent="-368300" lvl="0" marL="457200" marR="0" rtl="0" algn="l">
              <a:spcBef>
                <a:spcPts val="0"/>
              </a:spcBef>
              <a:spcAft>
                <a:spcPts val="0"/>
              </a:spcAft>
              <a:buClr>
                <a:srgbClr val="666666"/>
              </a:buClr>
              <a:buSzPts val="2200"/>
              <a:buAutoNum type="arabicPeriod"/>
            </a:pPr>
            <a:r>
              <a:rPr lang="en-AU" sz="2200">
                <a:solidFill>
                  <a:srgbClr val="666666"/>
                </a:solidFill>
                <a:latin typeface="Roboto"/>
                <a:ea typeface="Roboto"/>
                <a:cs typeface="Roboto"/>
                <a:sym typeface="Roboto"/>
              </a:rPr>
              <a:t>The Billing amount across the three months indicate </a:t>
            </a:r>
            <a:r>
              <a:rPr b="1" lang="en-AU" sz="2200">
                <a:solidFill>
                  <a:srgbClr val="666666"/>
                </a:solidFill>
                <a:latin typeface="Roboto"/>
                <a:ea typeface="Roboto"/>
                <a:cs typeface="Roboto"/>
                <a:sym typeface="Roboto"/>
              </a:rPr>
              <a:t>downward trend</a:t>
            </a:r>
            <a:endParaRPr b="1" sz="2200">
              <a:solidFill>
                <a:srgbClr val="666666"/>
              </a:solidFill>
              <a:latin typeface="Roboto"/>
              <a:ea typeface="Roboto"/>
              <a:cs typeface="Roboto"/>
              <a:sym typeface="Roboto"/>
            </a:endParaRPr>
          </a:p>
          <a:p>
            <a:pPr indent="0" lvl="0" marL="0" marR="0" rtl="0" algn="l">
              <a:spcBef>
                <a:spcPts val="0"/>
              </a:spcBef>
              <a:spcAft>
                <a:spcPts val="0"/>
              </a:spcAft>
              <a:buNone/>
            </a:pPr>
            <a:r>
              <a:rPr lang="en-AU" sz="2200">
                <a:solidFill>
                  <a:srgbClr val="666666"/>
                </a:solidFill>
                <a:latin typeface="Roboto"/>
                <a:ea typeface="Roboto"/>
                <a:cs typeface="Roboto"/>
                <a:sym typeface="Roboto"/>
              </a:rPr>
              <a:t>	Key Influencing Factors:</a:t>
            </a:r>
            <a:endParaRPr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b="1" lang="en-AU" sz="2200">
                <a:solidFill>
                  <a:srgbClr val="666666"/>
                </a:solidFill>
                <a:latin typeface="Roboto"/>
                <a:ea typeface="Roboto"/>
                <a:cs typeface="Roboto"/>
                <a:sym typeface="Roboto"/>
              </a:rPr>
              <a:t>Decrease in monthly transaction count</a:t>
            </a:r>
            <a:endParaRPr b="1"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lang="en-AU" sz="2200">
                <a:solidFill>
                  <a:srgbClr val="666666"/>
                </a:solidFill>
                <a:latin typeface="Roboto"/>
                <a:ea typeface="Roboto"/>
                <a:cs typeface="Roboto"/>
                <a:sym typeface="Roboto"/>
              </a:rPr>
              <a:t>Consistent average monthly transaction values</a:t>
            </a:r>
            <a:endParaRPr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lang="en-AU" sz="2200">
                <a:solidFill>
                  <a:srgbClr val="666666"/>
                </a:solidFill>
                <a:latin typeface="Roboto"/>
                <a:ea typeface="Roboto"/>
                <a:cs typeface="Roboto"/>
                <a:sym typeface="Roboto"/>
              </a:rPr>
              <a:t>Product Differentiation: transaction volumes for tech products have significantly declined</a:t>
            </a:r>
            <a:endParaRPr sz="2200">
              <a:solidFill>
                <a:srgbClr val="666666"/>
              </a:solidFill>
              <a:latin typeface="Roboto"/>
              <a:ea typeface="Roboto"/>
              <a:cs typeface="Roboto"/>
              <a:sym typeface="Roboto"/>
            </a:endParaRPr>
          </a:p>
          <a:p>
            <a:pPr indent="0" lvl="0" marL="0" marR="0" rtl="0" algn="l">
              <a:spcBef>
                <a:spcPts val="0"/>
              </a:spcBef>
              <a:spcAft>
                <a:spcPts val="0"/>
              </a:spcAft>
              <a:buNone/>
            </a:pPr>
            <a:r>
              <a:t/>
            </a:r>
            <a:endParaRPr sz="2200">
              <a:latin typeface="Roboto"/>
              <a:ea typeface="Roboto"/>
              <a:cs typeface="Roboto"/>
              <a:sym typeface="Roboto"/>
            </a:endParaRPr>
          </a:p>
          <a:p>
            <a:pPr indent="-368300" lvl="0" marL="457200" marR="0" rtl="0" algn="l">
              <a:spcBef>
                <a:spcPts val="0"/>
              </a:spcBef>
              <a:spcAft>
                <a:spcPts val="0"/>
              </a:spcAft>
              <a:buSzPts val="2200"/>
              <a:buAutoNum type="arabicPeriod"/>
            </a:pPr>
            <a:r>
              <a:rPr lang="en-AU" sz="2200">
                <a:latin typeface="Roboto"/>
                <a:ea typeface="Roboto"/>
                <a:cs typeface="Roboto"/>
                <a:sym typeface="Roboto"/>
              </a:rPr>
              <a:t>Top popular merchants: </a:t>
            </a:r>
            <a:r>
              <a:rPr b="1" lang="en-AU" sz="2200">
                <a:latin typeface="Roboto"/>
                <a:ea typeface="Roboto"/>
                <a:cs typeface="Roboto"/>
                <a:sym typeface="Roboto"/>
              </a:rPr>
              <a:t>Beauty Bliss &gt; Tech Touch &gt; Home Harmony</a:t>
            </a:r>
            <a:endParaRPr b="1" sz="2200">
              <a:latin typeface="Roboto"/>
              <a:ea typeface="Roboto"/>
              <a:cs typeface="Roboto"/>
              <a:sym typeface="Roboto"/>
            </a:endParaRPr>
          </a:p>
          <a:p>
            <a:pPr indent="0" lvl="0" marL="0" marR="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Clr>
                <a:srgbClr val="666666"/>
              </a:buClr>
              <a:buSzPts val="2200"/>
              <a:buAutoNum type="arabicPeriod"/>
            </a:pPr>
            <a:r>
              <a:rPr lang="en-AU" sz="2200">
                <a:solidFill>
                  <a:srgbClr val="666666"/>
                </a:solidFill>
                <a:latin typeface="Roboto"/>
                <a:ea typeface="Roboto"/>
                <a:cs typeface="Roboto"/>
                <a:sym typeface="Roboto"/>
              </a:rPr>
              <a:t>The daily billing trend fluctuates between </a:t>
            </a:r>
            <a:r>
              <a:rPr b="1" lang="en-AU" sz="2200">
                <a:solidFill>
                  <a:srgbClr val="666666"/>
                </a:solidFill>
                <a:latin typeface="Roboto"/>
                <a:ea typeface="Roboto"/>
                <a:cs typeface="Roboto"/>
                <a:sym typeface="Roboto"/>
              </a:rPr>
              <a:t>700 million and 740 million,</a:t>
            </a:r>
            <a:r>
              <a:rPr lang="en-AU" sz="2200">
                <a:solidFill>
                  <a:srgbClr val="666666"/>
                </a:solidFill>
                <a:latin typeface="Roboto"/>
                <a:ea typeface="Roboto"/>
                <a:cs typeface="Roboto"/>
                <a:sym typeface="Roboto"/>
              </a:rPr>
              <a:t> reaching its highest point in January and hitting a minimum in March.</a:t>
            </a:r>
            <a:endParaRPr sz="2200">
              <a:solidFill>
                <a:srgbClr val="666666"/>
              </a:solidFill>
              <a:latin typeface="Roboto"/>
              <a:ea typeface="Roboto"/>
              <a:cs typeface="Roboto"/>
              <a:sym typeface="Roboto"/>
            </a:endParaRPr>
          </a:p>
          <a:p>
            <a:pPr indent="0" lvl="0" marL="0" rtl="0" algn="l">
              <a:spcBef>
                <a:spcPts val="0"/>
              </a:spcBef>
              <a:spcAft>
                <a:spcPts val="0"/>
              </a:spcAft>
              <a:buNone/>
            </a:pPr>
            <a:r>
              <a:t/>
            </a:r>
            <a:endParaRPr sz="2200">
              <a:solidFill>
                <a:srgbClr val="666666"/>
              </a:solidFill>
              <a:latin typeface="Roboto"/>
              <a:ea typeface="Roboto"/>
              <a:cs typeface="Roboto"/>
              <a:sym typeface="Roboto"/>
            </a:endParaRPr>
          </a:p>
          <a:p>
            <a:pPr indent="-368300" lvl="0" marL="457200" rtl="0" algn="l">
              <a:spcBef>
                <a:spcPts val="0"/>
              </a:spcBef>
              <a:spcAft>
                <a:spcPts val="0"/>
              </a:spcAft>
              <a:buClr>
                <a:srgbClr val="666666"/>
              </a:buClr>
              <a:buSzPts val="2200"/>
              <a:buAutoNum type="arabicPeriod"/>
            </a:pPr>
            <a:r>
              <a:rPr lang="en-AU" sz="2200">
                <a:solidFill>
                  <a:srgbClr val="666666"/>
                </a:solidFill>
                <a:latin typeface="Roboto"/>
                <a:ea typeface="Roboto"/>
                <a:cs typeface="Roboto"/>
                <a:sym typeface="Roboto"/>
              </a:rPr>
              <a:t>Transaction Funnel Analysis: </a:t>
            </a:r>
            <a:r>
              <a:rPr b="1" lang="en-AU" sz="2200">
                <a:solidFill>
                  <a:srgbClr val="666666"/>
                </a:solidFill>
                <a:latin typeface="Roboto"/>
                <a:ea typeface="Roboto"/>
                <a:cs typeface="Roboto"/>
                <a:sym typeface="Roboto"/>
              </a:rPr>
              <a:t>Failed transactions account for 50.01%</a:t>
            </a:r>
            <a:r>
              <a:rPr lang="en-AU" sz="2200">
                <a:solidFill>
                  <a:srgbClr val="666666"/>
                </a:solidFill>
                <a:latin typeface="Roboto"/>
                <a:ea typeface="Roboto"/>
                <a:cs typeface="Roboto"/>
                <a:sym typeface="Roboto"/>
              </a:rPr>
              <a:t> of the total, while missing information and successful transactions contribute 33.23% and 16.77%, respectively</a:t>
            </a:r>
            <a:endParaRPr sz="3000">
              <a:solidFill>
                <a:srgbClr val="666666"/>
              </a:solidFill>
              <a:latin typeface="Roboto"/>
              <a:ea typeface="Roboto"/>
              <a:cs typeface="Roboto"/>
              <a:sym typeface="Roboto"/>
            </a:endParaRPr>
          </a:p>
        </p:txBody>
      </p:sp>
      <p:pic>
        <p:nvPicPr>
          <p:cNvPr id="173" name="Google Shape;173;p23"/>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a:blip r:embed="rId3">
            <a:alphaModFix/>
          </a:blip>
          <a:stretch>
            <a:fillRect/>
          </a:stretch>
        </p:blipFill>
        <p:spPr>
          <a:xfrm>
            <a:off x="1022864" y="360325"/>
            <a:ext cx="10146276" cy="5897274"/>
          </a:xfrm>
          <a:prstGeom prst="rect">
            <a:avLst/>
          </a:prstGeom>
          <a:noFill/>
          <a:ln>
            <a:noFill/>
          </a:ln>
        </p:spPr>
      </p:pic>
      <p:pic>
        <p:nvPicPr>
          <p:cNvPr id="179" name="Google Shape;179;p24"/>
          <p:cNvPicPr preferRelativeResize="0"/>
          <p:nvPr/>
        </p:nvPicPr>
        <p:blipFill>
          <a:blip r:embed="rId4">
            <a:alphaModFix/>
          </a:blip>
          <a:stretch>
            <a:fillRect/>
          </a:stretch>
        </p:blipFill>
        <p:spPr>
          <a:xfrm>
            <a:off x="0" y="6176325"/>
            <a:ext cx="1438687" cy="485700"/>
          </a:xfrm>
          <a:prstGeom prst="rect">
            <a:avLst/>
          </a:prstGeom>
          <a:noFill/>
          <a:ln>
            <a:noFill/>
          </a:ln>
        </p:spPr>
      </p:pic>
      <p:sp>
        <p:nvSpPr>
          <p:cNvPr id="180" name="Google Shape;180;p24"/>
          <p:cNvSpPr txBox="1"/>
          <p:nvPr>
            <p:ph idx="1" type="body"/>
          </p:nvPr>
        </p:nvSpPr>
        <p:spPr>
          <a:xfrm>
            <a:off x="8382100" y="6394150"/>
            <a:ext cx="3489600" cy="614100"/>
          </a:xfrm>
          <a:prstGeom prst="rect">
            <a:avLst/>
          </a:prstGeom>
        </p:spPr>
        <p:txBody>
          <a:bodyPr anchorCtr="0" anchor="t" bIns="45700" lIns="0" spcFirstLastPara="1" rIns="91425" wrap="square" tIns="0">
            <a:normAutofit/>
          </a:bodyPr>
          <a:lstStyle/>
          <a:p>
            <a:pPr indent="0" lvl="0" marL="0" rtl="0" algn="r">
              <a:spcBef>
                <a:spcPts val="1000"/>
              </a:spcBef>
              <a:spcAft>
                <a:spcPts val="1600"/>
              </a:spcAft>
              <a:buNone/>
            </a:pPr>
            <a:r>
              <a:rPr b="1" lang="en-AU">
                <a:solidFill>
                  <a:schemeClr val="dk2"/>
                </a:solidFill>
              </a:rPr>
              <a:t>Top Popular Merchants</a:t>
            </a:r>
            <a:endParaRPr b="1" sz="2400">
              <a:solidFill>
                <a:schemeClr val="dk2"/>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rmAutofit/>
          </a:bodyPr>
          <a:lstStyle/>
          <a:p>
            <a:pPr indent="0" lvl="0" marL="0" rtl="0" algn="l">
              <a:lnSpc>
                <a:spcPct val="100000"/>
              </a:lnSpc>
              <a:spcBef>
                <a:spcPts val="0"/>
              </a:spcBef>
              <a:spcAft>
                <a:spcPts val="1600"/>
              </a:spcAft>
              <a:buClr>
                <a:srgbClr val="000005"/>
              </a:buClr>
              <a:buSzPts val="2400"/>
              <a:buNone/>
            </a:pPr>
            <a:r>
              <a:rPr b="1" lang="en-AU"/>
              <a:t>Overview:</a:t>
            </a:r>
            <a:endParaRPr b="1"/>
          </a:p>
        </p:txBody>
      </p:sp>
      <p:sp>
        <p:nvSpPr>
          <p:cNvPr id="186" name="Google Shape;186;p25"/>
          <p:cNvSpPr txBox="1"/>
          <p:nvPr/>
        </p:nvSpPr>
        <p:spPr>
          <a:xfrm>
            <a:off x="4095575" y="1967884"/>
            <a:ext cx="7581000" cy="485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p>
        </p:txBody>
      </p:sp>
      <p:sp>
        <p:nvSpPr>
          <p:cNvPr id="187" name="Google Shape;187;p25"/>
          <p:cNvSpPr txBox="1"/>
          <p:nvPr/>
        </p:nvSpPr>
        <p:spPr>
          <a:xfrm>
            <a:off x="1196975" y="1277825"/>
            <a:ext cx="9979800" cy="5199300"/>
          </a:xfrm>
          <a:prstGeom prst="rect">
            <a:avLst/>
          </a:prstGeom>
          <a:noFill/>
          <a:ln>
            <a:noFill/>
          </a:ln>
        </p:spPr>
        <p:txBody>
          <a:bodyPr anchorCtr="0" anchor="t" bIns="0" lIns="0" spcFirstLastPara="1" rIns="0" wrap="square" tIns="0">
            <a:noAutofit/>
          </a:bodyPr>
          <a:lstStyle/>
          <a:p>
            <a:pPr indent="-368300" lvl="0" marL="457200" marR="0" rtl="0" algn="l">
              <a:spcBef>
                <a:spcPts val="0"/>
              </a:spcBef>
              <a:spcAft>
                <a:spcPts val="0"/>
              </a:spcAft>
              <a:buClr>
                <a:srgbClr val="666666"/>
              </a:buClr>
              <a:buSzPts val="2200"/>
              <a:buAutoNum type="arabicPeriod"/>
            </a:pPr>
            <a:r>
              <a:rPr lang="en-AU" sz="2200">
                <a:solidFill>
                  <a:srgbClr val="666666"/>
                </a:solidFill>
                <a:latin typeface="Roboto"/>
                <a:ea typeface="Roboto"/>
                <a:cs typeface="Roboto"/>
                <a:sym typeface="Roboto"/>
              </a:rPr>
              <a:t>The Billing amount across the three months indicate </a:t>
            </a:r>
            <a:r>
              <a:rPr b="1" lang="en-AU" sz="2200">
                <a:solidFill>
                  <a:srgbClr val="666666"/>
                </a:solidFill>
                <a:latin typeface="Roboto"/>
                <a:ea typeface="Roboto"/>
                <a:cs typeface="Roboto"/>
                <a:sym typeface="Roboto"/>
              </a:rPr>
              <a:t>downward trend</a:t>
            </a:r>
            <a:endParaRPr b="1" sz="2200">
              <a:solidFill>
                <a:srgbClr val="666666"/>
              </a:solidFill>
              <a:latin typeface="Roboto"/>
              <a:ea typeface="Roboto"/>
              <a:cs typeface="Roboto"/>
              <a:sym typeface="Roboto"/>
            </a:endParaRPr>
          </a:p>
          <a:p>
            <a:pPr indent="0" lvl="0" marL="0" marR="0" rtl="0" algn="l">
              <a:spcBef>
                <a:spcPts val="0"/>
              </a:spcBef>
              <a:spcAft>
                <a:spcPts val="0"/>
              </a:spcAft>
              <a:buNone/>
            </a:pPr>
            <a:r>
              <a:rPr lang="en-AU" sz="2200">
                <a:solidFill>
                  <a:srgbClr val="666666"/>
                </a:solidFill>
                <a:latin typeface="Roboto"/>
                <a:ea typeface="Roboto"/>
                <a:cs typeface="Roboto"/>
                <a:sym typeface="Roboto"/>
              </a:rPr>
              <a:t>	Key Influencing Factors:</a:t>
            </a:r>
            <a:endParaRPr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b="1" lang="en-AU" sz="2200">
                <a:solidFill>
                  <a:srgbClr val="666666"/>
                </a:solidFill>
                <a:latin typeface="Roboto"/>
                <a:ea typeface="Roboto"/>
                <a:cs typeface="Roboto"/>
                <a:sym typeface="Roboto"/>
              </a:rPr>
              <a:t>Decrease in monthly transaction count</a:t>
            </a:r>
            <a:endParaRPr b="1"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lang="en-AU" sz="2200">
                <a:solidFill>
                  <a:srgbClr val="666666"/>
                </a:solidFill>
                <a:latin typeface="Roboto"/>
                <a:ea typeface="Roboto"/>
                <a:cs typeface="Roboto"/>
                <a:sym typeface="Roboto"/>
              </a:rPr>
              <a:t>Consistent average monthly transaction values</a:t>
            </a:r>
            <a:endParaRPr sz="2200">
              <a:solidFill>
                <a:srgbClr val="666666"/>
              </a:solidFill>
              <a:latin typeface="Roboto"/>
              <a:ea typeface="Roboto"/>
              <a:cs typeface="Roboto"/>
              <a:sym typeface="Roboto"/>
            </a:endParaRPr>
          </a:p>
          <a:p>
            <a:pPr indent="-368300" lvl="0" marL="914400" marR="0" rtl="0" algn="l">
              <a:spcBef>
                <a:spcPts val="0"/>
              </a:spcBef>
              <a:spcAft>
                <a:spcPts val="0"/>
              </a:spcAft>
              <a:buClr>
                <a:srgbClr val="666666"/>
              </a:buClr>
              <a:buSzPts val="2200"/>
              <a:buFont typeface="Roboto"/>
              <a:buChar char="●"/>
            </a:pPr>
            <a:r>
              <a:rPr lang="en-AU" sz="2200">
                <a:solidFill>
                  <a:srgbClr val="666666"/>
                </a:solidFill>
                <a:latin typeface="Roboto"/>
                <a:ea typeface="Roboto"/>
                <a:cs typeface="Roboto"/>
                <a:sym typeface="Roboto"/>
              </a:rPr>
              <a:t>Product Differentiation: transaction volumes for tech products have significantly declined</a:t>
            </a:r>
            <a:endParaRPr sz="2200">
              <a:solidFill>
                <a:srgbClr val="666666"/>
              </a:solidFill>
              <a:latin typeface="Roboto"/>
              <a:ea typeface="Roboto"/>
              <a:cs typeface="Roboto"/>
              <a:sym typeface="Roboto"/>
            </a:endParaRPr>
          </a:p>
          <a:p>
            <a:pPr indent="0" lvl="0" marL="0" marR="0" rtl="0" algn="l">
              <a:spcBef>
                <a:spcPts val="0"/>
              </a:spcBef>
              <a:spcAft>
                <a:spcPts val="0"/>
              </a:spcAft>
              <a:buNone/>
            </a:pPr>
            <a:r>
              <a:t/>
            </a:r>
            <a:endParaRPr sz="2200">
              <a:latin typeface="Roboto"/>
              <a:ea typeface="Roboto"/>
              <a:cs typeface="Roboto"/>
              <a:sym typeface="Roboto"/>
            </a:endParaRPr>
          </a:p>
          <a:p>
            <a:pPr indent="-368300" lvl="0" marL="457200" marR="0" rtl="0" algn="l">
              <a:spcBef>
                <a:spcPts val="0"/>
              </a:spcBef>
              <a:spcAft>
                <a:spcPts val="0"/>
              </a:spcAft>
              <a:buClr>
                <a:srgbClr val="736D67"/>
              </a:buClr>
              <a:buSzPts val="2200"/>
              <a:buAutoNum type="arabicPeriod"/>
            </a:pPr>
            <a:r>
              <a:rPr lang="en-AU" sz="2200">
                <a:solidFill>
                  <a:srgbClr val="736D67"/>
                </a:solidFill>
                <a:latin typeface="Roboto"/>
                <a:ea typeface="Roboto"/>
                <a:cs typeface="Roboto"/>
                <a:sym typeface="Roboto"/>
              </a:rPr>
              <a:t>Top popular merchants: </a:t>
            </a:r>
            <a:r>
              <a:rPr b="1" lang="en-AU" sz="2200">
                <a:solidFill>
                  <a:srgbClr val="736D67"/>
                </a:solidFill>
                <a:latin typeface="Roboto"/>
                <a:ea typeface="Roboto"/>
                <a:cs typeface="Roboto"/>
                <a:sym typeface="Roboto"/>
              </a:rPr>
              <a:t>Beauty Bliss &gt; Tech Touch &gt; Home Harmony</a:t>
            </a:r>
            <a:endParaRPr b="1" sz="2200">
              <a:solidFill>
                <a:srgbClr val="736D67"/>
              </a:solidFill>
              <a:latin typeface="Roboto"/>
              <a:ea typeface="Roboto"/>
              <a:cs typeface="Roboto"/>
              <a:sym typeface="Roboto"/>
            </a:endParaRPr>
          </a:p>
          <a:p>
            <a:pPr indent="0" lvl="0" marL="0" marR="0" rtl="0" algn="l">
              <a:spcBef>
                <a:spcPts val="0"/>
              </a:spcBef>
              <a:spcAft>
                <a:spcPts val="0"/>
              </a:spcAft>
              <a:buNone/>
            </a:pPr>
            <a:r>
              <a:t/>
            </a:r>
            <a:endParaRPr sz="2200">
              <a:solidFill>
                <a:schemeClr val="dk2"/>
              </a:solidFill>
              <a:latin typeface="Roboto"/>
              <a:ea typeface="Roboto"/>
              <a:cs typeface="Roboto"/>
              <a:sym typeface="Roboto"/>
            </a:endParaRPr>
          </a:p>
          <a:p>
            <a:pPr indent="-368300" lvl="0" marL="457200" rtl="0" algn="l">
              <a:spcBef>
                <a:spcPts val="0"/>
              </a:spcBef>
              <a:spcAft>
                <a:spcPts val="0"/>
              </a:spcAft>
              <a:buClr>
                <a:schemeClr val="dk2"/>
              </a:buClr>
              <a:buSzPts val="2200"/>
              <a:buAutoNum type="arabicPeriod"/>
            </a:pPr>
            <a:r>
              <a:rPr lang="en-AU" sz="2200">
                <a:solidFill>
                  <a:schemeClr val="dk2"/>
                </a:solidFill>
                <a:latin typeface="Roboto"/>
                <a:ea typeface="Roboto"/>
                <a:cs typeface="Roboto"/>
                <a:sym typeface="Roboto"/>
              </a:rPr>
              <a:t>The daily billing trend fluctuates between </a:t>
            </a:r>
            <a:r>
              <a:rPr b="1" lang="en-AU" sz="2200">
                <a:solidFill>
                  <a:schemeClr val="dk2"/>
                </a:solidFill>
                <a:latin typeface="Roboto"/>
                <a:ea typeface="Roboto"/>
                <a:cs typeface="Roboto"/>
                <a:sym typeface="Roboto"/>
              </a:rPr>
              <a:t>700 million and 740 million,</a:t>
            </a:r>
            <a:r>
              <a:rPr lang="en-AU" sz="2200">
                <a:solidFill>
                  <a:schemeClr val="dk2"/>
                </a:solidFill>
                <a:latin typeface="Roboto"/>
                <a:ea typeface="Roboto"/>
                <a:cs typeface="Roboto"/>
                <a:sym typeface="Roboto"/>
              </a:rPr>
              <a:t> reaching its highest point in January and hitting a minimum in March.</a:t>
            </a:r>
            <a:endParaRPr sz="2200">
              <a:solidFill>
                <a:schemeClr val="dk2"/>
              </a:solidFill>
              <a:latin typeface="Roboto"/>
              <a:ea typeface="Roboto"/>
              <a:cs typeface="Roboto"/>
              <a:sym typeface="Roboto"/>
            </a:endParaRPr>
          </a:p>
          <a:p>
            <a:pPr indent="0" lvl="0" marL="0" rtl="0" algn="l">
              <a:spcBef>
                <a:spcPts val="0"/>
              </a:spcBef>
              <a:spcAft>
                <a:spcPts val="0"/>
              </a:spcAft>
              <a:buNone/>
            </a:pPr>
            <a:r>
              <a:t/>
            </a:r>
            <a:endParaRPr sz="2200">
              <a:solidFill>
                <a:srgbClr val="736D67"/>
              </a:solidFill>
              <a:latin typeface="Roboto"/>
              <a:ea typeface="Roboto"/>
              <a:cs typeface="Roboto"/>
              <a:sym typeface="Roboto"/>
            </a:endParaRPr>
          </a:p>
          <a:p>
            <a:pPr indent="-368300" lvl="0" marL="457200" rtl="0" algn="l">
              <a:spcBef>
                <a:spcPts val="0"/>
              </a:spcBef>
              <a:spcAft>
                <a:spcPts val="0"/>
              </a:spcAft>
              <a:buClr>
                <a:srgbClr val="736D67"/>
              </a:buClr>
              <a:buSzPts val="2200"/>
              <a:buAutoNum type="arabicPeriod"/>
            </a:pPr>
            <a:r>
              <a:rPr lang="en-AU" sz="2200">
                <a:solidFill>
                  <a:srgbClr val="736D67"/>
                </a:solidFill>
                <a:latin typeface="Roboto"/>
                <a:ea typeface="Roboto"/>
                <a:cs typeface="Roboto"/>
                <a:sym typeface="Roboto"/>
              </a:rPr>
              <a:t>Transaction Funnel Analysis: </a:t>
            </a:r>
            <a:r>
              <a:rPr b="1" lang="en-AU" sz="2200">
                <a:solidFill>
                  <a:srgbClr val="736D67"/>
                </a:solidFill>
                <a:latin typeface="Roboto"/>
                <a:ea typeface="Roboto"/>
                <a:cs typeface="Roboto"/>
                <a:sym typeface="Roboto"/>
              </a:rPr>
              <a:t>Failed transactions account for 50.01%</a:t>
            </a:r>
            <a:r>
              <a:rPr lang="en-AU" sz="2200">
                <a:solidFill>
                  <a:srgbClr val="736D67"/>
                </a:solidFill>
                <a:latin typeface="Roboto"/>
                <a:ea typeface="Roboto"/>
                <a:cs typeface="Roboto"/>
                <a:sym typeface="Roboto"/>
              </a:rPr>
              <a:t> of the total, while missing information and successful transactions contribute 33.23% and 16.77%, respectively</a:t>
            </a:r>
            <a:endParaRPr sz="3000">
              <a:solidFill>
                <a:srgbClr val="736D67"/>
              </a:solidFill>
              <a:latin typeface="Roboto"/>
              <a:ea typeface="Roboto"/>
              <a:cs typeface="Roboto"/>
              <a:sym typeface="Roboto"/>
            </a:endParaRPr>
          </a:p>
        </p:txBody>
      </p:sp>
      <p:pic>
        <p:nvPicPr>
          <p:cNvPr id="188" name="Google Shape;188;p25"/>
          <p:cNvPicPr preferRelativeResize="0"/>
          <p:nvPr/>
        </p:nvPicPr>
        <p:blipFill>
          <a:blip r:embed="rId3">
            <a:alphaModFix/>
          </a:blip>
          <a:stretch>
            <a:fillRect/>
          </a:stretch>
        </p:blipFill>
        <p:spPr>
          <a:xfrm>
            <a:off x="0" y="6176325"/>
            <a:ext cx="1438687" cy="48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6"/>
          <p:cNvPicPr preferRelativeResize="0"/>
          <p:nvPr/>
        </p:nvPicPr>
        <p:blipFill>
          <a:blip r:embed="rId3">
            <a:alphaModFix/>
          </a:blip>
          <a:stretch>
            <a:fillRect/>
          </a:stretch>
        </p:blipFill>
        <p:spPr>
          <a:xfrm>
            <a:off x="117800" y="-12"/>
            <a:ext cx="12192000" cy="6524764"/>
          </a:xfrm>
          <a:prstGeom prst="rect">
            <a:avLst/>
          </a:prstGeom>
          <a:noFill/>
          <a:ln>
            <a:noFill/>
          </a:ln>
        </p:spPr>
      </p:pic>
      <p:pic>
        <p:nvPicPr>
          <p:cNvPr id="194" name="Google Shape;194;p26"/>
          <p:cNvPicPr preferRelativeResize="0"/>
          <p:nvPr/>
        </p:nvPicPr>
        <p:blipFill>
          <a:blip r:embed="rId4">
            <a:alphaModFix/>
          </a:blip>
          <a:stretch>
            <a:fillRect/>
          </a:stretch>
        </p:blipFill>
        <p:spPr>
          <a:xfrm>
            <a:off x="0" y="6176325"/>
            <a:ext cx="1438687" cy="485700"/>
          </a:xfrm>
          <a:prstGeom prst="rect">
            <a:avLst/>
          </a:prstGeom>
          <a:noFill/>
          <a:ln>
            <a:noFill/>
          </a:ln>
        </p:spPr>
      </p:pic>
      <p:cxnSp>
        <p:nvCxnSpPr>
          <p:cNvPr id="195" name="Google Shape;195;p26"/>
          <p:cNvCxnSpPr/>
          <p:nvPr/>
        </p:nvCxnSpPr>
        <p:spPr>
          <a:xfrm flipH="1">
            <a:off x="4009525" y="835400"/>
            <a:ext cx="494700" cy="4947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6"/>
          <p:cNvSpPr txBox="1"/>
          <p:nvPr/>
        </p:nvSpPr>
        <p:spPr>
          <a:xfrm>
            <a:off x="4650750" y="432425"/>
            <a:ext cx="758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700">
                <a:solidFill>
                  <a:schemeClr val="accent1"/>
                </a:solidFill>
                <a:latin typeface="Lato"/>
                <a:ea typeface="Lato"/>
                <a:cs typeface="Lato"/>
                <a:sym typeface="Lato"/>
              </a:rPr>
              <a:t>peak</a:t>
            </a:r>
            <a:endParaRPr sz="1700">
              <a:solidFill>
                <a:schemeClr val="accent1"/>
              </a:solidFill>
              <a:latin typeface="Lato"/>
              <a:ea typeface="Lato"/>
              <a:cs typeface="Lato"/>
              <a:sym typeface="Lato"/>
            </a:endParaRPr>
          </a:p>
        </p:txBody>
      </p:sp>
      <p:sp>
        <p:nvSpPr>
          <p:cNvPr id="197" name="Google Shape;197;p26"/>
          <p:cNvSpPr txBox="1"/>
          <p:nvPr>
            <p:ph idx="1" type="body"/>
          </p:nvPr>
        </p:nvSpPr>
        <p:spPr>
          <a:xfrm>
            <a:off x="8366975" y="6288425"/>
            <a:ext cx="3489600" cy="6141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r>
              <a:rPr b="1" lang="en-AU" sz="2200">
                <a:solidFill>
                  <a:schemeClr val="dk2"/>
                </a:solidFill>
                <a:latin typeface="Roboto"/>
                <a:ea typeface="Roboto"/>
                <a:cs typeface="Roboto"/>
                <a:sym typeface="Roboto"/>
              </a:rPr>
              <a:t>Daily Billing Trend</a:t>
            </a:r>
            <a:endParaRPr b="1" sz="2200">
              <a:solidFill>
                <a:schemeClr val="dk2"/>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