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3" r:id="rId3"/>
    <p:sldId id="260" r:id="rId4"/>
    <p:sldId id="283" r:id="rId5"/>
    <p:sldId id="312" r:id="rId6"/>
    <p:sldId id="265" r:id="rId7"/>
    <p:sldId id="320" r:id="rId8"/>
    <p:sldId id="266" r:id="rId9"/>
    <p:sldId id="314" r:id="rId10"/>
    <p:sldId id="319" r:id="rId11"/>
    <p:sldId id="276" r:id="rId12"/>
    <p:sldId id="293" r:id="rId13"/>
    <p:sldId id="292" r:id="rId14"/>
    <p:sldId id="294" r:id="rId15"/>
    <p:sldId id="268" r:id="rId16"/>
    <p:sldId id="317" r:id="rId17"/>
    <p:sldId id="301" r:id="rId18"/>
    <p:sldId id="315" r:id="rId19"/>
    <p:sldId id="281" r:id="rId20"/>
    <p:sldId id="308" r:id="rId21"/>
    <p:sldId id="282" r:id="rId22"/>
  </p:sldIdLst>
  <p:sldSz cx="9144000" cy="6858000" type="screen4x3"/>
  <p:notesSz cx="6669088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1">
          <p15:clr>
            <a:srgbClr val="A4A3A4"/>
          </p15:clr>
        </p15:guide>
        <p15:guide id="2" pos="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9FF33"/>
    <a:srgbClr val="DA5081"/>
    <a:srgbClr val="FF9900"/>
    <a:srgbClr val="FFFF00"/>
    <a:srgbClr val="FF00FF"/>
    <a:srgbClr val="800080"/>
    <a:srgbClr val="0000FF"/>
    <a:srgbClr val="0000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1993" autoAdjust="0"/>
  </p:normalViewPr>
  <p:slideViewPr>
    <p:cSldViewPr snapToGrid="0">
      <p:cViewPr varScale="1">
        <p:scale>
          <a:sx n="50" d="100"/>
          <a:sy n="50" d="100"/>
        </p:scale>
        <p:origin x="1872" y="42"/>
      </p:cViewPr>
      <p:guideLst>
        <p:guide orient="horz" pos="2541"/>
        <p:guide pos="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370" y="-96"/>
      </p:cViewPr>
      <p:guideLst>
        <p:guide orient="horz" pos="3126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pitchFamily="18" charset="0"/>
              </a:defRPr>
            </a:lvl1pPr>
          </a:lstStyle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fld id="{84B7F90D-7C20-4F82-99B0-727E5281A3A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1218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2950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0588" y="4716463"/>
            <a:ext cx="4887912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pitchFamily="18" charset="0"/>
              </a:defRPr>
            </a:lvl1pPr>
          </a:lstStyle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fld id="{41CB41FD-334F-4C08-9522-399E9C47AA3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9391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B41FD-334F-4C08-9522-399E9C47AA3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81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AEE94-02EC-4CF3-BE58-9BCA2808CB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90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B41FD-334F-4C08-9522-399E9C47AA3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438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B41FD-334F-4C08-9522-399E9C47AA32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978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B41FD-334F-4C08-9522-399E9C47AA3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986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B41FD-334F-4C08-9522-399E9C47AA32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140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Imporant</a:t>
            </a:r>
            <a:r>
              <a:rPr lang="en-US" dirty="0" smtClean="0"/>
              <a:t> : Mention this is the output u </a:t>
            </a:r>
            <a:r>
              <a:rPr lang="en-US" dirty="0" err="1" smtClean="0"/>
              <a:t>gor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 code implementation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possible, add the other image of 1d signal result too.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B41FD-334F-4C08-9522-399E9C47AA32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238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AEE94-02EC-4CF3-BE58-9BCA2808CB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34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if u have time and understood the table </a:t>
            </a:r>
            <a:r>
              <a:rPr lang="en-US" dirty="0" err="1" smtClean="0"/>
              <a:t>contett</a:t>
            </a:r>
            <a:r>
              <a:rPr lang="en-US" dirty="0" smtClean="0"/>
              <a:t> presented</a:t>
            </a:r>
            <a:r>
              <a:rPr lang="en-US" baseline="0" dirty="0" smtClean="0"/>
              <a:t> in this </a:t>
            </a:r>
            <a:r>
              <a:rPr lang="en-US" baseline="0" dirty="0" err="1" smtClean="0"/>
              <a:t>ieee</a:t>
            </a:r>
            <a:r>
              <a:rPr lang="en-US" baseline="0" dirty="0" smtClean="0"/>
              <a:t> paper , here.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AEE94-02EC-4CF3-BE58-9BCA2808CB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7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memoer</a:t>
            </a:r>
            <a:r>
              <a:rPr lang="en-US" baseline="0" dirty="0" smtClean="0"/>
              <a:t> bandwidth minimized ? Get clear on this point.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B41FD-334F-4C08-9522-399E9C47AA32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448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B41FD-334F-4C08-9522-399E9C47AA32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974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what u </a:t>
            </a:r>
            <a:r>
              <a:rPr lang="en-US" dirty="0" err="1" smtClean="0"/>
              <a:t>gonna</a:t>
            </a:r>
            <a:r>
              <a:rPr lang="en-US" dirty="0" smtClean="0"/>
              <a:t> cover In</a:t>
            </a:r>
            <a:r>
              <a:rPr lang="en-US" baseline="0" dirty="0" smtClean="0"/>
              <a:t> brief, Example in forward and in forward on </a:t>
            </a:r>
            <a:r>
              <a:rPr lang="en-US" baseline="0" dirty="0" err="1" smtClean="0"/>
              <a:t>gpu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B41FD-334F-4C08-9522-399E9C47AA3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968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B41FD-334F-4C08-9522-399E9C47AA32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023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AEE94-02EC-4CF3-BE58-9BCA2808CB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1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B41FD-334F-4C08-9522-399E9C47AA3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63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Explain f(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x,y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and all terms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B41FD-334F-4C08-9522-399E9C47AA3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2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B41FD-334F-4C08-9522-399E9C47AA32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167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AEE94-02EC-4CF3-BE58-9BCA2808CB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9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AEE94-02EC-4CF3-BE58-9BCA2808CB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71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AEE94-02EC-4CF3-BE58-9BCA2808CB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59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Wikipedia and get expert knowledge on</a:t>
            </a:r>
            <a:r>
              <a:rPr lang="en-US" baseline="0" dirty="0" smtClean="0"/>
              <a:t> this picture.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Dabauschies</a:t>
            </a:r>
            <a:r>
              <a:rPr lang="en-US" baseline="0" dirty="0" smtClean="0"/>
              <a:t> 30 40 …..what the other guy told ? Listen to his audio u took on </a:t>
            </a:r>
            <a:r>
              <a:rPr lang="en-US" baseline="0" dirty="0" err="1" smtClean="0"/>
              <a:t>july</a:t>
            </a:r>
            <a:r>
              <a:rPr lang="en-US" baseline="0" dirty="0" smtClean="0"/>
              <a:t> 1</a:t>
            </a:r>
            <a:r>
              <a:rPr lang="en-US" baseline="30000" dirty="0" smtClean="0"/>
              <a:t>st</a:t>
            </a:r>
            <a:r>
              <a:rPr lang="en-US" baseline="0" dirty="0" smtClean="0"/>
              <a:t> , (Important)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nkmbnvnfsfsfsfdafdfdf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B41FD-334F-4C08-9522-399E9C47AA3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9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533400" y="828675"/>
            <a:ext cx="8077200" cy="4603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50000">
                <a:srgbClr val="3333CC">
                  <a:gamma/>
                  <a:shade val="59608"/>
                  <a:invGamma/>
                </a:srgbClr>
              </a:gs>
              <a:gs pos="100000">
                <a:srgbClr val="3333C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533400" y="6238875"/>
            <a:ext cx="8077200" cy="17463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50000">
                <a:srgbClr val="3333CC">
                  <a:gamma/>
                  <a:shade val="59608"/>
                  <a:invGamma/>
                </a:srgbClr>
              </a:gs>
              <a:gs pos="100000">
                <a:srgbClr val="3333C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19" y="73788"/>
            <a:ext cx="725156" cy="725156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12" y="69653"/>
            <a:ext cx="3222553" cy="725156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F8D14-2C29-4CDF-B379-09061E9077E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533400" y="6285471"/>
            <a:ext cx="25315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Krishna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533400" y="6285471"/>
            <a:ext cx="25315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Krishna</a:t>
            </a:r>
            <a:endParaRPr lang="en-US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7941722" y="6285471"/>
            <a:ext cx="6688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7D42AEE-E7DB-42CB-B190-CE637B6CF2F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9657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das Titelformat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55700"/>
            <a:ext cx="77724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68339" y="6324600"/>
            <a:ext cx="197932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33400" y="828675"/>
            <a:ext cx="8077200" cy="4603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50000">
                <a:srgbClr val="3333CC">
                  <a:gamma/>
                  <a:shade val="59608"/>
                  <a:invGamma/>
                </a:srgbClr>
              </a:gs>
              <a:gs pos="100000">
                <a:srgbClr val="3333C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533400" y="6238875"/>
            <a:ext cx="8077200" cy="17463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50000">
                <a:srgbClr val="3333CC">
                  <a:gamma/>
                  <a:shade val="59608"/>
                  <a:invGamma/>
                </a:srgbClr>
              </a:gs>
              <a:gs pos="100000">
                <a:srgbClr val="3333C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9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Fourier-Wavelet Regularized </a:t>
            </a:r>
            <a:r>
              <a:rPr lang="en-US" sz="4000" dirty="0" err="1" smtClean="0">
                <a:solidFill>
                  <a:schemeClr val="tx1"/>
                </a:solidFill>
              </a:rPr>
              <a:t>Deconvolution</a:t>
            </a:r>
            <a:r>
              <a:rPr lang="en-US" sz="4000" dirty="0" smtClean="0">
                <a:solidFill>
                  <a:schemeClr val="tx1"/>
                </a:solidFill>
              </a:rPr>
              <a:t> (</a:t>
            </a:r>
            <a:r>
              <a:rPr lang="en-US" sz="4000" dirty="0" err="1" smtClean="0">
                <a:solidFill>
                  <a:schemeClr val="tx1"/>
                </a:solidFill>
              </a:rPr>
              <a:t>ForWaRD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u="sng" dirty="0" smtClean="0">
                <a:latin typeface="+mj-lt"/>
              </a:rPr>
              <a:t>Seminar</a:t>
            </a:r>
            <a:r>
              <a:rPr lang="en-US" sz="2400" dirty="0" smtClean="0">
                <a:latin typeface="+mj-lt"/>
              </a:rPr>
              <a:t>: Embedded Image Processing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u="sng" dirty="0" smtClean="0"/>
              <a:t>Supervisor</a:t>
            </a:r>
            <a:r>
              <a:rPr lang="en-US" sz="2400" dirty="0" smtClean="0">
                <a:latin typeface="+mj-lt"/>
              </a:rPr>
              <a:t>: Yousef </a:t>
            </a:r>
            <a:r>
              <a:rPr lang="en-US" sz="2400" dirty="0" err="1" smtClean="0">
                <a:latin typeface="+mj-lt"/>
              </a:rPr>
              <a:t>Baroud</a:t>
            </a:r>
            <a:r>
              <a:rPr lang="en-US" sz="2400" dirty="0" smtClean="0">
                <a:latin typeface="+mj-lt"/>
              </a:rPr>
              <a:t>		</a:t>
            </a:r>
            <a:r>
              <a:rPr lang="en-US" sz="2400" u="sng" dirty="0" smtClean="0">
                <a:latin typeface="+mj-lt"/>
              </a:rPr>
              <a:t>Prof</a:t>
            </a:r>
            <a:r>
              <a:rPr lang="en-US" sz="2400" dirty="0" smtClean="0">
                <a:latin typeface="+mj-lt"/>
              </a:rPr>
              <a:t>: Simon 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77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FoRWaRD</a:t>
            </a:r>
            <a:r>
              <a:rPr lang="en-US" dirty="0" smtClean="0">
                <a:solidFill>
                  <a:schemeClr val="tx1"/>
                </a:solidFill>
              </a:rPr>
              <a:t>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98" y="989607"/>
            <a:ext cx="7772400" cy="4857750"/>
          </a:xfrm>
        </p:spPr>
        <p:txBody>
          <a:bodyPr/>
          <a:lstStyle/>
          <a:p>
            <a:endParaRPr lang="en-US" sz="2800" dirty="0" smtClean="0"/>
          </a:p>
          <a:p>
            <a:endParaRPr lang="en-US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dirty="0" smtClean="0"/>
              <a:t>Fourier Shrinkage   -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Wavelet </a:t>
            </a:r>
            <a:r>
              <a:rPr lang="en-US" dirty="0" smtClean="0"/>
              <a:t>Shrinkage -</a:t>
            </a:r>
            <a:r>
              <a:rPr lang="en-US" dirty="0"/>
              <a:t> </a:t>
            </a:r>
            <a:r>
              <a:rPr lang="en-US" dirty="0" smtClean="0"/>
              <a:t>Coefficients </a:t>
            </a:r>
            <a:r>
              <a:rPr lang="en-US" dirty="0" smtClean="0"/>
              <a:t>Threshold</a:t>
            </a:r>
          </a:p>
          <a:p>
            <a:endParaRPr lang="en-US" dirty="0"/>
          </a:p>
          <a:p>
            <a:r>
              <a:rPr lang="en-US" dirty="0" smtClean="0"/>
              <a:t>Smoothens regions, edges well </a:t>
            </a:r>
            <a:r>
              <a:rPr lang="en-US" dirty="0"/>
              <a:t>preserved</a:t>
            </a:r>
          </a:p>
          <a:p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-92352" y="1554009"/>
            <a:ext cx="2124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Observation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8028645" y="1493687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o/p</a:t>
            </a:r>
            <a:endParaRPr lang="en-US" sz="2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465" y="2889672"/>
            <a:ext cx="2780952" cy="142857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911774" y="4120238"/>
            <a:ext cx="274716" cy="299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415417" y="3229778"/>
            <a:ext cx="328736" cy="3017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84034" y="4173290"/>
            <a:ext cx="319855" cy="2179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81322" y="1622916"/>
            <a:ext cx="1755574" cy="8014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Inversion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4179298" y="1622916"/>
            <a:ext cx="1767505" cy="8014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Fourier </a:t>
            </a:r>
          </a:p>
          <a:p>
            <a:r>
              <a:rPr lang="en-US" sz="2400" dirty="0" smtClean="0"/>
              <a:t>Shrinkage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6261140" y="1622915"/>
            <a:ext cx="1726316" cy="8014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Wavelet </a:t>
            </a:r>
          </a:p>
          <a:p>
            <a:r>
              <a:rPr lang="en-US" sz="2400" dirty="0"/>
              <a:t>Shrinkage</a:t>
            </a:r>
            <a:endParaRPr lang="en-US" sz="24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126671" y="2016907"/>
            <a:ext cx="470745" cy="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314450" y="2077229"/>
            <a:ext cx="7174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51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FoRWaRD</a:t>
            </a:r>
            <a:r>
              <a:rPr lang="en-US" dirty="0" smtClean="0">
                <a:solidFill>
                  <a:schemeClr val="tx1"/>
                </a:solidFill>
              </a:rPr>
              <a:t> Choices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7857"/>
            <a:ext cx="7772400" cy="4857750"/>
          </a:xfrm>
        </p:spPr>
        <p:txBody>
          <a:bodyPr/>
          <a:lstStyle/>
          <a:p>
            <a:r>
              <a:rPr lang="en-US" dirty="0" smtClean="0"/>
              <a:t>Fourier shrinkage</a:t>
            </a:r>
          </a:p>
          <a:p>
            <a:pPr lvl="1"/>
            <a:r>
              <a:rPr lang="en-US" dirty="0" smtClean="0"/>
              <a:t>Wiener / </a:t>
            </a:r>
            <a:r>
              <a:rPr lang="en-US" dirty="0" err="1" smtClean="0"/>
              <a:t>Tikhonov</a:t>
            </a:r>
            <a:r>
              <a:rPr lang="en-US" dirty="0" smtClean="0"/>
              <a:t> filter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Wavelet Shrinkage</a:t>
            </a:r>
          </a:p>
          <a:p>
            <a:pPr marL="742950" lvl="2" indent="-342900"/>
            <a:r>
              <a:rPr lang="en-US" dirty="0" smtClean="0"/>
              <a:t>WT1  </a:t>
            </a:r>
            <a:r>
              <a:rPr lang="en-US" dirty="0" err="1" smtClean="0"/>
              <a:t>Daubechies</a:t>
            </a:r>
            <a:r>
              <a:rPr lang="en-US" dirty="0" smtClean="0"/>
              <a:t>  transform(6 levels)</a:t>
            </a:r>
          </a:p>
          <a:p>
            <a:pPr marL="742950" lvl="2" indent="-342900"/>
            <a:r>
              <a:rPr lang="en-US" dirty="0"/>
              <a:t>WT2  </a:t>
            </a:r>
            <a:r>
              <a:rPr lang="en-US" dirty="0" err="1"/>
              <a:t>Daubechies</a:t>
            </a:r>
            <a:r>
              <a:rPr lang="en-US" dirty="0"/>
              <a:t> </a:t>
            </a:r>
            <a:r>
              <a:rPr lang="en-US" dirty="0" smtClean="0"/>
              <a:t> transform(2 levels)</a:t>
            </a:r>
          </a:p>
          <a:p>
            <a:pPr marL="742950" lvl="2" indent="-342900"/>
            <a:r>
              <a:rPr lang="en-US" dirty="0" smtClean="0"/>
              <a:t>Wavelet Domain Wiener Filter(WDWF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2865" y="6211293"/>
            <a:ext cx="579897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Ref[1]: Fourier wavelet regularized </a:t>
            </a:r>
            <a:r>
              <a:rPr lang="en-US" dirty="0" err="1"/>
              <a:t>deconvolution</a:t>
            </a:r>
            <a:r>
              <a:rPr lang="en-US" dirty="0"/>
              <a:t> </a:t>
            </a:r>
          </a:p>
          <a:p>
            <a:r>
              <a:rPr lang="en-US" dirty="0"/>
              <a:t>        for ill-conditioned systems, </a:t>
            </a:r>
            <a:r>
              <a:rPr lang="en-US" dirty="0" err="1"/>
              <a:t>R.Neelamani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FoRWaRD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Implementation 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734158" y="2051195"/>
            <a:ext cx="701298" cy="37091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WT1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0439" y="1328002"/>
            <a:ext cx="914669" cy="39188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PSF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900439" y="1956552"/>
            <a:ext cx="914669" cy="39188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FFT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574699" y="2745613"/>
            <a:ext cx="1566148" cy="65167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Fourier Filter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900439" y="3660454"/>
            <a:ext cx="914669" cy="39188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IFFT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503722" y="4495686"/>
            <a:ext cx="748720" cy="38869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WT2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1440748" y="4495685"/>
            <a:ext cx="748720" cy="38869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WT1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457678" y="5473378"/>
            <a:ext cx="1468908" cy="56650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Estimate Noise 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2584722" y="1099480"/>
            <a:ext cx="1607651" cy="70139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Blurred Image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794302" y="4444627"/>
            <a:ext cx="2151082" cy="61919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 Threshold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240589" y="3008839"/>
            <a:ext cx="1621822" cy="847011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MAD Noise Estimate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2" name="Straight Arrow Connector 121"/>
          <p:cNvCxnSpPr>
            <a:stCxn id="102" idx="2"/>
            <a:endCxn id="103" idx="0"/>
          </p:cNvCxnSpPr>
          <p:nvPr/>
        </p:nvCxnSpPr>
        <p:spPr>
          <a:xfrm>
            <a:off x="1357774" y="1719887"/>
            <a:ext cx="0" cy="236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05" idx="2"/>
            <a:endCxn id="106" idx="0"/>
          </p:cNvCxnSpPr>
          <p:nvPr/>
        </p:nvCxnSpPr>
        <p:spPr>
          <a:xfrm rot="5400000">
            <a:off x="896255" y="4034166"/>
            <a:ext cx="443347" cy="479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16200000" flipH="1">
            <a:off x="1364768" y="4045344"/>
            <a:ext cx="443346" cy="4573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623320" y="4884377"/>
            <a:ext cx="0" cy="58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09" idx="2"/>
            <a:endCxn id="101" idx="0"/>
          </p:cNvCxnSpPr>
          <p:nvPr/>
        </p:nvCxnSpPr>
        <p:spPr>
          <a:xfrm rot="16200000" flipH="1">
            <a:off x="3611515" y="1577902"/>
            <a:ext cx="250325" cy="6962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01" idx="2"/>
          </p:cNvCxnSpPr>
          <p:nvPr/>
        </p:nvCxnSpPr>
        <p:spPr>
          <a:xfrm>
            <a:off x="4084807" y="2422107"/>
            <a:ext cx="0" cy="62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4084807" y="3855850"/>
            <a:ext cx="0" cy="57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07" idx="3"/>
            <a:endCxn id="119" idx="1"/>
          </p:cNvCxnSpPr>
          <p:nvPr/>
        </p:nvCxnSpPr>
        <p:spPr>
          <a:xfrm>
            <a:off x="2189468" y="4690031"/>
            <a:ext cx="604834" cy="641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5419320" y="2577047"/>
            <a:ext cx="38242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PSF -  Point Spread Function</a:t>
            </a:r>
            <a:endParaRPr lang="en-US" sz="2000" dirty="0"/>
          </a:p>
        </p:txBody>
      </p:sp>
      <p:sp>
        <p:nvSpPr>
          <p:cNvPr id="177" name="Rectangle 176"/>
          <p:cNvSpPr/>
          <p:nvPr/>
        </p:nvSpPr>
        <p:spPr>
          <a:xfrm>
            <a:off x="5419320" y="969440"/>
            <a:ext cx="2632469" cy="454579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lumMod val="60000"/>
                <a:lumOff val="40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/>
              <a:t>Precompute</a:t>
            </a:r>
            <a:endParaRPr lang="en-US" sz="2100" dirty="0"/>
          </a:p>
        </p:txBody>
      </p:sp>
      <p:sp>
        <p:nvSpPr>
          <p:cNvPr id="178" name="Rectangle 177"/>
          <p:cNvSpPr/>
          <p:nvPr/>
        </p:nvSpPr>
        <p:spPr>
          <a:xfrm>
            <a:off x="5419320" y="1801577"/>
            <a:ext cx="2632469" cy="49344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Threshold Update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145801" y="4444627"/>
            <a:ext cx="126121" cy="45680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15927" y="4428537"/>
            <a:ext cx="2453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Wavelet </a:t>
            </a:r>
            <a:r>
              <a:rPr lang="en-US" sz="2000" dirty="0"/>
              <a:t>Transforms</a:t>
            </a:r>
          </a:p>
          <a:p>
            <a:endParaRPr lang="en-US" sz="2000" dirty="0"/>
          </a:p>
        </p:txBody>
      </p:sp>
      <p:cxnSp>
        <p:nvCxnSpPr>
          <p:cNvPr id="14" name="Straight Arrow Connector 13"/>
          <p:cNvCxnSpPr>
            <a:stCxn id="103" idx="2"/>
            <a:endCxn id="104" idx="0"/>
          </p:cNvCxnSpPr>
          <p:nvPr/>
        </p:nvCxnSpPr>
        <p:spPr>
          <a:xfrm flipH="1">
            <a:off x="1357773" y="2348437"/>
            <a:ext cx="1" cy="39717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4" idx="2"/>
            <a:endCxn id="105" idx="0"/>
          </p:cNvCxnSpPr>
          <p:nvPr/>
        </p:nvCxnSpPr>
        <p:spPr>
          <a:xfrm>
            <a:off x="1357773" y="3397292"/>
            <a:ext cx="1" cy="26316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23798" y="3095672"/>
            <a:ext cx="4179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FFT  -   Forward </a:t>
            </a:r>
            <a:r>
              <a:rPr lang="en-US" sz="2000" dirty="0"/>
              <a:t>Fourier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  Transform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80609" y="3840988"/>
            <a:ext cx="2623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IFFT </a:t>
            </a:r>
            <a:r>
              <a:rPr lang="en-US" sz="2000" dirty="0"/>
              <a:t>- </a:t>
            </a:r>
            <a:r>
              <a:rPr lang="en-US" sz="2000" dirty="0" smtClean="0"/>
              <a:t> Inverse FFT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419320" y="4310255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WT1</a:t>
            </a:r>
          </a:p>
          <a:p>
            <a:r>
              <a:rPr lang="en-US" sz="2000" dirty="0" smtClean="0"/>
              <a:t>WT2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19497" y="5156455"/>
            <a:ext cx="4091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MAD - </a:t>
            </a:r>
            <a:r>
              <a:rPr lang="en-US" sz="2000" dirty="0" smtClean="0"/>
              <a:t> Median Absolute </a:t>
            </a:r>
          </a:p>
          <a:p>
            <a:r>
              <a:rPr lang="en-US" sz="2000" dirty="0" smtClean="0"/>
              <a:t>             Deviation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834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43957" y="1481344"/>
            <a:ext cx="717858" cy="35497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91669" y="2133552"/>
            <a:ext cx="2823625" cy="635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in Frequency Domain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43957" y="3037082"/>
            <a:ext cx="717858" cy="35497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IFFT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79882" y="3644334"/>
            <a:ext cx="717858" cy="35497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WT2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64371" y="3643199"/>
            <a:ext cx="717858" cy="35497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WT1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36437" y="4191913"/>
            <a:ext cx="2278857" cy="4840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 Threshold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10336" y="5063538"/>
            <a:ext cx="1143786" cy="4576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IWT1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909285" y="5114894"/>
            <a:ext cx="717858" cy="35497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WT2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5800" y="4956295"/>
            <a:ext cx="1608518" cy="85104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WDWF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7" idx="2"/>
            <a:endCxn id="9" idx="0"/>
          </p:cNvCxnSpPr>
          <p:nvPr/>
        </p:nvCxnSpPr>
        <p:spPr>
          <a:xfrm>
            <a:off x="4102886" y="1836317"/>
            <a:ext cx="596" cy="29723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/>
          <p:cNvCxnSpPr>
            <a:stCxn id="9" idx="2"/>
            <a:endCxn id="10" idx="0"/>
          </p:cNvCxnSpPr>
          <p:nvPr/>
        </p:nvCxnSpPr>
        <p:spPr>
          <a:xfrm flipH="1">
            <a:off x="4102886" y="2769152"/>
            <a:ext cx="596" cy="26793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Elbow Connector 22"/>
          <p:cNvCxnSpPr>
            <a:stCxn id="10" idx="2"/>
            <a:endCxn id="11" idx="0"/>
          </p:cNvCxnSpPr>
          <p:nvPr/>
        </p:nvCxnSpPr>
        <p:spPr>
          <a:xfrm rot="5400000">
            <a:off x="3744710" y="3286157"/>
            <a:ext cx="252279" cy="464075"/>
          </a:xfrm>
          <a:prstGeom prst="bent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Elbow Connector 23"/>
          <p:cNvCxnSpPr>
            <a:stCxn id="11" idx="1"/>
          </p:cNvCxnSpPr>
          <p:nvPr/>
        </p:nvCxnSpPr>
        <p:spPr>
          <a:xfrm rot="10800000" flipV="1">
            <a:off x="2250980" y="3821820"/>
            <a:ext cx="1028903" cy="1134473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Elbow Connector 24"/>
          <p:cNvCxnSpPr>
            <a:stCxn id="15" idx="1"/>
            <a:endCxn id="16" idx="3"/>
          </p:cNvCxnSpPr>
          <p:nvPr/>
        </p:nvCxnSpPr>
        <p:spPr>
          <a:xfrm rot="10800000" flipV="1">
            <a:off x="2294319" y="5292380"/>
            <a:ext cx="614967" cy="89435"/>
          </a:xfrm>
          <a:prstGeom prst="bent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Arrow Connector 27"/>
          <p:cNvCxnSpPr>
            <a:stCxn id="12" idx="2"/>
          </p:cNvCxnSpPr>
          <p:nvPr/>
        </p:nvCxnSpPr>
        <p:spPr>
          <a:xfrm>
            <a:off x="4523300" y="3998172"/>
            <a:ext cx="0" cy="19374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Elbow Connector 30"/>
          <p:cNvCxnSpPr>
            <a:stCxn id="10" idx="2"/>
            <a:endCxn id="12" idx="0"/>
          </p:cNvCxnSpPr>
          <p:nvPr/>
        </p:nvCxnSpPr>
        <p:spPr>
          <a:xfrm rot="16200000" flipH="1">
            <a:off x="4187521" y="3307420"/>
            <a:ext cx="251144" cy="420414"/>
          </a:xfrm>
          <a:prstGeom prst="bent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14" idx="1"/>
            <a:endCxn id="15" idx="3"/>
          </p:cNvCxnSpPr>
          <p:nvPr/>
        </p:nvCxnSpPr>
        <p:spPr>
          <a:xfrm flipH="1" flipV="1">
            <a:off x="3627143" y="5292381"/>
            <a:ext cx="683193" cy="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5977234" y="1155031"/>
            <a:ext cx="2653419" cy="5143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glow rad="139700">
              <a:schemeClr val="accent6">
                <a:lumMod val="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/>
              <a:t>Deblurring</a:t>
            </a:r>
            <a:r>
              <a:rPr lang="en-US" sz="2100" dirty="0"/>
              <a:t>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28202" y="2380994"/>
            <a:ext cx="372139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00" dirty="0"/>
          </a:p>
          <a:p>
            <a:endParaRPr lang="en-US" sz="2100" dirty="0"/>
          </a:p>
          <a:p>
            <a:r>
              <a:rPr lang="en-US" sz="2100" dirty="0" smtClean="0"/>
              <a:t>IWT1 - Inverse WT of WT1</a:t>
            </a:r>
          </a:p>
          <a:p>
            <a:endParaRPr lang="en-US" sz="2100" dirty="0"/>
          </a:p>
          <a:p>
            <a:r>
              <a:rPr lang="en-US" sz="2100" dirty="0" smtClean="0"/>
              <a:t>IWT2 - </a:t>
            </a:r>
            <a:r>
              <a:rPr lang="en-US" sz="2100" dirty="0"/>
              <a:t>Inverse WT of </a:t>
            </a:r>
            <a:r>
              <a:rPr lang="en-US" sz="2100" dirty="0" smtClean="0"/>
              <a:t>WT2</a:t>
            </a:r>
            <a:endParaRPr lang="en-US" sz="2100" dirty="0"/>
          </a:p>
          <a:p>
            <a:r>
              <a:rPr lang="en-US" sz="2100" dirty="0" smtClean="0"/>
              <a:t> </a:t>
            </a:r>
          </a:p>
          <a:p>
            <a:r>
              <a:rPr lang="en-US" sz="2100" dirty="0" smtClean="0"/>
              <a:t>WDWF – Wavelet Domain </a:t>
            </a:r>
          </a:p>
          <a:p>
            <a:r>
              <a:rPr lang="en-US" sz="2100" dirty="0"/>
              <a:t>	 </a:t>
            </a:r>
            <a:r>
              <a:rPr lang="en-US" sz="2100" dirty="0" smtClean="0"/>
              <a:t>  Wiener Filter</a:t>
            </a:r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FoRWaRD</a:t>
            </a:r>
            <a:r>
              <a:rPr lang="en-US" dirty="0" smtClean="0">
                <a:solidFill>
                  <a:schemeClr val="tx1"/>
                </a:solidFill>
              </a:rPr>
              <a:t> Implementation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786080" y="4675966"/>
            <a:ext cx="0" cy="37009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85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57" y="77334"/>
            <a:ext cx="7772400" cy="8382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FoRWaRD</a:t>
            </a:r>
            <a:r>
              <a:rPr lang="en-US" dirty="0">
                <a:solidFill>
                  <a:schemeClr val="tx1"/>
                </a:solidFill>
              </a:rPr>
              <a:t> Implementation 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008896" y="2051195"/>
            <a:ext cx="717858" cy="35497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FFT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734158" y="2051195"/>
            <a:ext cx="701298" cy="37091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WT1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0439" y="1198511"/>
            <a:ext cx="914669" cy="39188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PSF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900439" y="1878830"/>
            <a:ext cx="914669" cy="39188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FFT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600641" y="2659407"/>
            <a:ext cx="1503668" cy="58835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Fourier Filter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900439" y="3660454"/>
            <a:ext cx="914669" cy="39188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IFFT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503722" y="4495686"/>
            <a:ext cx="748720" cy="38869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WT2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1440748" y="4495685"/>
            <a:ext cx="748720" cy="38869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WT1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457678" y="5473378"/>
            <a:ext cx="1468908" cy="56650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Estimate Noise 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4401245" y="1097985"/>
            <a:ext cx="1607651" cy="70139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Blurred Image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956608" y="2496313"/>
            <a:ext cx="2823625" cy="635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 in Frequency Domain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008896" y="3249733"/>
            <a:ext cx="717858" cy="35497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IFFT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544821" y="3856985"/>
            <a:ext cx="717858" cy="35497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WT2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429310" y="3855850"/>
            <a:ext cx="717858" cy="35497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WT1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501376" y="4404564"/>
            <a:ext cx="2278857" cy="4840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 Threshold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490795" y="4978509"/>
            <a:ext cx="1143786" cy="4576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IWT1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030370" y="5034631"/>
            <a:ext cx="717858" cy="35497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WT2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950739" y="5168946"/>
            <a:ext cx="1608518" cy="85104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WDWF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657849" y="5579270"/>
            <a:ext cx="2016147" cy="56625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Deblurred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Image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712456" y="4122048"/>
            <a:ext cx="1679662" cy="69944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Threshold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240588" y="2854847"/>
            <a:ext cx="1384917" cy="98394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MAD Noise Estimate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100528" y="5684910"/>
            <a:ext cx="908367" cy="35497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IWT2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2" name="Straight Arrow Connector 121"/>
          <p:cNvCxnSpPr>
            <a:stCxn id="102" idx="2"/>
            <a:endCxn id="103" idx="0"/>
          </p:cNvCxnSpPr>
          <p:nvPr/>
        </p:nvCxnSpPr>
        <p:spPr>
          <a:xfrm>
            <a:off x="1357774" y="1590396"/>
            <a:ext cx="0" cy="28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4" idx="2"/>
            <a:endCxn id="105" idx="0"/>
          </p:cNvCxnSpPr>
          <p:nvPr/>
        </p:nvCxnSpPr>
        <p:spPr>
          <a:xfrm>
            <a:off x="1352475" y="3247766"/>
            <a:ext cx="5299" cy="41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05" idx="2"/>
            <a:endCxn id="106" idx="0"/>
          </p:cNvCxnSpPr>
          <p:nvPr/>
        </p:nvCxnSpPr>
        <p:spPr>
          <a:xfrm rot="5400000">
            <a:off x="896255" y="4034166"/>
            <a:ext cx="443347" cy="479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16200000" flipH="1">
            <a:off x="1364768" y="4045344"/>
            <a:ext cx="443346" cy="4573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623320" y="4884377"/>
            <a:ext cx="0" cy="58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6" idx="2"/>
          </p:cNvCxnSpPr>
          <p:nvPr/>
        </p:nvCxnSpPr>
        <p:spPr>
          <a:xfrm rot="16200000" flipH="1">
            <a:off x="1686749" y="4075711"/>
            <a:ext cx="449104" cy="20664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08" idx="3"/>
          </p:cNvCxnSpPr>
          <p:nvPr/>
        </p:nvCxnSpPr>
        <p:spPr>
          <a:xfrm flipV="1">
            <a:off x="1926586" y="5756630"/>
            <a:ext cx="10179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09" idx="2"/>
            <a:endCxn id="101" idx="0"/>
          </p:cNvCxnSpPr>
          <p:nvPr/>
        </p:nvCxnSpPr>
        <p:spPr>
          <a:xfrm rot="5400000">
            <a:off x="4519029" y="1365153"/>
            <a:ext cx="251820" cy="1120264"/>
          </a:xfrm>
          <a:prstGeom prst="bentConnector3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01" idx="2"/>
          </p:cNvCxnSpPr>
          <p:nvPr/>
        </p:nvCxnSpPr>
        <p:spPr>
          <a:xfrm>
            <a:off x="4084807" y="2422107"/>
            <a:ext cx="0" cy="415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4084807" y="3855850"/>
            <a:ext cx="0" cy="26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00" idx="2"/>
            <a:endCxn id="110" idx="0"/>
          </p:cNvCxnSpPr>
          <p:nvPr/>
        </p:nvCxnSpPr>
        <p:spPr>
          <a:xfrm>
            <a:off x="6367825" y="2406168"/>
            <a:ext cx="596" cy="9014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Straight Arrow Connector 133"/>
          <p:cNvCxnSpPr>
            <a:stCxn id="110" idx="2"/>
            <a:endCxn id="111" idx="0"/>
          </p:cNvCxnSpPr>
          <p:nvPr/>
        </p:nvCxnSpPr>
        <p:spPr>
          <a:xfrm flipH="1">
            <a:off x="6367825" y="3131913"/>
            <a:ext cx="596" cy="11782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Elbow Connector 134"/>
          <p:cNvCxnSpPr>
            <a:stCxn id="111" idx="2"/>
            <a:endCxn id="112" idx="0"/>
          </p:cNvCxnSpPr>
          <p:nvPr/>
        </p:nvCxnSpPr>
        <p:spPr>
          <a:xfrm rot="5400000">
            <a:off x="6009649" y="3498808"/>
            <a:ext cx="252279" cy="464075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Elbow Connector 135"/>
          <p:cNvCxnSpPr>
            <a:stCxn id="112" idx="1"/>
          </p:cNvCxnSpPr>
          <p:nvPr/>
        </p:nvCxnSpPr>
        <p:spPr>
          <a:xfrm rot="10800000" flipV="1">
            <a:off x="4515919" y="4034471"/>
            <a:ext cx="1028903" cy="1134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116" idx="1"/>
            <a:endCxn id="117" idx="3"/>
          </p:cNvCxnSpPr>
          <p:nvPr/>
        </p:nvCxnSpPr>
        <p:spPr>
          <a:xfrm rot="10800000" flipV="1">
            <a:off x="4559258" y="5212117"/>
            <a:ext cx="471113" cy="3823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1" idx="3"/>
            <a:endCxn id="118" idx="1"/>
          </p:cNvCxnSpPr>
          <p:nvPr/>
        </p:nvCxnSpPr>
        <p:spPr>
          <a:xfrm flipV="1">
            <a:off x="6008895" y="5862396"/>
            <a:ext cx="648954" cy="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Straight Arrow Connector 138"/>
          <p:cNvCxnSpPr>
            <a:endCxn id="121" idx="1"/>
          </p:cNvCxnSpPr>
          <p:nvPr/>
        </p:nvCxnSpPr>
        <p:spPr>
          <a:xfrm>
            <a:off x="4625506" y="5862396"/>
            <a:ext cx="4750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3" idx="2"/>
          </p:cNvCxnSpPr>
          <p:nvPr/>
        </p:nvCxnSpPr>
        <p:spPr>
          <a:xfrm>
            <a:off x="6788239" y="4210823"/>
            <a:ext cx="0" cy="21675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6788239" y="4884377"/>
            <a:ext cx="0" cy="12743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3" name="Elbow Connector 142"/>
          <p:cNvCxnSpPr>
            <a:stCxn id="107" idx="3"/>
            <a:endCxn id="119" idx="1"/>
          </p:cNvCxnSpPr>
          <p:nvPr/>
        </p:nvCxnSpPr>
        <p:spPr>
          <a:xfrm flipV="1">
            <a:off x="2189468" y="4471772"/>
            <a:ext cx="522988" cy="2182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/>
          <p:cNvCxnSpPr/>
          <p:nvPr/>
        </p:nvCxnSpPr>
        <p:spPr>
          <a:xfrm flipV="1">
            <a:off x="4401245" y="4520163"/>
            <a:ext cx="1100131" cy="153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 flipV="1">
            <a:off x="1357773" y="2721647"/>
            <a:ext cx="3593537" cy="794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09" idx="2"/>
            <a:endCxn id="100" idx="0"/>
          </p:cNvCxnSpPr>
          <p:nvPr/>
        </p:nvCxnSpPr>
        <p:spPr>
          <a:xfrm rot="16200000" flipH="1">
            <a:off x="5660538" y="1343908"/>
            <a:ext cx="251820" cy="1162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11" idx="2"/>
            <a:endCxn id="113" idx="0"/>
          </p:cNvCxnSpPr>
          <p:nvPr/>
        </p:nvCxnSpPr>
        <p:spPr>
          <a:xfrm rot="16200000" flipH="1">
            <a:off x="6452460" y="3520071"/>
            <a:ext cx="251144" cy="420414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1" name="Straight Arrow Connector 170"/>
          <p:cNvCxnSpPr>
            <a:stCxn id="115" idx="1"/>
            <a:endCxn id="116" idx="3"/>
          </p:cNvCxnSpPr>
          <p:nvPr/>
        </p:nvCxnSpPr>
        <p:spPr>
          <a:xfrm flipH="1">
            <a:off x="5748228" y="5207353"/>
            <a:ext cx="742567" cy="476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103" idx="2"/>
            <a:endCxn id="104" idx="0"/>
          </p:cNvCxnSpPr>
          <p:nvPr/>
        </p:nvCxnSpPr>
        <p:spPr>
          <a:xfrm flipH="1">
            <a:off x="1352475" y="2270715"/>
            <a:ext cx="5299" cy="38869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09" idx="2"/>
            <a:endCxn id="101" idx="0"/>
          </p:cNvCxnSpPr>
          <p:nvPr/>
        </p:nvCxnSpPr>
        <p:spPr>
          <a:xfrm rot="5400000">
            <a:off x="4519029" y="1365153"/>
            <a:ext cx="251820" cy="1120264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85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Results Comparison</a:t>
            </a:r>
          </a:p>
        </p:txBody>
      </p:sp>
      <p:pic>
        <p:nvPicPr>
          <p:cNvPr id="4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1047" y="1208384"/>
            <a:ext cx="5761905" cy="47523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4100" y="6265624"/>
            <a:ext cx="524694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 smtClean="0"/>
              <a:t>Ref[8]: http</a:t>
            </a:r>
            <a:r>
              <a:rPr lang="en-US" dirty="0"/>
              <a:t>://dsp.rice.edu/software/forward</a:t>
            </a:r>
          </a:p>
        </p:txBody>
      </p:sp>
    </p:spTree>
    <p:extLst>
      <p:ext uri="{BB962C8B-B14F-4D97-AF65-F5344CB8AC3E}">
        <p14:creationId xmlns:p14="http://schemas.microsoft.com/office/powerpoint/2010/main" val="20920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095" y="81836"/>
            <a:ext cx="8316310" cy="8382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FoRWaRD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Implementation on GPU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Real time HD video </a:t>
            </a:r>
            <a:r>
              <a:rPr lang="en-US" dirty="0" err="1"/>
              <a:t>deblurring</a:t>
            </a:r>
            <a:r>
              <a:rPr lang="en-US" dirty="0"/>
              <a:t> (30 f/s)</a:t>
            </a:r>
          </a:p>
          <a:p>
            <a:endParaRPr lang="en-US" dirty="0" smtClean="0"/>
          </a:p>
          <a:p>
            <a:r>
              <a:rPr lang="en-US" dirty="0" smtClean="0"/>
              <a:t>2 Algorithms to reach goal </a:t>
            </a:r>
          </a:p>
          <a:p>
            <a:endParaRPr lang="en-US" dirty="0" smtClean="0"/>
          </a:p>
          <a:p>
            <a:r>
              <a:rPr lang="en-US" dirty="0" smtClean="0"/>
              <a:t>Limitation: </a:t>
            </a:r>
            <a:r>
              <a:rPr lang="en-US" dirty="0"/>
              <a:t>Bandwidth</a:t>
            </a:r>
          </a:p>
          <a:p>
            <a:endParaRPr lang="en-US" dirty="0"/>
          </a:p>
          <a:p>
            <a:r>
              <a:rPr lang="en-US" b="1" dirty="0" smtClean="0"/>
              <a:t> DDGPU</a:t>
            </a:r>
            <a:r>
              <a:rPr lang="en-US" dirty="0" smtClean="0"/>
              <a:t> </a:t>
            </a:r>
            <a:r>
              <a:rPr lang="en-US" dirty="0"/>
              <a:t>library (</a:t>
            </a:r>
            <a:r>
              <a:rPr lang="en-US" b="1" dirty="0" err="1"/>
              <a:t>D</a:t>
            </a:r>
            <a:r>
              <a:rPr lang="en-US" dirty="0" err="1"/>
              <a:t>emosaic</a:t>
            </a:r>
            <a:r>
              <a:rPr lang="en-US" dirty="0"/>
              <a:t> &amp; </a:t>
            </a:r>
            <a:r>
              <a:rPr lang="en-US" b="1" dirty="0" err="1"/>
              <a:t>D</a:t>
            </a:r>
            <a:r>
              <a:rPr lang="en-US" dirty="0" err="1"/>
              <a:t>eblur</a:t>
            </a:r>
            <a:r>
              <a:rPr lang="en-US" dirty="0"/>
              <a:t> on </a:t>
            </a:r>
            <a:r>
              <a:rPr lang="en-US" b="1" dirty="0"/>
              <a:t>GPU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Modify Forward </a:t>
            </a:r>
          </a:p>
          <a:p>
            <a:pPr lvl="2"/>
            <a:r>
              <a:rPr lang="en-US" dirty="0" smtClean="0"/>
              <a:t>Remove WDWF, </a:t>
            </a:r>
            <a:r>
              <a:rPr lang="en-US" dirty="0" err="1" smtClean="0"/>
              <a:t>Subframes</a:t>
            </a:r>
            <a:r>
              <a:rPr lang="en-US" dirty="0" smtClean="0"/>
              <a:t> for Thresh.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38803" y="2731451"/>
            <a:ext cx="1946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Deblurring</a:t>
            </a:r>
            <a:r>
              <a:rPr lang="en-US" sz="2800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8803" y="1777344"/>
            <a:ext cx="2444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Demosaicing</a:t>
            </a:r>
            <a:endParaRPr lang="en-US" sz="2800" dirty="0"/>
          </a:p>
          <a:p>
            <a:endParaRPr lang="en-US" sz="2800" dirty="0"/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5331264" y="2027219"/>
            <a:ext cx="921024" cy="45435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5277116" y="2481575"/>
            <a:ext cx="1018430" cy="5249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05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095" y="81836"/>
            <a:ext cx="8316310" cy="8382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FoRWaRD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Implementation on GPU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DDGPU </a:t>
            </a:r>
          </a:p>
          <a:p>
            <a:pPr marL="742950" lvl="2" indent="-342900"/>
            <a:r>
              <a:rPr lang="en-US" dirty="0" err="1" smtClean="0"/>
              <a:t>Gpu</a:t>
            </a:r>
            <a:r>
              <a:rPr lang="en-US" dirty="0" smtClean="0"/>
              <a:t> </a:t>
            </a:r>
            <a:r>
              <a:rPr lang="en-US" dirty="0"/>
              <a:t>cards - GTX 580, GTX 670, GTX </a:t>
            </a:r>
            <a:r>
              <a:rPr lang="en-US" dirty="0" smtClean="0"/>
              <a:t>780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 Performance Improvements</a:t>
            </a:r>
          </a:p>
          <a:p>
            <a:pPr lvl="1"/>
            <a:r>
              <a:rPr lang="en-US" dirty="0"/>
              <a:t>Reduced memory transfers</a:t>
            </a:r>
          </a:p>
          <a:p>
            <a:pPr lvl="1"/>
            <a:r>
              <a:rPr lang="en-US" dirty="0"/>
              <a:t>Reduced unnecessary data movements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800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73" y="0"/>
            <a:ext cx="8808097" cy="838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Forward Implementation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113326"/>
              </p:ext>
            </p:extLst>
          </p:nvPr>
        </p:nvGraphicFramePr>
        <p:xfrm>
          <a:off x="385010" y="1250339"/>
          <a:ext cx="8309810" cy="45052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54905"/>
                <a:gridCol w="4154905"/>
              </a:tblGrid>
              <a:tr h="8874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</a:rPr>
                        <a:t>        </a:t>
                      </a:r>
                      <a:r>
                        <a:rPr lang="en-US" sz="2800" dirty="0" err="1" smtClean="0">
                          <a:solidFill>
                            <a:schemeClr val="bg1"/>
                          </a:solidFill>
                        </a:rPr>
                        <a:t>FoRWaRD</a:t>
                      </a:r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sz="2800" dirty="0" err="1" smtClean="0">
                          <a:solidFill>
                            <a:schemeClr val="bg1"/>
                          </a:solidFill>
                        </a:rPr>
                        <a:t>FoRWaRD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on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</a:rPr>
                        <a:t>GPU</a:t>
                      </a:r>
                      <a:endParaRPr lang="en-US" sz="28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13652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Huge computations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Parallel Computations (Multi core)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88740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High Memory bandwidth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Minimizing bandwidth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3652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Grayscale images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Colored images (1080x1920 24-bit pixel )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8300" y="6319157"/>
            <a:ext cx="65311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Ref[2]: Embedded Real time HD </a:t>
            </a:r>
            <a:r>
              <a:rPr lang="en-US" dirty="0"/>
              <a:t>Video </a:t>
            </a:r>
            <a:r>
              <a:rPr lang="en-US" dirty="0" err="1" smtClean="0"/>
              <a:t>Deblurring</a:t>
            </a:r>
            <a:r>
              <a:rPr lang="en-US" dirty="0" smtClean="0"/>
              <a:t>, </a:t>
            </a:r>
            <a:r>
              <a:rPr lang="en-US" dirty="0" err="1" smtClean="0"/>
              <a:t>J.Dysart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90" y="1155700"/>
            <a:ext cx="8420528" cy="4857750"/>
          </a:xfrm>
        </p:spPr>
        <p:txBody>
          <a:bodyPr/>
          <a:lstStyle/>
          <a:p>
            <a:r>
              <a:rPr lang="en-US" dirty="0" err="1" smtClean="0"/>
              <a:t>Deconvolution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any single domain is inadequate</a:t>
            </a:r>
          </a:p>
          <a:p>
            <a:endParaRPr lang="en-US" dirty="0"/>
          </a:p>
          <a:p>
            <a:r>
              <a:rPr lang="en-US" dirty="0" smtClean="0"/>
              <a:t>Forward Combines Fourier &amp; wavelet Domains </a:t>
            </a:r>
          </a:p>
          <a:p>
            <a:endParaRPr lang="en-US" dirty="0"/>
          </a:p>
          <a:p>
            <a:r>
              <a:rPr lang="en-US" dirty="0" smtClean="0"/>
              <a:t>Forward achieves good visual quality</a:t>
            </a:r>
          </a:p>
          <a:p>
            <a:endParaRPr lang="en-US" dirty="0"/>
          </a:p>
          <a:p>
            <a:r>
              <a:rPr lang="en-US" dirty="0" smtClean="0"/>
              <a:t>Code open source </a:t>
            </a:r>
          </a:p>
          <a:p>
            <a:endParaRPr lang="en-US" dirty="0"/>
          </a:p>
          <a:p>
            <a:r>
              <a:rPr lang="en-US" dirty="0" smtClean="0"/>
              <a:t>Future: </a:t>
            </a:r>
            <a:r>
              <a:rPr lang="en-US" dirty="0" err="1" smtClean="0"/>
              <a:t>Gpu</a:t>
            </a:r>
            <a:r>
              <a:rPr lang="en-US" dirty="0" smtClean="0"/>
              <a:t> cards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F</a:t>
            </a:r>
            <a:r>
              <a:rPr lang="en-US" dirty="0" err="1" smtClean="0"/>
              <a:t>pga’s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19866" y="5155515"/>
            <a:ext cx="3295234" cy="79248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Results &amp; Conclusion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321970" y="3733466"/>
            <a:ext cx="2814320" cy="7924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Forward on GPU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051562" y="3733466"/>
            <a:ext cx="2814320" cy="7924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Forward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128680" y="1341693"/>
            <a:ext cx="3634070" cy="77424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Deblurring</a:t>
            </a:r>
            <a:r>
              <a:rPr lang="en-US" sz="2400" dirty="0" smtClean="0"/>
              <a:t> Algorithms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18441" y="2610793"/>
            <a:ext cx="3641425" cy="75671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R.Neelamani</a:t>
            </a:r>
            <a:r>
              <a:rPr lang="en-US" sz="2400" dirty="0" smtClean="0"/>
              <a:t>, SP 2004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758794" y="2611141"/>
            <a:ext cx="3240881" cy="7384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J.Dysart</a:t>
            </a:r>
            <a:r>
              <a:rPr lang="en-US" sz="2400" dirty="0" smtClean="0"/>
              <a:t>, HPEC 2014</a:t>
            </a:r>
            <a:endParaRPr lang="en-US" sz="2400" dirty="0"/>
          </a:p>
        </p:txBody>
      </p:sp>
      <p:sp>
        <p:nvSpPr>
          <p:cNvPr id="19" name="Down Arrow 18"/>
          <p:cNvSpPr/>
          <p:nvPr/>
        </p:nvSpPr>
        <p:spPr>
          <a:xfrm>
            <a:off x="1379995" y="3385391"/>
            <a:ext cx="192506" cy="314785"/>
          </a:xfrm>
          <a:prstGeom prst="downArrow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7727696" y="3360493"/>
            <a:ext cx="192506" cy="314785"/>
          </a:xfrm>
          <a:prstGeom prst="downArrow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384884" y="4525946"/>
            <a:ext cx="705853" cy="6295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598695" y="4525946"/>
            <a:ext cx="673073" cy="6295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5" idx="1"/>
          </p:cNvCxnSpPr>
          <p:nvPr/>
        </p:nvCxnSpPr>
        <p:spPr>
          <a:xfrm>
            <a:off x="3865882" y="4129706"/>
            <a:ext cx="14560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773411" y="2136852"/>
            <a:ext cx="1215190" cy="15384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1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7857"/>
            <a:ext cx="7772400" cy="4857750"/>
          </a:xfrm>
        </p:spPr>
        <p:txBody>
          <a:bodyPr/>
          <a:lstStyle/>
          <a:p>
            <a:r>
              <a:rPr lang="en-US" sz="2000" dirty="0"/>
              <a:t>[1] R. </a:t>
            </a:r>
            <a:r>
              <a:rPr lang="en-US" sz="2000" dirty="0" err="1"/>
              <a:t>Neelamani</a:t>
            </a:r>
            <a:r>
              <a:rPr lang="en-US" sz="2000" dirty="0"/>
              <a:t>, H. Choi, and R. </a:t>
            </a:r>
            <a:r>
              <a:rPr lang="en-US" sz="2000" dirty="0" err="1"/>
              <a:t>Baraniuk</a:t>
            </a:r>
            <a:r>
              <a:rPr lang="en-US" sz="2000" dirty="0"/>
              <a:t>, ‘Forward: </a:t>
            </a:r>
            <a:r>
              <a:rPr lang="en-US" sz="2000" dirty="0" err="1" smtClean="0"/>
              <a:t>Fourierwavelet</a:t>
            </a:r>
            <a:r>
              <a:rPr lang="en-US" sz="2000" dirty="0" smtClean="0"/>
              <a:t> regularized </a:t>
            </a:r>
            <a:r>
              <a:rPr lang="en-US" sz="2000" dirty="0" err="1"/>
              <a:t>deconvolution</a:t>
            </a:r>
            <a:r>
              <a:rPr lang="en-US" sz="2000" dirty="0"/>
              <a:t> for ill-conditioned </a:t>
            </a:r>
            <a:r>
              <a:rPr lang="en-US" sz="2000" dirty="0" smtClean="0"/>
              <a:t>systems</a:t>
            </a:r>
          </a:p>
          <a:p>
            <a:r>
              <a:rPr lang="en-US" sz="2000" dirty="0" smtClean="0"/>
              <a:t>[</a:t>
            </a:r>
            <a:r>
              <a:rPr lang="en-US" sz="2000" dirty="0"/>
              <a:t>2] J. Dysart, B. Brockman, S. </a:t>
            </a:r>
            <a:r>
              <a:rPr lang="en-US" sz="2000" dirty="0" err="1"/>
              <a:t>Johnes</a:t>
            </a:r>
            <a:r>
              <a:rPr lang="en-US" sz="2000" dirty="0"/>
              <a:t>, F. Bacon “Embedded </a:t>
            </a:r>
            <a:r>
              <a:rPr lang="en-US" sz="2000" dirty="0" err="1" smtClean="0"/>
              <a:t>Realtime</a:t>
            </a:r>
            <a:r>
              <a:rPr lang="en-US" sz="2000" dirty="0" smtClean="0"/>
              <a:t> HD </a:t>
            </a:r>
            <a:r>
              <a:rPr lang="en-US" sz="2000" dirty="0"/>
              <a:t>Video </a:t>
            </a:r>
            <a:r>
              <a:rPr lang="en-US" sz="2000" dirty="0" err="1" smtClean="0"/>
              <a:t>Deblurring</a:t>
            </a:r>
            <a:endParaRPr lang="en-US" sz="2000" dirty="0" smtClean="0"/>
          </a:p>
          <a:p>
            <a:r>
              <a:rPr lang="en-US" sz="2000" dirty="0" smtClean="0"/>
              <a:t>[</a:t>
            </a:r>
            <a:r>
              <a:rPr lang="en-US" sz="2000" dirty="0"/>
              <a:t>3] C. Gonzalez, </a:t>
            </a:r>
            <a:r>
              <a:rPr lang="en-US" sz="2000" dirty="0" err="1"/>
              <a:t>E.Woods</a:t>
            </a:r>
            <a:r>
              <a:rPr lang="en-US" sz="2000" dirty="0"/>
              <a:t>, “Digital Signal Processing,” ,</a:t>
            </a:r>
            <a:r>
              <a:rPr lang="en-US" sz="2000" dirty="0" smtClean="0"/>
              <a:t>Pearson,</a:t>
            </a:r>
            <a:endParaRPr lang="en-US" sz="2000" dirty="0"/>
          </a:p>
          <a:p>
            <a:r>
              <a:rPr lang="nl-NL" sz="2000" dirty="0" smtClean="0"/>
              <a:t>[4</a:t>
            </a:r>
            <a:r>
              <a:rPr lang="nl-NL" sz="2000" dirty="0"/>
              <a:t>] T. Young,J. Gerbrands,J. van Vliet, “Fundamentals of Image</a:t>
            </a:r>
          </a:p>
          <a:p>
            <a:pPr marL="0" indent="0">
              <a:buNone/>
            </a:pPr>
            <a:r>
              <a:rPr lang="en-US" sz="2000" dirty="0" smtClean="0"/>
              <a:t>     Processing</a:t>
            </a:r>
            <a:r>
              <a:rPr lang="en-US" sz="2000" dirty="0"/>
              <a:t>,” Delft University of Technology.</a:t>
            </a:r>
          </a:p>
          <a:p>
            <a:r>
              <a:rPr lang="en-US" sz="2000" dirty="0"/>
              <a:t>[5] Y. </a:t>
            </a:r>
            <a:r>
              <a:rPr lang="en-US" sz="2000" dirty="0" err="1"/>
              <a:t>Nievergelt</a:t>
            </a:r>
            <a:r>
              <a:rPr lang="en-US" sz="2000" dirty="0"/>
              <a:t>, “Wavelets Made Easy,” </a:t>
            </a:r>
            <a:r>
              <a:rPr lang="en-US" sz="2000" dirty="0" err="1"/>
              <a:t>Birkhaeuser</a:t>
            </a:r>
            <a:r>
              <a:rPr lang="en-US" sz="2000" dirty="0"/>
              <a:t>, 1999.</a:t>
            </a:r>
          </a:p>
          <a:p>
            <a:r>
              <a:rPr lang="en-US" sz="2000" dirty="0"/>
              <a:t>[6] J. </a:t>
            </a:r>
            <a:r>
              <a:rPr lang="en-US" sz="2000" dirty="0" err="1"/>
              <a:t>Kalifa</a:t>
            </a:r>
            <a:r>
              <a:rPr lang="en-US" sz="2000" dirty="0"/>
              <a:t> and S. </a:t>
            </a:r>
            <a:r>
              <a:rPr lang="en-US" sz="2000" dirty="0" err="1"/>
              <a:t>Mallat</a:t>
            </a:r>
            <a:r>
              <a:rPr lang="en-US" sz="2000" dirty="0"/>
              <a:t>, “</a:t>
            </a:r>
            <a:r>
              <a:rPr lang="en-US" sz="2000" dirty="0" err="1"/>
              <a:t>Thresholding</a:t>
            </a:r>
            <a:r>
              <a:rPr lang="en-US" sz="2000" dirty="0"/>
              <a:t> estimators for linear </a:t>
            </a:r>
            <a:r>
              <a:rPr lang="en-US" sz="2000" dirty="0" smtClean="0"/>
              <a:t>inverse </a:t>
            </a:r>
            <a:r>
              <a:rPr lang="en-US" sz="2000" dirty="0" err="1" smtClean="0"/>
              <a:t>problems</a:t>
            </a:r>
            <a:r>
              <a:rPr lang="en-US" sz="2000" dirty="0" err="1"/>
              <a:t>,’Ann</a:t>
            </a:r>
            <a:r>
              <a:rPr lang="en-US" sz="2000" dirty="0"/>
              <a:t>. Statist.,’, vol. 31,no. 1, Feb 2003.</a:t>
            </a:r>
          </a:p>
          <a:p>
            <a:r>
              <a:rPr lang="en-US" sz="2000" dirty="0"/>
              <a:t>[7] S. </a:t>
            </a:r>
            <a:r>
              <a:rPr lang="en-US" sz="2000" dirty="0" err="1"/>
              <a:t>Mallat</a:t>
            </a:r>
            <a:r>
              <a:rPr lang="en-US" sz="2000" dirty="0"/>
              <a:t>, A Wavelet Tour of Signal Processing. New York:</a:t>
            </a:r>
          </a:p>
          <a:p>
            <a:pPr marL="0" indent="0">
              <a:buNone/>
            </a:pPr>
            <a:r>
              <a:rPr lang="en-US" sz="2000" dirty="0" smtClean="0"/>
              <a:t>     Academic</a:t>
            </a:r>
            <a:r>
              <a:rPr lang="en-US" sz="2000" dirty="0"/>
              <a:t>, 1998.</a:t>
            </a:r>
          </a:p>
          <a:p>
            <a:r>
              <a:rPr lang="en-US" sz="2000" dirty="0"/>
              <a:t>[8] http://</a:t>
            </a:r>
            <a:r>
              <a:rPr lang="en-US" sz="2000" dirty="0" smtClean="0"/>
              <a:t>dsp.rice.edu/software/forward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567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6824" y="1241059"/>
            <a:ext cx="8042300" cy="42737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23760" y="186989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e-IN" sz="3600" b="1" dirty="0">
                <a:latin typeface="AR DARLING" panose="02000000000000000000" pitchFamily="2" charset="0"/>
              </a:rPr>
              <a:t/>
            </a:r>
            <a:br>
              <a:rPr lang="te-IN" sz="3600" b="1" dirty="0">
                <a:latin typeface="AR DARLING" panose="02000000000000000000" pitchFamily="2" charset="0"/>
              </a:rPr>
            </a:br>
            <a:r>
              <a:rPr lang="te-IN" sz="3600" b="1" dirty="0">
                <a:solidFill>
                  <a:srgbClr val="212121"/>
                </a:solidFill>
                <a:latin typeface="AR DARLING" panose="02000000000000000000" pitchFamily="2" charset="0"/>
              </a:rPr>
              <a:t>తెలుగు</a:t>
            </a:r>
            <a:endParaRPr lang="en-US" sz="3600" b="1" dirty="0">
              <a:latin typeface="AR DARLING" panose="020000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39813" y="2768560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00CC"/>
                </a:solidFill>
              </a:rPr>
              <a:t>Telugu</a:t>
            </a:r>
          </a:p>
        </p:txBody>
      </p:sp>
    </p:spTree>
    <p:extLst>
      <p:ext uri="{BB962C8B-B14F-4D97-AF65-F5344CB8AC3E}">
        <p14:creationId xmlns:p14="http://schemas.microsoft.com/office/powerpoint/2010/main" val="64565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317" y="-32531"/>
            <a:ext cx="7886700" cy="994172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Introduction &amp; Motivation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678" y="2411526"/>
            <a:ext cx="1791432" cy="175487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01" y="2469340"/>
            <a:ext cx="1697057" cy="1697057"/>
          </a:xfrm>
          <a:prstGeom prst="rect">
            <a:avLst/>
          </a:prstGeom>
        </p:spPr>
      </p:pic>
      <p:sp>
        <p:nvSpPr>
          <p:cNvPr id="19" name="Equal 18"/>
          <p:cNvSpPr/>
          <p:nvPr/>
        </p:nvSpPr>
        <p:spPr>
          <a:xfrm>
            <a:off x="6574254" y="2950315"/>
            <a:ext cx="496380" cy="367830"/>
          </a:xfrm>
          <a:prstGeom prst="mathEqual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25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53811" y="2880335"/>
            <a:ext cx="143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PSF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81251" y="1478924"/>
            <a:ext cx="25442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Blurred Image </a:t>
            </a:r>
            <a:endParaRPr lang="en-US" sz="2800" dirty="0" smtClean="0"/>
          </a:p>
          <a:p>
            <a:r>
              <a:rPr lang="en-US" sz="2800" dirty="0" smtClean="0"/>
              <a:t>        </a:t>
            </a:r>
            <a:endParaRPr lang="en-US" sz="2800" dirty="0"/>
          </a:p>
        </p:txBody>
      </p:sp>
      <p:sp>
        <p:nvSpPr>
          <p:cNvPr id="25" name="Plus 24"/>
          <p:cNvSpPr/>
          <p:nvPr/>
        </p:nvSpPr>
        <p:spPr>
          <a:xfrm>
            <a:off x="4439917" y="2880335"/>
            <a:ext cx="477258" cy="54682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25"/>
          </a:p>
        </p:txBody>
      </p:sp>
      <p:sp>
        <p:nvSpPr>
          <p:cNvPr id="26" name="TextBox 25"/>
          <p:cNvSpPr txBox="1"/>
          <p:nvPr/>
        </p:nvSpPr>
        <p:spPr>
          <a:xfrm>
            <a:off x="4953470" y="2830582"/>
            <a:ext cx="1732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AWGN </a:t>
            </a:r>
            <a:endParaRPr lang="en-US" sz="3600" dirty="0"/>
          </a:p>
        </p:txBody>
      </p:sp>
      <p:sp>
        <p:nvSpPr>
          <p:cNvPr id="28" name="Flowchart: Summing Junction 27"/>
          <p:cNvSpPr/>
          <p:nvPr/>
        </p:nvSpPr>
        <p:spPr>
          <a:xfrm>
            <a:off x="2726421" y="2973758"/>
            <a:ext cx="459486" cy="459486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5"/>
          </a:p>
        </p:txBody>
      </p:sp>
      <p:sp>
        <p:nvSpPr>
          <p:cNvPr id="31" name="TextBox 30"/>
          <p:cNvSpPr txBox="1"/>
          <p:nvPr/>
        </p:nvSpPr>
        <p:spPr>
          <a:xfrm>
            <a:off x="320611" y="1514151"/>
            <a:ext cx="2624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Original </a:t>
            </a:r>
            <a:r>
              <a:rPr lang="en-US" sz="2800" dirty="0"/>
              <a:t>Image </a:t>
            </a:r>
            <a:endParaRPr lang="en-US" sz="2800" dirty="0" smtClean="0"/>
          </a:p>
          <a:p>
            <a:r>
              <a:rPr lang="en-US" sz="2800" dirty="0" smtClean="0"/>
              <a:t>       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384282" y="4824762"/>
            <a:ext cx="66212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PSF- Point Spread Function </a:t>
            </a:r>
          </a:p>
          <a:p>
            <a:r>
              <a:rPr lang="en-US" sz="2800" dirty="0" smtClean="0"/>
              <a:t>AWGN - Additive White </a:t>
            </a:r>
            <a:r>
              <a:rPr lang="en-US" sz="2800" dirty="0"/>
              <a:t>Gaussian</a:t>
            </a:r>
            <a:r>
              <a:rPr lang="en-US" sz="2800" dirty="0" smtClean="0"/>
              <a:t> Noise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008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7857"/>
            <a:ext cx="7772400" cy="485775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Operator Inversion</a:t>
            </a:r>
          </a:p>
          <a:p>
            <a:pPr lvl="1"/>
            <a:r>
              <a:rPr lang="en-US" dirty="0" smtClean="0"/>
              <a:t>Naive </a:t>
            </a:r>
            <a:r>
              <a:rPr lang="en-US" dirty="0" err="1" smtClean="0"/>
              <a:t>Deconvolution</a:t>
            </a:r>
            <a:r>
              <a:rPr lang="en-US" dirty="0" smtClean="0"/>
              <a:t>(Inverse </a:t>
            </a:r>
            <a:r>
              <a:rPr lang="en-US" dirty="0" err="1" smtClean="0"/>
              <a:t>fourier</a:t>
            </a:r>
            <a:r>
              <a:rPr lang="en-US" dirty="0" smtClean="0"/>
              <a:t> trans)</a:t>
            </a:r>
          </a:p>
          <a:p>
            <a:pPr lvl="2"/>
            <a:r>
              <a:rPr lang="en-US" dirty="0" smtClean="0"/>
              <a:t>f (</a:t>
            </a:r>
            <a:r>
              <a:rPr lang="en-US" dirty="0" err="1" smtClean="0"/>
              <a:t>x,y</a:t>
            </a:r>
            <a:r>
              <a:rPr lang="en-US" dirty="0" smtClean="0"/>
              <a:t>)*g(</a:t>
            </a:r>
            <a:r>
              <a:rPr lang="en-US" dirty="0" err="1" smtClean="0"/>
              <a:t>x,y</a:t>
            </a:r>
            <a:r>
              <a:rPr lang="en-US" dirty="0" smtClean="0"/>
              <a:t>) + n(</a:t>
            </a:r>
            <a:r>
              <a:rPr lang="en-US" dirty="0" err="1" smtClean="0"/>
              <a:t>x,y</a:t>
            </a:r>
            <a:r>
              <a:rPr lang="en-US" dirty="0" smtClean="0"/>
              <a:t>) = h(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Limitation: Large Mean Square error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800" y="4430612"/>
            <a:ext cx="7467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00CC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How </a:t>
            </a:r>
            <a:r>
              <a:rPr lang="en-US" sz="2800" dirty="0"/>
              <a:t>to estimate the original image? </a:t>
            </a:r>
            <a:endParaRPr lang="en-US" sz="2800" dirty="0" smtClean="0"/>
          </a:p>
          <a:p>
            <a:pPr marL="457200" indent="-457200">
              <a:buClr>
                <a:srgbClr val="0000CC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>
              <a:buClr>
                <a:srgbClr val="0000CC"/>
              </a:buClr>
              <a:buNone/>
            </a:pPr>
            <a:r>
              <a:rPr lang="en-US" sz="2800" dirty="0"/>
              <a:t>               </a:t>
            </a:r>
            <a:r>
              <a:rPr lang="en-US" sz="2800" dirty="0" smtClean="0"/>
              <a:t>   </a:t>
            </a:r>
            <a:r>
              <a:rPr lang="en-US" sz="2800" b="1" dirty="0" err="1" smtClean="0"/>
              <a:t>Deblurring</a:t>
            </a:r>
            <a:r>
              <a:rPr lang="en-US" sz="2800" b="1" dirty="0" smtClean="0"/>
              <a:t> Algorithms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7646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Deblurring</a:t>
            </a:r>
            <a:r>
              <a:rPr lang="en-US" dirty="0" smtClean="0"/>
              <a:t>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Wiener </a:t>
            </a:r>
            <a:r>
              <a:rPr lang="en-US" dirty="0" smtClean="0"/>
              <a:t>Estimation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Deblurring</a:t>
            </a:r>
            <a:r>
              <a:rPr lang="en-US" dirty="0" smtClean="0"/>
              <a:t> </a:t>
            </a:r>
            <a:r>
              <a:rPr lang="en-US" dirty="0"/>
              <a:t>in Fourier </a:t>
            </a:r>
            <a:r>
              <a:rPr lang="en-US" dirty="0" smtClean="0"/>
              <a:t>Domain</a:t>
            </a:r>
          </a:p>
          <a:p>
            <a:endParaRPr lang="en-US" dirty="0"/>
          </a:p>
          <a:p>
            <a:r>
              <a:rPr lang="en-US" dirty="0" err="1"/>
              <a:t>FoRWaRD</a:t>
            </a:r>
            <a:r>
              <a:rPr lang="en-US" dirty="0"/>
              <a:t> </a:t>
            </a:r>
            <a:r>
              <a:rPr lang="en-US" dirty="0" smtClean="0"/>
              <a:t>Algorithm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Deblurring</a:t>
            </a:r>
            <a:r>
              <a:rPr lang="en-US" dirty="0" smtClean="0"/>
              <a:t> in Fourier &amp; Wavelet Domains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6311" y="51932"/>
            <a:ext cx="9029700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	Wiener Estimation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endParaRPr lang="en-US" dirty="0" smtClean="0"/>
          </a:p>
          <a:p>
            <a:endParaRPr lang="en-US" sz="2800" dirty="0"/>
          </a:p>
          <a:p>
            <a:endParaRPr lang="en-US" dirty="0" smtClean="0"/>
          </a:p>
          <a:p>
            <a:endParaRPr lang="en-US" sz="2800" dirty="0"/>
          </a:p>
          <a:p>
            <a:r>
              <a:rPr lang="en-US" dirty="0" smtClean="0"/>
              <a:t>Wiener Filter   </a:t>
            </a:r>
          </a:p>
          <a:p>
            <a:endParaRPr lang="en-US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5800" y="5232143"/>
            <a:ext cx="9093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CC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Strength:    Colored Noise - Sharp images	</a:t>
            </a:r>
          </a:p>
          <a:p>
            <a:pPr marL="342900" indent="-342900">
              <a:buClr>
                <a:srgbClr val="0000CC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Limitation:  Singularities - unclear edges</a:t>
            </a:r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1245316" y="1708010"/>
            <a:ext cx="2021791" cy="88693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Fourier </a:t>
            </a: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441398" y="1708010"/>
            <a:ext cx="1921964" cy="88693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Filtering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537652" y="1708010"/>
            <a:ext cx="2676828" cy="88693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Inverse Fourier Transform 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424365" y="1977467"/>
            <a:ext cx="733806" cy="363474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25"/>
          </a:p>
        </p:txBody>
      </p:sp>
      <p:sp>
        <p:nvSpPr>
          <p:cNvPr id="23" name="Right Arrow 22"/>
          <p:cNvSpPr/>
          <p:nvPr/>
        </p:nvSpPr>
        <p:spPr>
          <a:xfrm>
            <a:off x="8259723" y="1978099"/>
            <a:ext cx="571244" cy="34675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25"/>
          </a:p>
        </p:txBody>
      </p:sp>
      <p:sp>
        <p:nvSpPr>
          <p:cNvPr id="24" name="TextBox 23"/>
          <p:cNvSpPr txBox="1"/>
          <p:nvPr/>
        </p:nvSpPr>
        <p:spPr>
          <a:xfrm>
            <a:off x="313033" y="1269998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95692" y="1246345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326" y="3423586"/>
            <a:ext cx="2780952" cy="14285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4357" y="6388785"/>
            <a:ext cx="60101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Ref[3]: Digital Image Processing, C. Gonzalez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FoRWaRD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Idea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92911" y="3111180"/>
            <a:ext cx="48066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00CC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Input : Sample image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Clr>
                <a:srgbClr val="0000CC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Step1 : Operator Inversion </a:t>
            </a:r>
          </a:p>
          <a:p>
            <a:endParaRPr lang="en-US" sz="2800" dirty="0" smtClean="0"/>
          </a:p>
          <a:p>
            <a:pPr marL="457200" indent="-457200">
              <a:buClr>
                <a:srgbClr val="0000CC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Step 2: Fourier Transformations</a:t>
            </a:r>
          </a:p>
          <a:p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96543" y="3102750"/>
            <a:ext cx="40082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00CC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Step 3: </a:t>
            </a:r>
            <a:r>
              <a:rPr lang="en-US" sz="2800" dirty="0" smtClean="0"/>
              <a:t>Wavelet Transformations</a:t>
            </a:r>
            <a:endParaRPr lang="en-US" sz="2800" dirty="0"/>
          </a:p>
          <a:p>
            <a:endParaRPr lang="en-US" sz="2800" dirty="0"/>
          </a:p>
          <a:p>
            <a:pPr marL="457200" indent="-457200">
              <a:buClr>
                <a:srgbClr val="0000CC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Output: Estimated </a:t>
            </a:r>
            <a:r>
              <a:rPr lang="en-US" sz="2800" dirty="0" smtClean="0"/>
              <a:t>Image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2081322" y="1622916"/>
            <a:ext cx="1755574" cy="8014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Inversion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179298" y="1622916"/>
            <a:ext cx="1767505" cy="8014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Fourier </a:t>
            </a:r>
          </a:p>
          <a:p>
            <a:r>
              <a:rPr lang="en-US" sz="2400" dirty="0" smtClean="0"/>
              <a:t>Domain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6261140" y="1622915"/>
            <a:ext cx="1726316" cy="8014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Wavelet </a:t>
            </a:r>
          </a:p>
          <a:p>
            <a:r>
              <a:rPr lang="en-US" sz="2400" dirty="0" smtClean="0"/>
              <a:t>Domain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-92352" y="1554009"/>
            <a:ext cx="2124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Observation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8066089" y="1554009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o/p</a:t>
            </a:r>
            <a:endParaRPr lang="en-US" sz="28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135674" y="2072570"/>
            <a:ext cx="470745" cy="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314450" y="2077229"/>
            <a:ext cx="7174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Wavelet </a:t>
            </a:r>
            <a:r>
              <a:rPr lang="en-US" dirty="0" smtClean="0">
                <a:solidFill>
                  <a:schemeClr val="tx1"/>
                </a:solidFill>
              </a:rPr>
              <a:t>Domain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4899" y="2598564"/>
            <a:ext cx="1016000" cy="4115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HF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17600" y="3563768"/>
            <a:ext cx="1016000" cy="37088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LF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565400" y="2522365"/>
            <a:ext cx="635001" cy="56396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774801" y="2618925"/>
            <a:ext cx="0" cy="32008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e 32"/>
          <p:cNvSpPr/>
          <p:nvPr/>
        </p:nvSpPr>
        <p:spPr>
          <a:xfrm>
            <a:off x="831854" y="2746224"/>
            <a:ext cx="270932" cy="106051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760135" y="3558708"/>
            <a:ext cx="0" cy="32008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3"/>
            <a:endCxn id="12" idx="2"/>
          </p:cNvCxnSpPr>
          <p:nvPr/>
        </p:nvCxnSpPr>
        <p:spPr>
          <a:xfrm>
            <a:off x="2120899" y="2804346"/>
            <a:ext cx="444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3"/>
          </p:cNvCxnSpPr>
          <p:nvPr/>
        </p:nvCxnSpPr>
        <p:spPr>
          <a:xfrm>
            <a:off x="2133600" y="3749210"/>
            <a:ext cx="431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 Brace 43"/>
          <p:cNvSpPr/>
          <p:nvPr/>
        </p:nvSpPr>
        <p:spPr>
          <a:xfrm>
            <a:off x="3285108" y="2189391"/>
            <a:ext cx="254296" cy="94121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200401" y="3749210"/>
            <a:ext cx="4783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992888" y="4006057"/>
            <a:ext cx="323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Level 1 coefficients</a:t>
            </a:r>
            <a:endParaRPr lang="en-US" sz="28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4717749" y="2093117"/>
            <a:ext cx="444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734648" y="3106734"/>
            <a:ext cx="444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243156" y="1669388"/>
            <a:ext cx="444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297930" y="2547031"/>
            <a:ext cx="444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Left Brace 67"/>
          <p:cNvSpPr/>
          <p:nvPr/>
        </p:nvSpPr>
        <p:spPr>
          <a:xfrm>
            <a:off x="5876737" y="1504226"/>
            <a:ext cx="270932" cy="106051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797251" y="3130610"/>
            <a:ext cx="4783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8377432" y="2506581"/>
            <a:ext cx="4783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322658" y="1669387"/>
            <a:ext cx="4783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-10911" y="2783405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53280" y="3278667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Level 2</a:t>
            </a:r>
            <a:endParaRPr lang="en-US" sz="2800" dirty="0"/>
          </a:p>
        </p:txBody>
      </p:sp>
      <p:sp>
        <p:nvSpPr>
          <p:cNvPr id="74" name="TextBox 73"/>
          <p:cNvSpPr txBox="1"/>
          <p:nvPr/>
        </p:nvSpPr>
        <p:spPr>
          <a:xfrm>
            <a:off x="7889221" y="2805410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Level 3</a:t>
            </a:r>
            <a:endParaRPr lang="en-US" sz="2800" dirty="0"/>
          </a:p>
        </p:txBody>
      </p:sp>
      <p:sp>
        <p:nvSpPr>
          <p:cNvPr id="76" name="Rectangle 75"/>
          <p:cNvSpPr/>
          <p:nvPr/>
        </p:nvSpPr>
        <p:spPr>
          <a:xfrm>
            <a:off x="831853" y="4835675"/>
            <a:ext cx="3885896" cy="5908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HF - High pass Filter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863803" y="4835675"/>
            <a:ext cx="3740450" cy="56171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</a:t>
            </a:r>
            <a:r>
              <a:rPr lang="en-US" sz="2800" dirty="0" smtClean="0">
                <a:solidFill>
                  <a:schemeClr val="bg1"/>
                </a:solidFill>
              </a:rPr>
              <a:t>F - Low pass Filter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31853" y="5486669"/>
            <a:ext cx="635001" cy="56396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1026588" y="5578148"/>
            <a:ext cx="0" cy="32008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559219" y="5523062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Down sampling</a:t>
            </a:r>
            <a:endParaRPr lang="en-US" sz="2800" dirty="0"/>
          </a:p>
        </p:txBody>
      </p:sp>
      <p:sp>
        <p:nvSpPr>
          <p:cNvPr id="45" name="Oval 44"/>
          <p:cNvSpPr/>
          <p:nvPr/>
        </p:nvSpPr>
        <p:spPr>
          <a:xfrm>
            <a:off x="2545939" y="3456430"/>
            <a:ext cx="635001" cy="56396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760135" y="3540277"/>
            <a:ext cx="0" cy="32008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222434" y="1433146"/>
            <a:ext cx="1016000" cy="4115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HF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50224" y="1857179"/>
            <a:ext cx="1016000" cy="4115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HF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275617" y="2336923"/>
            <a:ext cx="1016000" cy="37088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LF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29026" y="2935265"/>
            <a:ext cx="1016000" cy="37088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LF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5199838" y="1760819"/>
            <a:ext cx="635001" cy="56396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409239" y="1857379"/>
            <a:ext cx="0" cy="32008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389799" y="2900906"/>
            <a:ext cx="0" cy="320084"/>
          </a:xfrm>
          <a:prstGeom prst="straightConnector1">
            <a:avLst/>
          </a:prstGeom>
          <a:ln w="19050">
            <a:noFill/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7683995" y="1367008"/>
            <a:ext cx="635001" cy="56396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893396" y="1463568"/>
            <a:ext cx="0" cy="32008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7951832" y="2300827"/>
            <a:ext cx="0" cy="320084"/>
          </a:xfrm>
          <a:prstGeom prst="straightConnector1">
            <a:avLst/>
          </a:prstGeom>
          <a:ln w="19050">
            <a:noFill/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179149" y="2826034"/>
            <a:ext cx="635001" cy="56396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370178" y="2946692"/>
            <a:ext cx="0" cy="32008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734000" y="2255193"/>
            <a:ext cx="635001" cy="56396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943401" y="2351753"/>
            <a:ext cx="0" cy="32008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04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Wavelet Domain </a:t>
            </a:r>
            <a:endParaRPr lang="en-US" dirty="0"/>
          </a:p>
        </p:txBody>
      </p:sp>
      <p:pic>
        <p:nvPicPr>
          <p:cNvPr id="1026" name="Picture 2" descr="https://upload.wikimedia.org/wikipedia/commons/e/e0/Jpeg2000_2-level_wavelet_transform-lichtenstein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67" y="1213346"/>
            <a:ext cx="48577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91360" y="6326585"/>
            <a:ext cx="429476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</a:t>
            </a:r>
            <a:r>
              <a:rPr lang="en-US" dirty="0"/>
              <a:t>: https://</a:t>
            </a:r>
            <a:r>
              <a:rPr lang="en-US" dirty="0" smtClean="0"/>
              <a:t>en.wikipedia.org/wiki/DWT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orward" id="{3263DA96-E136-4E21-BF0F-30A089272164}" vid="{FC76236C-F312-4C70-B0CB-663EA88F4B0C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forwardv1.4</Template>
  <TotalTime>3767</TotalTime>
  <Words>850</Words>
  <Application>Microsoft Office PowerPoint</Application>
  <PresentationFormat>On-screen Show (4:3)</PresentationFormat>
  <Paragraphs>293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Aharoni</vt:lpstr>
      <vt:lpstr>AR DARLING</vt:lpstr>
      <vt:lpstr>Arial</vt:lpstr>
      <vt:lpstr>Times New Roman</vt:lpstr>
      <vt:lpstr>Wingdings</vt:lpstr>
      <vt:lpstr>Standarddesign</vt:lpstr>
      <vt:lpstr>Fourier-Wavelet Regularized Deconvolution (ForWaRD)</vt:lpstr>
      <vt:lpstr>Outline</vt:lpstr>
      <vt:lpstr>Introduction &amp; Motivation</vt:lpstr>
      <vt:lpstr>Introduction &amp; Motivation</vt:lpstr>
      <vt:lpstr>Deblurring Algorithms</vt:lpstr>
      <vt:lpstr> Wiener Estimation</vt:lpstr>
      <vt:lpstr>FoRWaRD Idea</vt:lpstr>
      <vt:lpstr>Wavelet Domain </vt:lpstr>
      <vt:lpstr>Wavelet Domain </vt:lpstr>
      <vt:lpstr>FoRWaRD Algorithm</vt:lpstr>
      <vt:lpstr>FoRWaRD Choices</vt:lpstr>
      <vt:lpstr>FoRWaRD Implementation </vt:lpstr>
      <vt:lpstr>FoRWaRD Implementation </vt:lpstr>
      <vt:lpstr>FoRWaRD Implementation </vt:lpstr>
      <vt:lpstr>Results Comparison</vt:lpstr>
      <vt:lpstr>FoRWaRD Implementation on GPU</vt:lpstr>
      <vt:lpstr>FoRWaRD Implementation on GPU</vt:lpstr>
      <vt:lpstr>Forward Implementation Comparison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Fourier-Wavelet Regularized Deconvolution (ForWaRD)</dc:title>
  <dc:creator>krishna damarla</dc:creator>
  <cp:lastModifiedBy>krishna damarla</cp:lastModifiedBy>
  <cp:revision>910</cp:revision>
  <dcterms:created xsi:type="dcterms:W3CDTF">2016-06-24T10:43:49Z</dcterms:created>
  <dcterms:modified xsi:type="dcterms:W3CDTF">2016-09-17T16:47:34Z</dcterms:modified>
</cp:coreProperties>
</file>