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260" r:id="rId4"/>
    <p:sldId id="283" r:id="rId5"/>
    <p:sldId id="321" r:id="rId6"/>
    <p:sldId id="265" r:id="rId7"/>
    <p:sldId id="322" r:id="rId8"/>
    <p:sldId id="266" r:id="rId9"/>
    <p:sldId id="323" r:id="rId10"/>
    <p:sldId id="314" r:id="rId11"/>
    <p:sldId id="319" r:id="rId12"/>
    <p:sldId id="293" r:id="rId13"/>
    <p:sldId id="292" r:id="rId14"/>
    <p:sldId id="294" r:id="rId15"/>
    <p:sldId id="268" r:id="rId16"/>
    <p:sldId id="317" r:id="rId17"/>
    <p:sldId id="301" r:id="rId18"/>
    <p:sldId id="315" r:id="rId19"/>
    <p:sldId id="281" r:id="rId20"/>
    <p:sldId id="308" r:id="rId21"/>
    <p:sldId id="327" r:id="rId22"/>
  </p:sldIdLst>
  <p:sldSz cx="9144000" cy="6858000" type="screen4x3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1">
          <p15:clr>
            <a:srgbClr val="A4A3A4"/>
          </p15:clr>
        </p15:guide>
        <p15:guide id="2" pos="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FF33"/>
    <a:srgbClr val="DA5081"/>
    <a:srgbClr val="FF9900"/>
    <a:srgbClr val="FFFF00"/>
    <a:srgbClr val="FF00FF"/>
    <a:srgbClr val="800080"/>
    <a:srgbClr val="0000FF"/>
    <a:srgbClr val="00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69479" autoAdjust="0"/>
  </p:normalViewPr>
  <p:slideViewPr>
    <p:cSldViewPr snapToGrid="0">
      <p:cViewPr varScale="1">
        <p:scale>
          <a:sx n="48" d="100"/>
          <a:sy n="48" d="100"/>
        </p:scale>
        <p:origin x="1920" y="48"/>
      </p:cViewPr>
      <p:guideLst>
        <p:guide orient="horz" pos="2541"/>
        <p:guide pos="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370" y="-96"/>
      </p:cViewPr>
      <p:guideLst>
        <p:guide orient="horz" pos="3126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26EA2B1B-630A-499B-8E81-BB4DD1B23F8A}" type="datetime11">
              <a:rPr lang="en-US" smtClean="0"/>
              <a:t>13:41:26</a:t>
            </a:fld>
            <a:endParaRPr lang="de-DE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84B7F90D-7C20-4F82-99B0-727E5281A3A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21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89B037AD-212A-411C-9ED4-ED74B1E26440}" type="datetime11">
              <a:rPr lang="en-US" smtClean="0"/>
              <a:t>13:41:26</a:t>
            </a:fld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6463"/>
            <a:ext cx="48879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41CB41FD-334F-4C08-9522-399E9C47AA3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3918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C8DFB9-5083-4315-9825-7C02AA2A4018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8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BC50FA5-6B21-4EF4-8EFA-48B1635C1E66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9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123A15-C4A7-41DB-9848-0675AB0D7C62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9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92A450B-90EA-4C9B-A6FB-764FAA0081B9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7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D9C195-62E9-4634-B1BB-4358E3C8ED63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8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9BAD0DA-B550-48EC-AC15-9F3B025CA30C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140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82E5A54-FE17-4A54-AE3C-65EBAED1E399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38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37B2CA0-0F44-4754-98F4-E200D5834A4D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3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58D3CF6-6F82-494B-ADD2-2DDA8FD56473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1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6CF933E-34A9-4553-84C0-D17499C1B0D6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448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open</a:t>
            </a:r>
            <a:r>
              <a:rPr lang="en-US" baseline="0" dirty="0" smtClean="0"/>
              <a:t> source</a:t>
            </a:r>
          </a:p>
          <a:p>
            <a:r>
              <a:rPr lang="en-US" dirty="0" smtClean="0"/>
              <a:t>Smoothens regions, edges well preserved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Applications of forward ranges</a:t>
            </a:r>
            <a:r>
              <a:rPr lang="en-US" baseline="0" dirty="0" smtClean="0"/>
              <a:t> from </a:t>
            </a:r>
            <a:r>
              <a:rPr lang="en-US" dirty="0" smtClean="0"/>
              <a:t>satellite</a:t>
            </a:r>
            <a:r>
              <a:rPr lang="en-US" baseline="0" dirty="0" smtClean="0"/>
              <a:t> imaging to seismic deconvolution. Can be used in all </a:t>
            </a:r>
            <a:r>
              <a:rPr lang="en-US" dirty="0" smtClean="0"/>
              <a:t>Space variant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C01229-B943-44F6-BF12-F4C81D1EB4F9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97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917B203-6B87-4721-ACC2-CD692F5D953D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968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36714DD-1DBF-4037-A390-C4A066C56009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023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3FEBCD5-E272-4478-A690-5990896C6C24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185D4B9-D382-445B-98D2-BD2F1BC9B574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3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076F7B-B32D-49F5-8836-A49044F21A4E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AFF2E85-01ED-42D2-B7DA-7485D9940680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16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082E77-4735-41B8-85F8-8055C7D85573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9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CEB41D8-0736-443B-81B8-DC77C61D10FB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45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C48F63-EA60-452E-9DDF-0AC8DB3FE1ED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5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D90099-3A24-4136-B777-9A7329BDE8AA}" type="datetime11">
              <a:rPr lang="en-US" smtClean="0"/>
              <a:t>13:41:26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35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533400" y="828675"/>
            <a:ext cx="8077200" cy="4603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533400" y="6238875"/>
            <a:ext cx="8077200" cy="174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19" y="73788"/>
            <a:ext cx="725156" cy="72515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2" y="69653"/>
            <a:ext cx="3222553" cy="72515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F8D14-2C29-4CDF-B379-09061E9077E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33400" y="6285471"/>
            <a:ext cx="2531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Krishna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533400" y="6285471"/>
            <a:ext cx="2531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Krishna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7941722" y="6285471"/>
            <a:ext cx="668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7D42AEE-E7DB-42CB-B190-CE637B6CF2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9657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55700"/>
            <a:ext cx="7772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8339" y="6324600"/>
            <a:ext cx="19793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33400" y="828675"/>
            <a:ext cx="8077200" cy="4603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33400" y="6238875"/>
            <a:ext cx="8077200" cy="174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Fourier-Wavelet Regularized </a:t>
            </a:r>
            <a:r>
              <a:rPr lang="en-US" dirty="0" err="1" smtClean="0">
                <a:solidFill>
                  <a:schemeClr val="tx1"/>
                </a:solidFill>
              </a:rPr>
              <a:t>Deconvolution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ForWaRD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3981450"/>
            <a:ext cx="7429500" cy="1752600"/>
          </a:xfrm>
        </p:spPr>
        <p:txBody>
          <a:bodyPr/>
          <a:lstStyle/>
          <a:p>
            <a:r>
              <a:rPr lang="en-US" b="1" u="sng" dirty="0" smtClean="0">
                <a:latin typeface="+mj-lt"/>
              </a:rPr>
              <a:t>Seminar</a:t>
            </a:r>
            <a:r>
              <a:rPr lang="en-US" b="1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Embedded Image Processing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/>
              <a:t>Professor</a:t>
            </a:r>
            <a:r>
              <a:rPr lang="en-US" b="1" dirty="0" smtClean="0"/>
              <a:t>: </a:t>
            </a:r>
            <a:r>
              <a:rPr lang="en-US" dirty="0"/>
              <a:t>Simon </a:t>
            </a:r>
            <a:r>
              <a:rPr lang="en-US" dirty="0" smtClean="0"/>
              <a:t>   </a:t>
            </a:r>
            <a:r>
              <a:rPr lang="en-US" b="1" u="sng" dirty="0" smtClean="0"/>
              <a:t>Supervisor</a:t>
            </a:r>
            <a:r>
              <a:rPr lang="en-US" dirty="0" smtClean="0">
                <a:latin typeface="+mj-lt"/>
              </a:rPr>
              <a:t>: Yousef </a:t>
            </a:r>
            <a:r>
              <a:rPr lang="en-US" dirty="0" err="1" smtClean="0">
                <a:latin typeface="+mj-lt"/>
              </a:rPr>
              <a:t>Baroud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	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7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 Wavelet Transform Result</a:t>
            </a:r>
            <a:endParaRPr lang="en-US" sz="3200" dirty="0"/>
          </a:p>
        </p:txBody>
      </p:sp>
      <p:pic>
        <p:nvPicPr>
          <p:cNvPr id="1026" name="Picture 2" descr="https://upload.wikimedia.org/wikipedia/commons/e/e0/Jpeg2000_2-level_wavelet_transform-lichtenstei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04" y="957857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0374" y="2725012"/>
            <a:ext cx="2673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+  </a:t>
            </a:r>
            <a:r>
              <a:rPr lang="en-US" sz="2000" dirty="0"/>
              <a:t>Smooth regions</a:t>
            </a:r>
          </a:p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-  </a:t>
            </a:r>
            <a:r>
              <a:rPr lang="en-US" sz="2000" dirty="0" smtClean="0"/>
              <a:t>Noise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2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ForWaRD</a:t>
            </a:r>
            <a:r>
              <a:rPr lang="en-US" sz="3200" dirty="0" smtClean="0">
                <a:solidFill>
                  <a:schemeClr val="tx1"/>
                </a:solidFill>
              </a:rPr>
              <a:t> Algorithm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98" y="989607"/>
            <a:ext cx="7772400" cy="485775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Fourier </a:t>
            </a:r>
            <a:r>
              <a:rPr lang="en-US" sz="2000" dirty="0"/>
              <a:t>Shrinkage 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Tikhonov</a:t>
            </a:r>
            <a:r>
              <a:rPr lang="en-US" sz="2000" dirty="0" smtClean="0"/>
              <a:t> filter, </a:t>
            </a:r>
            <a:r>
              <a:rPr lang="en-US" sz="2000" dirty="0"/>
              <a:t>K= 3.4*10</a:t>
            </a:r>
            <a:r>
              <a:rPr lang="en-US" sz="2000" baseline="30000" dirty="0"/>
              <a:t>-4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Wavelet Shrinkage  </a:t>
            </a:r>
          </a:p>
          <a:p>
            <a:pPr lvl="1"/>
            <a:r>
              <a:rPr lang="en-US" sz="2000" dirty="0" smtClean="0"/>
              <a:t>Coefficients Threshold : Y </a:t>
            </a:r>
            <a:r>
              <a:rPr lang="en-US" sz="2000" dirty="0"/>
              <a:t>= </a:t>
            </a:r>
            <a:r>
              <a:rPr lang="en-US" sz="2000" dirty="0" err="1"/>
              <a:t>wthresh</a:t>
            </a:r>
            <a:r>
              <a:rPr lang="en-US" sz="2000" dirty="0"/>
              <a:t>(X,SORH,T</a:t>
            </a:r>
            <a:r>
              <a:rPr lang="en-US" sz="2000" dirty="0" smtClean="0"/>
              <a:t>)	</a:t>
            </a:r>
          </a:p>
          <a:p>
            <a:pPr lvl="1"/>
            <a:r>
              <a:rPr lang="en-US" sz="2000" dirty="0" smtClean="0"/>
              <a:t>Wavelet </a:t>
            </a:r>
            <a:r>
              <a:rPr lang="en-US" sz="2000" dirty="0"/>
              <a:t>d</a:t>
            </a:r>
            <a:r>
              <a:rPr lang="en-US" sz="2000" dirty="0" smtClean="0"/>
              <a:t>omain </a:t>
            </a:r>
            <a:r>
              <a:rPr lang="en-US" sz="2000" dirty="0"/>
              <a:t>w</a:t>
            </a:r>
            <a:r>
              <a:rPr lang="en-US" sz="2000" dirty="0" smtClean="0"/>
              <a:t>iener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127" y="156425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Observation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4865" y="149405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o/p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261140" y="1622915"/>
            <a:ext cx="1726316" cy="801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Wavelet </a:t>
            </a:r>
          </a:p>
          <a:p>
            <a:r>
              <a:rPr lang="en-US" sz="2400" dirty="0"/>
              <a:t>Shrinkage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49423" y="2039606"/>
            <a:ext cx="470745" cy="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14450" y="2077229"/>
            <a:ext cx="7174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093477" y="1522233"/>
            <a:ext cx="2039581" cy="9576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Wavelet Shrinkage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82962" y="1515276"/>
            <a:ext cx="1920599" cy="95874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Fourier Shrinkage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2031946" y="1522233"/>
            <a:ext cx="1950227" cy="95178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Inversion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9" y="3098198"/>
            <a:ext cx="2221226" cy="92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3198" y="6473201"/>
            <a:ext cx="612218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 smtClean="0"/>
              <a:t>Ref[1]: R</a:t>
            </a:r>
            <a:r>
              <a:rPr lang="en-US" sz="1800" dirty="0"/>
              <a:t>. </a:t>
            </a:r>
            <a:r>
              <a:rPr lang="en-US" sz="1800" dirty="0" err="1"/>
              <a:t>Neelamani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  <a:r>
              <a:rPr lang="en-US" sz="1800" dirty="0"/>
              <a:t>‘</a:t>
            </a:r>
            <a:r>
              <a:rPr lang="en-US" sz="1800" dirty="0" smtClean="0"/>
              <a:t>Forward</a:t>
            </a:r>
            <a:r>
              <a:rPr lang="en-US" sz="1800" dirty="0"/>
              <a:t> </a:t>
            </a:r>
            <a:r>
              <a:rPr lang="en-US" sz="1800" dirty="0" smtClean="0"/>
              <a:t>for ill conditioned systems’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75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ForWaRD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Implementation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34158" y="2051194"/>
            <a:ext cx="746402" cy="38592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WT1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0439" y="1328002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PSF</a:t>
            </a:r>
            <a:endParaRPr lang="en-US" sz="2000" dirty="0"/>
          </a:p>
        </p:txBody>
      </p:sp>
      <p:sp>
        <p:nvSpPr>
          <p:cNvPr id="103" name="Rectangle 102"/>
          <p:cNvSpPr/>
          <p:nvPr/>
        </p:nvSpPr>
        <p:spPr>
          <a:xfrm>
            <a:off x="900439" y="1956552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FFT</a:t>
            </a:r>
            <a:endParaRPr lang="en-US" sz="2000" dirty="0"/>
          </a:p>
        </p:txBody>
      </p:sp>
      <p:sp>
        <p:nvSpPr>
          <p:cNvPr id="104" name="Rectangle 103"/>
          <p:cNvSpPr/>
          <p:nvPr/>
        </p:nvSpPr>
        <p:spPr>
          <a:xfrm>
            <a:off x="574698" y="2745613"/>
            <a:ext cx="1888287" cy="60524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Regularized Fourier Filter</a:t>
            </a:r>
            <a:endParaRPr lang="en-US" sz="2000" dirty="0"/>
          </a:p>
        </p:txBody>
      </p:sp>
      <p:sp>
        <p:nvSpPr>
          <p:cNvPr id="105" name="Rectangle 104"/>
          <p:cNvSpPr/>
          <p:nvPr/>
        </p:nvSpPr>
        <p:spPr>
          <a:xfrm>
            <a:off x="900439" y="3660454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IFFT</a:t>
            </a:r>
            <a:endParaRPr lang="en-US" sz="2000" dirty="0"/>
          </a:p>
        </p:txBody>
      </p:sp>
      <p:sp>
        <p:nvSpPr>
          <p:cNvPr id="106" name="Rectangle 105"/>
          <p:cNvSpPr/>
          <p:nvPr/>
        </p:nvSpPr>
        <p:spPr>
          <a:xfrm>
            <a:off x="503722" y="4495686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WT2</a:t>
            </a:r>
            <a:endParaRPr lang="en-US" sz="2000" dirty="0"/>
          </a:p>
        </p:txBody>
      </p:sp>
      <p:sp>
        <p:nvSpPr>
          <p:cNvPr id="107" name="Rectangle 106"/>
          <p:cNvSpPr/>
          <p:nvPr/>
        </p:nvSpPr>
        <p:spPr>
          <a:xfrm>
            <a:off x="1440748" y="4495685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WT1</a:t>
            </a:r>
            <a:endParaRPr lang="en-US" sz="2000" dirty="0"/>
          </a:p>
        </p:txBody>
      </p:sp>
      <p:sp>
        <p:nvSpPr>
          <p:cNvPr id="108" name="Rectangle 107"/>
          <p:cNvSpPr/>
          <p:nvPr/>
        </p:nvSpPr>
        <p:spPr>
          <a:xfrm>
            <a:off x="457678" y="5473378"/>
            <a:ext cx="1468908" cy="56650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Noise </a:t>
            </a:r>
            <a:endParaRPr lang="en-US" sz="2000" dirty="0"/>
          </a:p>
        </p:txBody>
      </p:sp>
      <p:sp>
        <p:nvSpPr>
          <p:cNvPr id="109" name="Rectangle 108"/>
          <p:cNvSpPr/>
          <p:nvPr/>
        </p:nvSpPr>
        <p:spPr>
          <a:xfrm>
            <a:off x="2584722" y="1099480"/>
            <a:ext cx="1607651" cy="70139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Blurred Image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94302" y="4444627"/>
            <a:ext cx="2151082" cy="6191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 Threshold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40589" y="3008839"/>
            <a:ext cx="1621822" cy="84701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 Noise Estimate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2" name="Straight Arrow Connector 121"/>
          <p:cNvCxnSpPr>
            <a:stCxn id="102" idx="2"/>
            <a:endCxn id="103" idx="0"/>
          </p:cNvCxnSpPr>
          <p:nvPr/>
        </p:nvCxnSpPr>
        <p:spPr>
          <a:xfrm>
            <a:off x="1357774" y="1719887"/>
            <a:ext cx="0" cy="23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5" idx="2"/>
            <a:endCxn id="106" idx="0"/>
          </p:cNvCxnSpPr>
          <p:nvPr/>
        </p:nvCxnSpPr>
        <p:spPr>
          <a:xfrm rot="5400000">
            <a:off x="896255" y="4034166"/>
            <a:ext cx="443347" cy="479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1364768" y="4045344"/>
            <a:ext cx="443346" cy="457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23320" y="4884377"/>
            <a:ext cx="0" cy="58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09" idx="2"/>
            <a:endCxn id="101" idx="0"/>
          </p:cNvCxnSpPr>
          <p:nvPr/>
        </p:nvCxnSpPr>
        <p:spPr>
          <a:xfrm rot="16200000" flipH="1">
            <a:off x="3622791" y="1566626"/>
            <a:ext cx="250324" cy="718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084807" y="3855850"/>
            <a:ext cx="0" cy="5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07" idx="3"/>
            <a:endCxn id="119" idx="1"/>
          </p:cNvCxnSpPr>
          <p:nvPr/>
        </p:nvCxnSpPr>
        <p:spPr>
          <a:xfrm>
            <a:off x="2189468" y="4690031"/>
            <a:ext cx="604834" cy="64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419320" y="2577047"/>
            <a:ext cx="38242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PSF -    Point Spread Function</a:t>
            </a:r>
            <a:endParaRPr lang="en-US" sz="2000" dirty="0"/>
          </a:p>
        </p:txBody>
      </p:sp>
      <p:sp>
        <p:nvSpPr>
          <p:cNvPr id="177" name="Rectangle 176"/>
          <p:cNvSpPr/>
          <p:nvPr/>
        </p:nvSpPr>
        <p:spPr>
          <a:xfrm>
            <a:off x="5419320" y="969440"/>
            <a:ext cx="2632469" cy="454579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lumMod val="60000"/>
                <a:lumOff val="40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Precompute</a:t>
            </a:r>
            <a:endParaRPr lang="en-US" sz="2000" dirty="0"/>
          </a:p>
        </p:txBody>
      </p:sp>
      <p:sp>
        <p:nvSpPr>
          <p:cNvPr id="178" name="Rectangle 177"/>
          <p:cNvSpPr/>
          <p:nvPr/>
        </p:nvSpPr>
        <p:spPr>
          <a:xfrm>
            <a:off x="5419320" y="1801577"/>
            <a:ext cx="2632469" cy="49344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Update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45801" y="4444627"/>
            <a:ext cx="126121" cy="45680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307559" y="4345442"/>
            <a:ext cx="2523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Daubechies6, 2</a:t>
            </a:r>
          </a:p>
          <a:p>
            <a:r>
              <a:rPr lang="en-US" sz="2000" dirty="0" smtClean="0"/>
              <a:t> Wavelet </a:t>
            </a:r>
            <a:r>
              <a:rPr lang="en-US" sz="2000" dirty="0"/>
              <a:t>Transforms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223798" y="3095672"/>
            <a:ext cx="417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FFT  -   Forward </a:t>
            </a:r>
            <a:r>
              <a:rPr lang="en-US" sz="2000" dirty="0"/>
              <a:t>Fourier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  Transform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80609" y="3840988"/>
            <a:ext cx="262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IFFT </a:t>
            </a:r>
            <a:r>
              <a:rPr lang="en-US" sz="2000" dirty="0"/>
              <a:t>- </a:t>
            </a:r>
            <a:r>
              <a:rPr lang="en-US" sz="2000" dirty="0" smtClean="0"/>
              <a:t>  Inverse FFT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19320" y="4310255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WT1</a:t>
            </a:r>
            <a:endParaRPr lang="en-US" sz="2000" dirty="0"/>
          </a:p>
          <a:p>
            <a:r>
              <a:rPr lang="en-US" sz="2000" dirty="0" smtClean="0"/>
              <a:t>WT2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19497" y="5156455"/>
            <a:ext cx="4091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MAD - </a:t>
            </a:r>
            <a:r>
              <a:rPr lang="en-US" sz="2000" dirty="0" smtClean="0"/>
              <a:t>  Median Absolute </a:t>
            </a:r>
          </a:p>
          <a:p>
            <a:r>
              <a:rPr lang="en-US" sz="2000" dirty="0" smtClean="0"/>
              <a:t>             Deviation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15" name="Straight Arrow Connector 14"/>
          <p:cNvCxnSpPr>
            <a:stCxn id="101" idx="2"/>
          </p:cNvCxnSpPr>
          <p:nvPr/>
        </p:nvCxnSpPr>
        <p:spPr>
          <a:xfrm>
            <a:off x="4107359" y="2437115"/>
            <a:ext cx="0" cy="5554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3" idx="2"/>
          </p:cNvCxnSpPr>
          <p:nvPr/>
        </p:nvCxnSpPr>
        <p:spPr>
          <a:xfrm flipH="1">
            <a:off x="1357773" y="2348437"/>
            <a:ext cx="1" cy="3971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5" idx="0"/>
          </p:cNvCxnSpPr>
          <p:nvPr/>
        </p:nvCxnSpPr>
        <p:spPr>
          <a:xfrm>
            <a:off x="1357773" y="3350858"/>
            <a:ext cx="1" cy="3095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3957" y="1481344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FFT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691669" y="2133552"/>
            <a:ext cx="2823625" cy="635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Filter in Frequency Domain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627143" y="2977876"/>
            <a:ext cx="834672" cy="3313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IFFT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172378" y="3644334"/>
            <a:ext cx="825362" cy="3700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WT2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164371" y="3643199"/>
            <a:ext cx="732728" cy="3712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WT1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236437" y="4191913"/>
            <a:ext cx="2278857" cy="4840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 Threshold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310336" y="5063538"/>
            <a:ext cx="1143786" cy="4576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IWT1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834640" y="5074658"/>
            <a:ext cx="792503" cy="3952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WT2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85800" y="4956295"/>
            <a:ext cx="1608518" cy="8510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WDWF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>
            <a:off x="4102886" y="1836317"/>
            <a:ext cx="596" cy="2972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Elbow Connector 22"/>
          <p:cNvCxnSpPr>
            <a:stCxn id="10" idx="2"/>
            <a:endCxn id="11" idx="0"/>
          </p:cNvCxnSpPr>
          <p:nvPr/>
        </p:nvCxnSpPr>
        <p:spPr>
          <a:xfrm rot="5400000">
            <a:off x="3647226" y="3247080"/>
            <a:ext cx="335087" cy="459420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1" idx="1"/>
          </p:cNvCxnSpPr>
          <p:nvPr/>
        </p:nvCxnSpPr>
        <p:spPr>
          <a:xfrm rot="10800000" flipV="1">
            <a:off x="2250984" y="3829381"/>
            <a:ext cx="921395" cy="112691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15" idx="1"/>
            <a:endCxn id="16" idx="3"/>
          </p:cNvCxnSpPr>
          <p:nvPr/>
        </p:nvCxnSpPr>
        <p:spPr>
          <a:xfrm rot="10800000" flipV="1">
            <a:off x="2294318" y="5272262"/>
            <a:ext cx="540322" cy="109553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flipH="1">
            <a:off x="4523301" y="4014428"/>
            <a:ext cx="7434" cy="1774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Elbow Connector 30"/>
          <p:cNvCxnSpPr>
            <a:stCxn id="10" idx="2"/>
            <a:endCxn id="12" idx="0"/>
          </p:cNvCxnSpPr>
          <p:nvPr/>
        </p:nvCxnSpPr>
        <p:spPr>
          <a:xfrm rot="16200000" flipH="1">
            <a:off x="4120631" y="3233095"/>
            <a:ext cx="333952" cy="486256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5977234" y="1155031"/>
            <a:ext cx="2653419" cy="5143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glow rad="139700">
              <a:schemeClr val="accent6">
                <a:lumMod val="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Deblurring</a:t>
            </a:r>
            <a:r>
              <a:rPr lang="en-US" sz="2000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8202" y="2380994"/>
            <a:ext cx="3721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IWT1 - Inverse WT of WT1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WDWF – Wavelet Domain 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Wiener Filter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ForWaRD</a:t>
            </a:r>
            <a:r>
              <a:rPr lang="en-US" sz="3200" dirty="0" smtClean="0">
                <a:solidFill>
                  <a:schemeClr val="tx1"/>
                </a:solidFill>
              </a:rPr>
              <a:t> Implementation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86080" y="4675966"/>
            <a:ext cx="0" cy="3700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27143" y="5272262"/>
            <a:ext cx="68319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 flipH="1">
            <a:off x="4102886" y="2769152"/>
            <a:ext cx="596" cy="2087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23240" y="902047"/>
            <a:ext cx="1607651" cy="7013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Blurred Image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Elbow Connector 16"/>
          <p:cNvCxnSpPr>
            <a:stCxn id="26" idx="3"/>
            <a:endCxn id="7" idx="1"/>
          </p:cNvCxnSpPr>
          <p:nvPr/>
        </p:nvCxnSpPr>
        <p:spPr>
          <a:xfrm>
            <a:off x="3230891" y="1252742"/>
            <a:ext cx="513066" cy="406089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57" y="77334"/>
            <a:ext cx="7772400" cy="8382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ForWaRD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Implementation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008896" y="2051195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39312" y="2065573"/>
            <a:ext cx="796144" cy="35653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WT1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0439" y="1198511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PSF</a:t>
            </a:r>
            <a:endParaRPr lang="en-US" sz="2000" dirty="0"/>
          </a:p>
        </p:txBody>
      </p:sp>
      <p:sp>
        <p:nvSpPr>
          <p:cNvPr id="103" name="Rectangle 102"/>
          <p:cNvSpPr/>
          <p:nvPr/>
        </p:nvSpPr>
        <p:spPr>
          <a:xfrm>
            <a:off x="900439" y="1878830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FFT</a:t>
            </a:r>
            <a:endParaRPr lang="en-US" sz="2000" dirty="0"/>
          </a:p>
        </p:txBody>
      </p:sp>
      <p:sp>
        <p:nvSpPr>
          <p:cNvPr id="104" name="Rectangle 103"/>
          <p:cNvSpPr/>
          <p:nvPr/>
        </p:nvSpPr>
        <p:spPr>
          <a:xfrm>
            <a:off x="623319" y="2545858"/>
            <a:ext cx="1745469" cy="7227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Regularized Fourier Filter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00439" y="3660454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IFFT</a:t>
            </a:r>
            <a:endParaRPr lang="en-US" sz="2000" dirty="0"/>
          </a:p>
        </p:txBody>
      </p:sp>
      <p:sp>
        <p:nvSpPr>
          <p:cNvPr id="106" name="Rectangle 105"/>
          <p:cNvSpPr/>
          <p:nvPr/>
        </p:nvSpPr>
        <p:spPr>
          <a:xfrm>
            <a:off x="503722" y="4495686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WT2</a:t>
            </a:r>
            <a:endParaRPr lang="en-US" sz="2000" dirty="0"/>
          </a:p>
        </p:txBody>
      </p:sp>
      <p:sp>
        <p:nvSpPr>
          <p:cNvPr id="107" name="Rectangle 106"/>
          <p:cNvSpPr/>
          <p:nvPr/>
        </p:nvSpPr>
        <p:spPr>
          <a:xfrm>
            <a:off x="1440748" y="4495685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WT1</a:t>
            </a:r>
            <a:endParaRPr lang="en-US" sz="2000" dirty="0"/>
          </a:p>
        </p:txBody>
      </p:sp>
      <p:sp>
        <p:nvSpPr>
          <p:cNvPr id="108" name="Rectangle 107"/>
          <p:cNvSpPr/>
          <p:nvPr/>
        </p:nvSpPr>
        <p:spPr>
          <a:xfrm>
            <a:off x="457678" y="5473378"/>
            <a:ext cx="1468908" cy="56650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Noise </a:t>
            </a:r>
            <a:endParaRPr lang="en-US" sz="2000" dirty="0"/>
          </a:p>
        </p:txBody>
      </p:sp>
      <p:sp>
        <p:nvSpPr>
          <p:cNvPr id="109" name="Rectangle 108"/>
          <p:cNvSpPr/>
          <p:nvPr/>
        </p:nvSpPr>
        <p:spPr>
          <a:xfrm>
            <a:off x="4401245" y="1097985"/>
            <a:ext cx="1607651" cy="70139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Blurred Image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56608" y="2496313"/>
            <a:ext cx="2823625" cy="635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in Frequency Domain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008896" y="3249734"/>
            <a:ext cx="825228" cy="3083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IFFT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44821" y="3856985"/>
            <a:ext cx="809686" cy="4015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WT2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29310" y="3855850"/>
            <a:ext cx="918978" cy="39291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WT1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01376" y="4404564"/>
            <a:ext cx="2278857" cy="4840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 Threshold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490795" y="4978509"/>
            <a:ext cx="1143786" cy="4576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IWT1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90371" y="5011817"/>
            <a:ext cx="757857" cy="3777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WT2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50739" y="5168946"/>
            <a:ext cx="1608518" cy="8510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WDWF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657849" y="5579270"/>
            <a:ext cx="2108464" cy="581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Deblurred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Image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12456" y="4122048"/>
            <a:ext cx="1679662" cy="69944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40588" y="2854847"/>
            <a:ext cx="1384917" cy="98394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 Noise Estimate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00528" y="5684910"/>
            <a:ext cx="908367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IWT2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2" name="Straight Arrow Connector 121"/>
          <p:cNvCxnSpPr>
            <a:stCxn id="102" idx="2"/>
            <a:endCxn id="103" idx="0"/>
          </p:cNvCxnSpPr>
          <p:nvPr/>
        </p:nvCxnSpPr>
        <p:spPr>
          <a:xfrm>
            <a:off x="1357774" y="1590396"/>
            <a:ext cx="0" cy="28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5" idx="2"/>
            <a:endCxn id="106" idx="0"/>
          </p:cNvCxnSpPr>
          <p:nvPr/>
        </p:nvCxnSpPr>
        <p:spPr>
          <a:xfrm rot="5400000">
            <a:off x="896255" y="4034166"/>
            <a:ext cx="443347" cy="479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1364768" y="4045344"/>
            <a:ext cx="443346" cy="457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23320" y="4884377"/>
            <a:ext cx="0" cy="58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6" idx="2"/>
          </p:cNvCxnSpPr>
          <p:nvPr/>
        </p:nvCxnSpPr>
        <p:spPr>
          <a:xfrm rot="16200000" flipH="1">
            <a:off x="1686749" y="4075711"/>
            <a:ext cx="449104" cy="2066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8" idx="3"/>
          </p:cNvCxnSpPr>
          <p:nvPr/>
        </p:nvCxnSpPr>
        <p:spPr>
          <a:xfrm flipV="1">
            <a:off x="1926586" y="5756630"/>
            <a:ext cx="1017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09" idx="2"/>
            <a:endCxn id="101" idx="0"/>
          </p:cNvCxnSpPr>
          <p:nvPr/>
        </p:nvCxnSpPr>
        <p:spPr>
          <a:xfrm rot="5400000">
            <a:off x="4488129" y="1348631"/>
            <a:ext cx="266198" cy="1167687"/>
          </a:xfrm>
          <a:prstGeom prst="bentConnector3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084807" y="3855850"/>
            <a:ext cx="0" cy="26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0" idx="2"/>
            <a:endCxn id="110" idx="0"/>
          </p:cNvCxnSpPr>
          <p:nvPr/>
        </p:nvCxnSpPr>
        <p:spPr>
          <a:xfrm>
            <a:off x="6367825" y="2406168"/>
            <a:ext cx="596" cy="901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Elbow Connector 134"/>
          <p:cNvCxnSpPr>
            <a:stCxn id="111" idx="2"/>
            <a:endCxn id="112" idx="0"/>
          </p:cNvCxnSpPr>
          <p:nvPr/>
        </p:nvCxnSpPr>
        <p:spPr>
          <a:xfrm rot="5400000">
            <a:off x="6036152" y="3471626"/>
            <a:ext cx="298871" cy="471846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Elbow Connector 135"/>
          <p:cNvCxnSpPr>
            <a:stCxn id="112" idx="1"/>
          </p:cNvCxnSpPr>
          <p:nvPr/>
        </p:nvCxnSpPr>
        <p:spPr>
          <a:xfrm rot="10800000" flipV="1">
            <a:off x="4515923" y="4057768"/>
            <a:ext cx="1028899" cy="1111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16" idx="1"/>
            <a:endCxn id="117" idx="3"/>
          </p:cNvCxnSpPr>
          <p:nvPr/>
        </p:nvCxnSpPr>
        <p:spPr>
          <a:xfrm rot="10800000" flipV="1">
            <a:off x="4559257" y="5200711"/>
            <a:ext cx="431114" cy="39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1" idx="3"/>
            <a:endCxn id="118" idx="1"/>
          </p:cNvCxnSpPr>
          <p:nvPr/>
        </p:nvCxnSpPr>
        <p:spPr>
          <a:xfrm>
            <a:off x="6008895" y="5862397"/>
            <a:ext cx="648954" cy="787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788239" y="4884377"/>
            <a:ext cx="0" cy="1274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Elbow Connector 142"/>
          <p:cNvCxnSpPr>
            <a:stCxn id="107" idx="3"/>
            <a:endCxn id="119" idx="1"/>
          </p:cNvCxnSpPr>
          <p:nvPr/>
        </p:nvCxnSpPr>
        <p:spPr>
          <a:xfrm flipV="1">
            <a:off x="2189468" y="4471772"/>
            <a:ext cx="522988" cy="218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401245" y="4520163"/>
            <a:ext cx="1100131" cy="153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flipV="1">
            <a:off x="1357773" y="2721647"/>
            <a:ext cx="3593537" cy="794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9" idx="2"/>
            <a:endCxn id="100" idx="0"/>
          </p:cNvCxnSpPr>
          <p:nvPr/>
        </p:nvCxnSpPr>
        <p:spPr>
          <a:xfrm rot="16200000" flipH="1">
            <a:off x="5660538" y="1343908"/>
            <a:ext cx="251820" cy="11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11" idx="2"/>
            <a:endCxn id="113" idx="0"/>
          </p:cNvCxnSpPr>
          <p:nvPr/>
        </p:nvCxnSpPr>
        <p:spPr>
          <a:xfrm rot="16200000" flipH="1">
            <a:off x="6506286" y="3473337"/>
            <a:ext cx="297736" cy="467289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Elbow Connector 5"/>
          <p:cNvCxnSpPr>
            <a:stCxn id="109" idx="2"/>
            <a:endCxn id="101" idx="0"/>
          </p:cNvCxnSpPr>
          <p:nvPr/>
        </p:nvCxnSpPr>
        <p:spPr>
          <a:xfrm rot="5400000">
            <a:off x="4488129" y="1348631"/>
            <a:ext cx="266198" cy="1167687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5" idx="0"/>
          </p:cNvCxnSpPr>
          <p:nvPr/>
        </p:nvCxnSpPr>
        <p:spPr>
          <a:xfrm>
            <a:off x="1357773" y="3268569"/>
            <a:ext cx="1" cy="3918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3" idx="2"/>
          </p:cNvCxnSpPr>
          <p:nvPr/>
        </p:nvCxnSpPr>
        <p:spPr>
          <a:xfrm flipH="1">
            <a:off x="1357773" y="2270715"/>
            <a:ext cx="1" cy="3275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7384" y="2434510"/>
            <a:ext cx="0" cy="4203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0" idx="2"/>
          </p:cNvCxnSpPr>
          <p:nvPr/>
        </p:nvCxnSpPr>
        <p:spPr>
          <a:xfrm flipH="1">
            <a:off x="6367825" y="3131913"/>
            <a:ext cx="596" cy="1178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3" idx="2"/>
          </p:cNvCxnSpPr>
          <p:nvPr/>
        </p:nvCxnSpPr>
        <p:spPr>
          <a:xfrm>
            <a:off x="6888799" y="4248767"/>
            <a:ext cx="0" cy="1557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5" idx="1"/>
          </p:cNvCxnSpPr>
          <p:nvPr/>
        </p:nvCxnSpPr>
        <p:spPr>
          <a:xfrm flipH="1" flipV="1">
            <a:off x="5748228" y="5200711"/>
            <a:ext cx="742567" cy="66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1" idx="1"/>
          </p:cNvCxnSpPr>
          <p:nvPr/>
        </p:nvCxnSpPr>
        <p:spPr>
          <a:xfrm>
            <a:off x="4559256" y="5862396"/>
            <a:ext cx="54127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Results 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647" y="6488668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800" dirty="0" smtClean="0"/>
              <a:t>Ref[8]: http</a:t>
            </a:r>
            <a:r>
              <a:rPr lang="en-US" sz="1800" dirty="0"/>
              <a:t>://dsp.rice.edu/software/forward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957857"/>
            <a:ext cx="6743700" cy="5242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4240" t="43530" r="51182" b="-1921"/>
          <a:stretch/>
        </p:blipFill>
        <p:spPr>
          <a:xfrm>
            <a:off x="974035" y="3220279"/>
            <a:ext cx="3578087" cy="30612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920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95" y="81836"/>
            <a:ext cx="8316310" cy="8382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ForWaRD</a:t>
            </a:r>
            <a:r>
              <a:rPr lang="en-US" sz="3200" dirty="0" smtClean="0">
                <a:solidFill>
                  <a:schemeClr val="tx1"/>
                </a:solidFill>
              </a:rPr>
              <a:t> Implementation on 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050" y="1027113"/>
            <a:ext cx="7772400" cy="4857750"/>
          </a:xfrm>
        </p:spPr>
        <p:txBody>
          <a:bodyPr>
            <a:noAutofit/>
          </a:bodyPr>
          <a:lstStyle/>
          <a:p>
            <a:r>
              <a:rPr lang="en-US" sz="2000" dirty="0" smtClean="0"/>
              <a:t>Real </a:t>
            </a:r>
            <a:r>
              <a:rPr lang="en-US" sz="2000" dirty="0"/>
              <a:t>time HD video </a:t>
            </a:r>
            <a:r>
              <a:rPr lang="en-US" sz="2000" dirty="0" err="1"/>
              <a:t>deblurring</a:t>
            </a:r>
            <a:r>
              <a:rPr lang="en-US" sz="2000" dirty="0"/>
              <a:t> (30 f/s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Camera + Processor + GPU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 DDGPU</a:t>
            </a:r>
            <a:r>
              <a:rPr lang="en-US" sz="2000" dirty="0" smtClean="0"/>
              <a:t> </a:t>
            </a:r>
            <a:r>
              <a:rPr lang="en-US" sz="2000" dirty="0"/>
              <a:t>library (</a:t>
            </a:r>
            <a:r>
              <a:rPr lang="en-US" sz="2000" b="1" dirty="0" err="1"/>
              <a:t>D</a:t>
            </a:r>
            <a:r>
              <a:rPr lang="en-US" sz="2000" dirty="0" err="1"/>
              <a:t>emosaic</a:t>
            </a:r>
            <a:r>
              <a:rPr lang="en-US" sz="2000" dirty="0"/>
              <a:t> &amp; </a:t>
            </a:r>
            <a:r>
              <a:rPr lang="en-US" sz="2000" b="1" dirty="0" err="1"/>
              <a:t>D</a:t>
            </a:r>
            <a:r>
              <a:rPr lang="en-US" sz="2000" dirty="0" err="1"/>
              <a:t>eblur</a:t>
            </a:r>
            <a:r>
              <a:rPr lang="en-US" sz="2000" dirty="0"/>
              <a:t> on </a:t>
            </a:r>
            <a:r>
              <a:rPr lang="en-US" sz="2000" b="1" dirty="0"/>
              <a:t>GPU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Reduced </a:t>
            </a:r>
            <a:r>
              <a:rPr lang="en-US" sz="2000" dirty="0" err="1" smtClean="0"/>
              <a:t>ForWaRD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Remove WDWF, </a:t>
            </a:r>
            <a:r>
              <a:rPr lang="en-US" sz="2000" dirty="0" err="1" smtClean="0"/>
              <a:t>Subframes</a:t>
            </a:r>
            <a:r>
              <a:rPr lang="en-US" sz="2000" dirty="0" smtClean="0"/>
              <a:t> for </a:t>
            </a:r>
            <a:r>
              <a:rPr lang="en-US" sz="2000" dirty="0" err="1" smtClean="0"/>
              <a:t>Thresholding</a:t>
            </a:r>
            <a:endParaRPr lang="en-US" sz="2000" dirty="0" smtClean="0"/>
          </a:p>
          <a:p>
            <a:pPr lvl="2"/>
            <a:endParaRPr lang="en-US" sz="2000" dirty="0" smtClean="0"/>
          </a:p>
          <a:p>
            <a:r>
              <a:rPr lang="en-US" sz="2000" dirty="0"/>
              <a:t> Performance Improvements</a:t>
            </a:r>
          </a:p>
          <a:p>
            <a:pPr lvl="1"/>
            <a:r>
              <a:rPr lang="en-US" sz="2000" dirty="0"/>
              <a:t>Reduced memory transfers</a:t>
            </a:r>
          </a:p>
          <a:p>
            <a:pPr lvl="1"/>
            <a:r>
              <a:rPr lang="en-US" sz="2000" dirty="0"/>
              <a:t>Reduced unnecessary data movements</a:t>
            </a:r>
          </a:p>
          <a:p>
            <a:endParaRPr lang="en-US" sz="2000" dirty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99750" y="6488668"/>
            <a:ext cx="65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Ref[2]: J. Dysart “Embedded </a:t>
            </a:r>
            <a:r>
              <a:rPr lang="en-US" sz="1800" dirty="0" err="1"/>
              <a:t>Realtime</a:t>
            </a:r>
            <a:r>
              <a:rPr lang="en-US" sz="1800" dirty="0"/>
              <a:t> HD Video </a:t>
            </a:r>
            <a:r>
              <a:rPr lang="en-US" sz="1800" dirty="0" err="1"/>
              <a:t>Deblurring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13" y="1774827"/>
            <a:ext cx="4284248" cy="16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95" y="81836"/>
            <a:ext cx="8316310" cy="8382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ForWaRD</a:t>
            </a:r>
            <a:r>
              <a:rPr lang="en-US" sz="3200" dirty="0" smtClean="0">
                <a:solidFill>
                  <a:schemeClr val="tx1"/>
                </a:solidFill>
              </a:rPr>
              <a:t> Performance Results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 DDGPU</a:t>
            </a:r>
            <a:r>
              <a:rPr lang="en-US" sz="2000" dirty="0"/>
              <a:t> </a:t>
            </a:r>
            <a:r>
              <a:rPr lang="en-US" sz="2000" dirty="0" smtClean="0"/>
              <a:t>on GPU cards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562428"/>
              </p:ext>
            </p:extLst>
          </p:nvPr>
        </p:nvGraphicFramePr>
        <p:xfrm>
          <a:off x="467095" y="2063740"/>
          <a:ext cx="8497654" cy="3329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6"/>
                <a:gridCol w="1213950"/>
                <a:gridCol w="1475819"/>
                <a:gridCol w="3421199"/>
              </a:tblGrid>
              <a:tr h="93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   Time/frame 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/>
                        <a:t>          (</a:t>
                      </a:r>
                      <a:r>
                        <a:rPr lang="en-US" sz="2000" dirty="0" err="1" smtClean="0"/>
                        <a:t>ms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Color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</a:t>
                      </a:r>
                      <a:r>
                        <a:rPr lang="en-US" sz="2000" baseline="0" dirty="0" smtClean="0"/>
                        <a:t>   </a:t>
                      </a:r>
                      <a:r>
                        <a:rPr lang="en-US" sz="2000" dirty="0" smtClean="0"/>
                        <a:t>GPU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       Improvements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79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GTX 580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Removed device</a:t>
                      </a:r>
                      <a:r>
                        <a:rPr lang="en-US" sz="2000" baseline="0" dirty="0" smtClean="0"/>
                        <a:t> transfers</a:t>
                      </a:r>
                      <a:endParaRPr lang="en-US" sz="20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GTX 580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Reduced Computations</a:t>
                      </a:r>
                      <a:endParaRPr lang="en-US" sz="2000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37.5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GTX 670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Full Reduced Algorithm</a:t>
                      </a:r>
                      <a:endParaRPr lang="en-US" sz="20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GTX 780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Upgraded</a:t>
                      </a:r>
                      <a:r>
                        <a:rPr lang="en-US" sz="2000" baseline="0" dirty="0" smtClean="0"/>
                        <a:t> Hardware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0"/>
            <a:ext cx="8808097" cy="8382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ForWaRD</a:t>
            </a:r>
            <a:r>
              <a:rPr lang="en-US" sz="3200" dirty="0" smtClean="0">
                <a:solidFill>
                  <a:schemeClr val="tx1"/>
                </a:solidFill>
              </a:rPr>
              <a:t> Implementation Comparison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181629"/>
              </p:ext>
            </p:extLst>
          </p:nvPr>
        </p:nvGraphicFramePr>
        <p:xfrm>
          <a:off x="385010" y="1645920"/>
          <a:ext cx="8628360" cy="34429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4180"/>
                <a:gridCol w="4314180"/>
              </a:tblGrid>
              <a:tr h="641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             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ForWaRD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ForWaRD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GPU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3656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Huge computations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Parallel Computations (Multi core)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505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High Memory bandwidth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Minimized bandwidth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11547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Grayscale images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Colored images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Conclusion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90" y="1155700"/>
            <a:ext cx="8420528" cy="4857750"/>
          </a:xfrm>
        </p:spPr>
        <p:txBody>
          <a:bodyPr/>
          <a:lstStyle/>
          <a:p>
            <a:r>
              <a:rPr lang="en-US" sz="2000" dirty="0" err="1" smtClean="0"/>
              <a:t>Deconvolution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dirty="0" smtClean="0"/>
              <a:t>any single domain is inadequate</a:t>
            </a:r>
          </a:p>
          <a:p>
            <a:endParaRPr lang="en-US" sz="2000" dirty="0"/>
          </a:p>
          <a:p>
            <a:r>
              <a:rPr lang="en-US" sz="2000" dirty="0" smtClean="0"/>
              <a:t>Forward combines </a:t>
            </a:r>
            <a:r>
              <a:rPr lang="en-US" sz="2000" dirty="0" err="1" smtClean="0"/>
              <a:t>fourier</a:t>
            </a:r>
            <a:r>
              <a:rPr lang="en-US" sz="2000" dirty="0" smtClean="0"/>
              <a:t> &amp; wavelet domains </a:t>
            </a:r>
          </a:p>
          <a:p>
            <a:endParaRPr lang="en-US" sz="2000" dirty="0"/>
          </a:p>
          <a:p>
            <a:r>
              <a:rPr lang="en-US" sz="2000" dirty="0" smtClean="0"/>
              <a:t>Better Estimate than </a:t>
            </a:r>
            <a:r>
              <a:rPr lang="en-US" sz="2000" dirty="0" smtClean="0"/>
              <a:t>traditional </a:t>
            </a:r>
            <a:r>
              <a:rPr lang="en-US" sz="2000" dirty="0" smtClean="0"/>
              <a:t>filters</a:t>
            </a:r>
          </a:p>
          <a:p>
            <a:endParaRPr lang="en-US" sz="2000" dirty="0" smtClean="0"/>
          </a:p>
          <a:p>
            <a:r>
              <a:rPr lang="en-US" sz="2000" dirty="0" smtClean="0"/>
              <a:t>Improved MSE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Good visual quality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Space variant applications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Future: </a:t>
            </a:r>
            <a:r>
              <a:rPr lang="en-US" sz="2000" dirty="0" err="1" smtClean="0"/>
              <a:t>Gpu</a:t>
            </a:r>
            <a:r>
              <a:rPr lang="en-US" sz="2000" dirty="0" smtClean="0"/>
              <a:t> cards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F</a:t>
            </a:r>
            <a:r>
              <a:rPr lang="en-US" sz="2000" dirty="0" err="1" smtClean="0"/>
              <a:t>pga’s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057082" y="5155515"/>
            <a:ext cx="3666940" cy="7924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Results &amp; Conclusion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182943" y="3733466"/>
            <a:ext cx="3131778" cy="7924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ForWaRD</a:t>
            </a:r>
            <a:r>
              <a:rPr lang="en-US" sz="2000" dirty="0" smtClean="0"/>
              <a:t> on GPU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12535" y="3733466"/>
            <a:ext cx="3131778" cy="7924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ForWaRD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81030" y="1304423"/>
            <a:ext cx="3634070" cy="7742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Deblurring</a:t>
            </a:r>
            <a:r>
              <a:rPr lang="en-US" sz="2000" dirty="0" smtClean="0"/>
              <a:t> Algorithms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7637" y="2610793"/>
            <a:ext cx="4052182" cy="7567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R.Neelamani</a:t>
            </a:r>
            <a:r>
              <a:rPr lang="en-US" sz="2000" dirty="0" smtClean="0"/>
              <a:t>, SP 2004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502337" y="2610793"/>
            <a:ext cx="3606456" cy="7384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J.Dysart</a:t>
            </a:r>
            <a:r>
              <a:rPr lang="en-US" sz="2000" dirty="0" smtClean="0"/>
              <a:t>, HPEC 2014</a:t>
            </a:r>
            <a:endParaRPr lang="en-US" sz="2000" dirty="0"/>
          </a:p>
        </p:txBody>
      </p:sp>
      <p:sp>
        <p:nvSpPr>
          <p:cNvPr id="19" name="Down Arrow 18"/>
          <p:cNvSpPr/>
          <p:nvPr/>
        </p:nvSpPr>
        <p:spPr>
          <a:xfrm>
            <a:off x="1379995" y="3385391"/>
            <a:ext cx="192506" cy="314785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689596" y="3384155"/>
            <a:ext cx="192506" cy="314785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84884" y="4525946"/>
            <a:ext cx="705853" cy="62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8695" y="4525946"/>
            <a:ext cx="673073" cy="62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1"/>
          </p:cNvCxnSpPr>
          <p:nvPr/>
        </p:nvCxnSpPr>
        <p:spPr>
          <a:xfrm>
            <a:off x="4044313" y="4129706"/>
            <a:ext cx="11386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964405" y="2111954"/>
            <a:ext cx="1218538" cy="1598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7857"/>
            <a:ext cx="7772400" cy="4857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smtClean="0"/>
              <a:t>1] R</a:t>
            </a:r>
            <a:r>
              <a:rPr lang="en-US" sz="2000" dirty="0"/>
              <a:t>. </a:t>
            </a:r>
            <a:r>
              <a:rPr lang="en-US" sz="2000" dirty="0" err="1"/>
              <a:t>Neelamani</a:t>
            </a:r>
            <a:r>
              <a:rPr lang="en-US" sz="2000" dirty="0"/>
              <a:t>, H. Choi, and R. </a:t>
            </a:r>
            <a:r>
              <a:rPr lang="en-US" sz="2000" dirty="0" err="1"/>
              <a:t>Baraniuk</a:t>
            </a:r>
            <a:r>
              <a:rPr lang="en-US" sz="2000" dirty="0"/>
              <a:t>, ‘Forward: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Fourierwavelet</a:t>
            </a:r>
            <a:r>
              <a:rPr lang="en-US" sz="2000" dirty="0" smtClean="0"/>
              <a:t> regularized </a:t>
            </a:r>
            <a:r>
              <a:rPr lang="en-US" sz="2000" dirty="0"/>
              <a:t>deconvolution for ill-conditioned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systems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2] J. Dysart, B. Brockman, S. </a:t>
            </a:r>
            <a:r>
              <a:rPr lang="en-US" sz="2000" dirty="0" err="1"/>
              <a:t>Johnes</a:t>
            </a:r>
            <a:r>
              <a:rPr lang="en-US" sz="2000" dirty="0"/>
              <a:t>, F. Bacon “Embedded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Realtime</a:t>
            </a:r>
            <a:r>
              <a:rPr lang="en-US" sz="2000" dirty="0" smtClean="0"/>
              <a:t> HD </a:t>
            </a:r>
            <a:r>
              <a:rPr lang="en-US" sz="2000" dirty="0"/>
              <a:t>Video </a:t>
            </a:r>
            <a:r>
              <a:rPr lang="en-US" sz="2000" dirty="0" err="1" smtClean="0"/>
              <a:t>Deblurring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3] C. Gonzalez, </a:t>
            </a:r>
            <a:r>
              <a:rPr lang="en-US" sz="2000" dirty="0" err="1"/>
              <a:t>E.Woods</a:t>
            </a:r>
            <a:r>
              <a:rPr lang="en-US" sz="2000" dirty="0"/>
              <a:t>, “Digital Signal Processing,” ,</a:t>
            </a:r>
            <a:r>
              <a:rPr lang="en-US" sz="2000" dirty="0" smtClean="0"/>
              <a:t>Pearson,</a:t>
            </a:r>
            <a:endParaRPr lang="en-US" sz="2000" dirty="0"/>
          </a:p>
          <a:p>
            <a:pPr marL="0" indent="0">
              <a:buNone/>
            </a:pPr>
            <a:r>
              <a:rPr lang="nl-NL" sz="2000" dirty="0" smtClean="0"/>
              <a:t>[4</a:t>
            </a:r>
            <a:r>
              <a:rPr lang="nl-NL" sz="2000" dirty="0"/>
              <a:t>] T. Young,J. Gerbrands,J. van Vliet, “Fundamentals of Image</a:t>
            </a:r>
          </a:p>
          <a:p>
            <a:pPr marL="0" indent="0">
              <a:buNone/>
            </a:pPr>
            <a:r>
              <a:rPr lang="en-US" sz="2000" dirty="0" smtClean="0"/>
              <a:t>     Processing</a:t>
            </a:r>
            <a:r>
              <a:rPr lang="en-US" sz="2000" dirty="0"/>
              <a:t>,” Delft University of Technology.</a:t>
            </a:r>
          </a:p>
          <a:p>
            <a:pPr marL="0" indent="0">
              <a:buNone/>
            </a:pPr>
            <a:r>
              <a:rPr lang="en-US" sz="2000" dirty="0"/>
              <a:t>[5] Y. </a:t>
            </a:r>
            <a:r>
              <a:rPr lang="en-US" sz="2000" dirty="0" err="1"/>
              <a:t>Nievergelt</a:t>
            </a:r>
            <a:r>
              <a:rPr lang="en-US" sz="2000" dirty="0"/>
              <a:t>, “Wavelets Made Easy,” </a:t>
            </a:r>
            <a:r>
              <a:rPr lang="en-US" sz="2000" dirty="0" err="1"/>
              <a:t>Birkhaeuser</a:t>
            </a:r>
            <a:r>
              <a:rPr lang="en-US" sz="2000" dirty="0"/>
              <a:t>, 1999.</a:t>
            </a:r>
          </a:p>
          <a:p>
            <a:pPr marL="0" indent="0">
              <a:buNone/>
            </a:pPr>
            <a:r>
              <a:rPr lang="en-US" sz="2000" dirty="0"/>
              <a:t>[6] J. </a:t>
            </a:r>
            <a:r>
              <a:rPr lang="en-US" sz="2000" dirty="0" err="1"/>
              <a:t>Kalifa</a:t>
            </a:r>
            <a:r>
              <a:rPr lang="en-US" sz="2000" dirty="0"/>
              <a:t> and S. </a:t>
            </a:r>
            <a:r>
              <a:rPr lang="en-US" sz="2000" dirty="0" err="1"/>
              <a:t>Mallat</a:t>
            </a:r>
            <a:r>
              <a:rPr lang="en-US" sz="2000" dirty="0"/>
              <a:t>, “</a:t>
            </a:r>
            <a:r>
              <a:rPr lang="en-US" sz="2000" dirty="0" err="1"/>
              <a:t>Thresholding</a:t>
            </a:r>
            <a:r>
              <a:rPr lang="en-US" sz="2000" dirty="0"/>
              <a:t> estimators for linear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inverse </a:t>
            </a:r>
            <a:r>
              <a:rPr lang="en-US" sz="2000" dirty="0" err="1" smtClean="0"/>
              <a:t>problems</a:t>
            </a:r>
            <a:r>
              <a:rPr lang="en-US" sz="2000" dirty="0" err="1"/>
              <a:t>,’Ann</a:t>
            </a:r>
            <a:r>
              <a:rPr lang="en-US" sz="2000" dirty="0"/>
              <a:t>. Statist.,’, vol. 31,no. 1, Feb 2003.</a:t>
            </a:r>
          </a:p>
          <a:p>
            <a:pPr marL="0" indent="0">
              <a:buNone/>
            </a:pPr>
            <a:r>
              <a:rPr lang="en-US" sz="2000" dirty="0"/>
              <a:t>[7] S. </a:t>
            </a:r>
            <a:r>
              <a:rPr lang="en-US" sz="2000" dirty="0" err="1"/>
              <a:t>Mallat</a:t>
            </a:r>
            <a:r>
              <a:rPr lang="en-US" sz="2000" dirty="0"/>
              <a:t>, A Wavelet Tour of Signal Processing. New York:</a:t>
            </a:r>
          </a:p>
          <a:p>
            <a:pPr marL="0" indent="0">
              <a:buNone/>
            </a:pPr>
            <a:r>
              <a:rPr lang="en-US" sz="2000" dirty="0" smtClean="0"/>
              <a:t>     Academic</a:t>
            </a:r>
            <a:r>
              <a:rPr lang="en-US" sz="2000" dirty="0"/>
              <a:t>, 1998.</a:t>
            </a:r>
          </a:p>
          <a:p>
            <a:pPr marL="0" indent="0">
              <a:buNone/>
            </a:pPr>
            <a:r>
              <a:rPr lang="en-US" sz="2000" dirty="0"/>
              <a:t>[8] http://</a:t>
            </a:r>
            <a:r>
              <a:rPr lang="en-US" sz="2000" dirty="0" smtClean="0"/>
              <a:t>dsp.rice.edu/software/forward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56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8000" dirty="0" smtClean="0">
                <a:solidFill>
                  <a:schemeClr val="accent6">
                    <a:lumMod val="50000"/>
                  </a:schemeClr>
                </a:solidFill>
              </a:rPr>
              <a:t>DANKE </a:t>
            </a:r>
            <a:r>
              <a:rPr lang="en-US" sz="8000" dirty="0" smtClean="0"/>
              <a:t>    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    	 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317" y="-32531"/>
            <a:ext cx="7886700" cy="99417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Introduction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Equal 18"/>
          <p:cNvSpPr/>
          <p:nvPr/>
        </p:nvSpPr>
        <p:spPr>
          <a:xfrm>
            <a:off x="6574254" y="2950315"/>
            <a:ext cx="496380" cy="367830"/>
          </a:xfrm>
          <a:prstGeom prst="mathEqual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3811" y="2880335"/>
            <a:ext cx="143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PSF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7678" y="1644219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Blurred Image 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25" name="Plus 24"/>
          <p:cNvSpPr/>
          <p:nvPr/>
        </p:nvSpPr>
        <p:spPr>
          <a:xfrm>
            <a:off x="4439917" y="2880335"/>
            <a:ext cx="477258" cy="54682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26" name="TextBox 25"/>
          <p:cNvSpPr txBox="1"/>
          <p:nvPr/>
        </p:nvSpPr>
        <p:spPr>
          <a:xfrm>
            <a:off x="4953470" y="2830582"/>
            <a:ext cx="17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AWGN </a:t>
            </a:r>
            <a:endParaRPr lang="en-US" sz="3600" dirty="0"/>
          </a:p>
        </p:txBody>
      </p:sp>
      <p:sp>
        <p:nvSpPr>
          <p:cNvPr id="28" name="Flowchart: Summing Junction 27"/>
          <p:cNvSpPr/>
          <p:nvPr/>
        </p:nvSpPr>
        <p:spPr>
          <a:xfrm>
            <a:off x="2726421" y="2973758"/>
            <a:ext cx="459486" cy="459486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31" name="TextBox 30"/>
          <p:cNvSpPr txBox="1"/>
          <p:nvPr/>
        </p:nvSpPr>
        <p:spPr>
          <a:xfrm>
            <a:off x="622352" y="1644219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Original </a:t>
            </a:r>
            <a:r>
              <a:rPr lang="en-US" sz="2000" dirty="0"/>
              <a:t>Image 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26421" y="4598933"/>
            <a:ext cx="4777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PSF- Point Spread Function </a:t>
            </a:r>
          </a:p>
          <a:p>
            <a:r>
              <a:rPr lang="en-US" sz="2000" dirty="0" smtClean="0"/>
              <a:t>AWGN - Additive White </a:t>
            </a:r>
            <a:r>
              <a:rPr lang="en-US" sz="2000" dirty="0"/>
              <a:t>Gaussian</a:t>
            </a:r>
            <a:r>
              <a:rPr lang="en-US" sz="2000" dirty="0" smtClean="0"/>
              <a:t> Noise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0" y="2134655"/>
            <a:ext cx="1999150" cy="199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85" y="2131327"/>
            <a:ext cx="2005806" cy="20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7857"/>
            <a:ext cx="7772400" cy="485775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Image blur Model: f 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)*g(</a:t>
            </a:r>
            <a:r>
              <a:rPr lang="en-US" sz="2000" dirty="0" err="1"/>
              <a:t>x,y</a:t>
            </a:r>
            <a:r>
              <a:rPr lang="en-US" sz="2000" dirty="0"/>
              <a:t>) + n(</a:t>
            </a:r>
            <a:r>
              <a:rPr lang="en-US" sz="2000" dirty="0" err="1"/>
              <a:t>x,y</a:t>
            </a:r>
            <a:r>
              <a:rPr lang="en-US" sz="2000" dirty="0"/>
              <a:t>) = h(</a:t>
            </a:r>
            <a:r>
              <a:rPr lang="en-US" sz="2000" dirty="0" err="1"/>
              <a:t>x,y</a:t>
            </a:r>
            <a:r>
              <a:rPr lang="en-US" sz="2000" dirty="0"/>
              <a:t>) </a:t>
            </a:r>
          </a:p>
          <a:p>
            <a:endParaRPr lang="en-US" sz="2000" dirty="0" smtClean="0"/>
          </a:p>
          <a:p>
            <a:r>
              <a:rPr lang="en-US" sz="2000" dirty="0" smtClean="0"/>
              <a:t>Naive Deconvolution (Inverse </a:t>
            </a:r>
            <a:r>
              <a:rPr lang="en-US" sz="2000" dirty="0" err="1" smtClean="0"/>
              <a:t>fourier</a:t>
            </a:r>
            <a:r>
              <a:rPr lang="en-US" sz="2000" dirty="0" smtClean="0"/>
              <a:t> transform)</a:t>
            </a:r>
          </a:p>
          <a:p>
            <a:pPr lvl="1"/>
            <a:r>
              <a:rPr lang="en-US" sz="2000" dirty="0" smtClean="0"/>
              <a:t>1/G(w)</a:t>
            </a:r>
          </a:p>
          <a:p>
            <a:pPr lvl="1"/>
            <a:r>
              <a:rPr lang="en-US" sz="2000" dirty="0" smtClean="0"/>
              <a:t>Limitation: Large Mean Square error</a:t>
            </a:r>
          </a:p>
          <a:p>
            <a:pPr lvl="1"/>
            <a:endParaRPr lang="en-US" sz="2000" dirty="0"/>
          </a:p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How to estimate the original image? </a:t>
            </a:r>
          </a:p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Clr>
                <a:srgbClr val="0000CC"/>
              </a:buClr>
              <a:buNone/>
            </a:pPr>
            <a:r>
              <a:rPr lang="en-US" sz="2000" dirty="0"/>
              <a:t>                  </a:t>
            </a:r>
            <a:r>
              <a:rPr lang="en-US" sz="2000" b="1" dirty="0" err="1"/>
              <a:t>Deblurring</a:t>
            </a:r>
            <a:r>
              <a:rPr lang="en-US" sz="2000" b="1" dirty="0"/>
              <a:t> Algorithms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64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Deblurring</a:t>
            </a:r>
            <a:r>
              <a:rPr lang="en-US" sz="3200" dirty="0" smtClean="0"/>
              <a:t>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9988"/>
            <a:ext cx="7772400" cy="485775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90875" y="1155700"/>
            <a:ext cx="3594498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 </a:t>
            </a:r>
            <a:r>
              <a:rPr lang="en-US" sz="2000" dirty="0" err="1" smtClean="0"/>
              <a:t>Deblurring</a:t>
            </a:r>
            <a:r>
              <a:rPr lang="en-US" sz="2000" dirty="0" smtClean="0"/>
              <a:t> Techniques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133975" y="2373215"/>
            <a:ext cx="276225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Blind Deconvolution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809750" y="2373215"/>
            <a:ext cx="276225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Non Blind Deconvolution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2507456" y="4193332"/>
            <a:ext cx="1933251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Wiener Filter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67295" y="5061955"/>
            <a:ext cx="2240161" cy="89617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Regularized </a:t>
            </a:r>
          </a:p>
          <a:p>
            <a:pPr algn="ctr"/>
            <a:r>
              <a:rPr lang="en-US" sz="2000" dirty="0" smtClean="0"/>
              <a:t>Filter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372225" y="4178120"/>
            <a:ext cx="1868091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ForWaRD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661298" y="5061955"/>
            <a:ext cx="1710927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Haar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>
            <a:off x="3695700" y="1993900"/>
            <a:ext cx="285750" cy="37931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229350" y="1993899"/>
            <a:ext cx="285750" cy="37931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387375" y="3211414"/>
            <a:ext cx="784326" cy="1820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0"/>
          </p:cNvCxnSpPr>
          <p:nvPr/>
        </p:nvCxnSpPr>
        <p:spPr>
          <a:xfrm>
            <a:off x="3190875" y="3211414"/>
            <a:ext cx="283207" cy="98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695700" y="3211414"/>
            <a:ext cx="1569162" cy="1820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40707" y="3211414"/>
            <a:ext cx="2012399" cy="989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6311" y="51932"/>
            <a:ext cx="9029700" cy="99417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	Wiener Deconvolution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6104"/>
            <a:ext cx="7772400" cy="4857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Wiener Filter  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J </a:t>
            </a:r>
            <a:r>
              <a:rPr lang="en-US" sz="2000" dirty="0"/>
              <a:t>= </a:t>
            </a:r>
            <a:r>
              <a:rPr lang="en-US" sz="2000" dirty="0" err="1"/>
              <a:t>deconvwnr</a:t>
            </a:r>
            <a:r>
              <a:rPr lang="en-US" sz="2000" dirty="0"/>
              <a:t>(I,PSF,NSR)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245316" y="1708010"/>
            <a:ext cx="2021791" cy="8869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Fourier 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41398" y="1708010"/>
            <a:ext cx="1921964" cy="8869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37652" y="1708010"/>
            <a:ext cx="2676828" cy="8869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Inverse Fourier Transform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24365" y="1977467"/>
            <a:ext cx="733806" cy="36347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23" name="Right Arrow 22"/>
          <p:cNvSpPr/>
          <p:nvPr/>
        </p:nvSpPr>
        <p:spPr>
          <a:xfrm>
            <a:off x="8259723" y="1978099"/>
            <a:ext cx="571244" cy="34675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24" name="TextBox 23"/>
          <p:cNvSpPr txBox="1"/>
          <p:nvPr/>
        </p:nvSpPr>
        <p:spPr>
          <a:xfrm>
            <a:off x="313033" y="126999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95692" y="124634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9600" y="6487732"/>
            <a:ext cx="601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Ref[3]: Digital Image Processing, C. Gonzalez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5766848" y="3341977"/>
            <a:ext cx="316048" cy="25286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95" y="2971900"/>
            <a:ext cx="2375304" cy="993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04" y="3033381"/>
            <a:ext cx="2210520" cy="11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Wiener Filter Result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1684" y="957857"/>
            <a:ext cx="6629482" cy="2635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92" y="3593107"/>
            <a:ext cx="3604260" cy="2560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849" y="4365407"/>
            <a:ext cx="2474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+  Sharp images</a:t>
            </a:r>
          </a:p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-  Singularities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90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Wavelet </a:t>
            </a:r>
            <a:r>
              <a:rPr lang="en-US" sz="3200" dirty="0" smtClean="0">
                <a:solidFill>
                  <a:schemeClr val="tx1"/>
                </a:solidFill>
              </a:rPr>
              <a:t>Domain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4899" y="2598564"/>
            <a:ext cx="1016000" cy="411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7600" y="3563768"/>
            <a:ext cx="1016000" cy="3708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65400" y="2522365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4801" y="2618925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831854" y="2746224"/>
            <a:ext cx="270932" cy="10605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60135" y="3558708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3"/>
            <a:endCxn id="12" idx="2"/>
          </p:cNvCxnSpPr>
          <p:nvPr/>
        </p:nvCxnSpPr>
        <p:spPr>
          <a:xfrm>
            <a:off x="2120899" y="2804346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2133600" y="3749210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>
            <a:off x="3258732" y="2135583"/>
            <a:ext cx="279203" cy="108721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00401" y="3749210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92888" y="4006057"/>
            <a:ext cx="2360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Level 1 coefficients</a:t>
            </a:r>
            <a:endParaRPr lang="en-US" sz="2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243156" y="1669388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97930" y="2547031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/>
          <p:cNvSpPr/>
          <p:nvPr/>
        </p:nvSpPr>
        <p:spPr>
          <a:xfrm>
            <a:off x="5893170" y="1538048"/>
            <a:ext cx="270932" cy="10605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797251" y="3130610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377432" y="2506581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322658" y="1669387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-28892" y="304105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53280" y="3278667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Level 2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7889221" y="280541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Level 3</a:t>
            </a:r>
            <a:endParaRPr lang="en-US" sz="2000" dirty="0"/>
          </a:p>
        </p:txBody>
      </p:sp>
      <p:sp>
        <p:nvSpPr>
          <p:cNvPr id="76" name="Rectangle 75"/>
          <p:cNvSpPr/>
          <p:nvPr/>
        </p:nvSpPr>
        <p:spPr>
          <a:xfrm>
            <a:off x="831853" y="4835675"/>
            <a:ext cx="3885896" cy="5908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HF - High pass Filter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63803" y="4835675"/>
            <a:ext cx="3740450" cy="5617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F - Low pass Filter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31853" y="5486669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026588" y="5578148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61362" y="557475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 sampling</a:t>
            </a:r>
            <a:endParaRPr lang="en-US" sz="2000" dirty="0"/>
          </a:p>
        </p:txBody>
      </p:sp>
      <p:sp>
        <p:nvSpPr>
          <p:cNvPr id="45" name="Oval 44"/>
          <p:cNvSpPr/>
          <p:nvPr/>
        </p:nvSpPr>
        <p:spPr>
          <a:xfrm>
            <a:off x="2545939" y="3456430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760135" y="3540277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22434" y="1433146"/>
            <a:ext cx="1016000" cy="411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50224" y="1857179"/>
            <a:ext cx="1016000" cy="411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75617" y="2336923"/>
            <a:ext cx="1016000" cy="3708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9026" y="2935265"/>
            <a:ext cx="1016000" cy="3708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</a:t>
            </a:r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199838" y="1760819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409239" y="1857379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89799" y="2900906"/>
            <a:ext cx="0" cy="320084"/>
          </a:xfrm>
          <a:prstGeom prst="straightConnector1">
            <a:avLst/>
          </a:prstGeom>
          <a:ln w="19050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683995" y="1367008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893396" y="1463568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951832" y="2300827"/>
            <a:ext cx="0" cy="320084"/>
          </a:xfrm>
          <a:prstGeom prst="straightConnector1">
            <a:avLst/>
          </a:prstGeom>
          <a:ln w="19050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179149" y="2826034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370178" y="2946692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34000" y="2255193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943401" y="2351753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45026" y="3106734"/>
            <a:ext cx="534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82" idx="2"/>
          </p:cNvCxnSpPr>
          <p:nvPr/>
        </p:nvCxnSpPr>
        <p:spPr>
          <a:xfrm>
            <a:off x="4666224" y="2042800"/>
            <a:ext cx="5336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Haar</a:t>
            </a:r>
            <a:r>
              <a:rPr lang="en-US" sz="3200" dirty="0" smtClean="0"/>
              <a:t> Wavelet Transform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 smtClean="0"/>
              <a:t>Forward Transform</a:t>
            </a:r>
          </a:p>
          <a:p>
            <a:pPr lvl="1"/>
            <a:r>
              <a:rPr lang="en-US" sz="2000" dirty="0" smtClean="0"/>
              <a:t>At each level</a:t>
            </a:r>
          </a:p>
          <a:p>
            <a:pPr lvl="2"/>
            <a:r>
              <a:rPr lang="en-US" sz="2000" dirty="0" smtClean="0"/>
              <a:t>Scaling coefficients</a:t>
            </a:r>
          </a:p>
          <a:p>
            <a:pPr lvl="3"/>
            <a:r>
              <a:rPr lang="en-US" sz="2000" dirty="0" smtClean="0"/>
              <a:t>Avg. of adjacent samples</a:t>
            </a:r>
          </a:p>
          <a:p>
            <a:pPr lvl="2"/>
            <a:r>
              <a:rPr lang="en-US" sz="2000" dirty="0" smtClean="0"/>
              <a:t>Wavelet coefficients</a:t>
            </a:r>
          </a:p>
          <a:p>
            <a:pPr lvl="3"/>
            <a:r>
              <a:rPr lang="en-US" sz="2000" dirty="0" smtClean="0"/>
              <a:t>Sub. of adjacent samples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ca,ch,cv,cd</a:t>
            </a:r>
            <a:r>
              <a:rPr lang="en-US" sz="2000" dirty="0" smtClean="0"/>
              <a:t>]=Dwt2(X</a:t>
            </a:r>
            <a:r>
              <a:rPr lang="en-US" sz="2000" dirty="0"/>
              <a:t>, ‘</a:t>
            </a:r>
            <a:r>
              <a:rPr lang="en-US" sz="2000" dirty="0" err="1"/>
              <a:t>wname</a:t>
            </a:r>
            <a:r>
              <a:rPr lang="en-US" sz="2000" dirty="0" smtClean="0"/>
              <a:t>’)            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688" y="1522469"/>
            <a:ext cx="2146852" cy="20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rward" id="{3263DA96-E136-4E21-BF0F-30A089272164}" vid="{FC76236C-F312-4C70-B0CB-663EA88F4B0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forwardv1.4</Template>
  <TotalTime>8102</TotalTime>
  <Words>813</Words>
  <Application>Microsoft Office PowerPoint</Application>
  <PresentationFormat>On-screen Show (4:3)</PresentationFormat>
  <Paragraphs>338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Wingdings</vt:lpstr>
      <vt:lpstr>Standarddesign</vt:lpstr>
      <vt:lpstr>Fourier-Wavelet Regularized Deconvolution (ForWaRD)</vt:lpstr>
      <vt:lpstr>Outline</vt:lpstr>
      <vt:lpstr>Introduction</vt:lpstr>
      <vt:lpstr>Motivation</vt:lpstr>
      <vt:lpstr>Deblurring Algorithms</vt:lpstr>
      <vt:lpstr> Wiener Deconvolution</vt:lpstr>
      <vt:lpstr>Wiener Filter Result</vt:lpstr>
      <vt:lpstr>Wavelet Domain </vt:lpstr>
      <vt:lpstr>Haar Wavelet Transform </vt:lpstr>
      <vt:lpstr> Wavelet Transform Result</vt:lpstr>
      <vt:lpstr>ForWaRD Algorithm</vt:lpstr>
      <vt:lpstr>ForWaRD Implementation </vt:lpstr>
      <vt:lpstr>ForWaRD Implementation </vt:lpstr>
      <vt:lpstr>ForWaRD Implementation </vt:lpstr>
      <vt:lpstr>Results Comparison</vt:lpstr>
      <vt:lpstr>ForWaRD Implementation on GPU</vt:lpstr>
      <vt:lpstr>ForWaRD Performance Results</vt:lpstr>
      <vt:lpstr>ForWaRD Implementation Comparison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Fourier-Wavelet Regularized Deconvolution (ForWaRD)</dc:title>
  <dc:creator>krishna damarla</dc:creator>
  <cp:lastModifiedBy>krishna damarla</cp:lastModifiedBy>
  <cp:revision>1208</cp:revision>
  <dcterms:created xsi:type="dcterms:W3CDTF">2016-06-24T10:43:49Z</dcterms:created>
  <dcterms:modified xsi:type="dcterms:W3CDTF">2016-09-29T21:52:51Z</dcterms:modified>
</cp:coreProperties>
</file>