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8A0D32-7AAB-4C08-817D-361FDB6A4A2B}" type="datetimeFigureOut">
              <a:rPr lang="en-IN" smtClean="0"/>
              <a:t>14-12-2016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265109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65468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374426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2759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969395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F8A0D32-7AAB-4C08-817D-361FDB6A4A2B}" type="datetimeFigureOut">
              <a:rPr lang="en-IN" smtClean="0"/>
              <a:t>14-12-2016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983554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F8A0D32-7AAB-4C08-817D-361FDB6A4A2B}" type="datetimeFigureOut">
              <a:rPr lang="en-IN" smtClean="0"/>
              <a:t>14-12-2016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3203747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A0D32-7AAB-4C08-817D-361FDB6A4A2B}" type="datetimeFigureOut">
              <a:rPr lang="en-IN" smtClean="0"/>
              <a:t>14-12-2016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575170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A0D32-7AAB-4C08-817D-361FDB6A4A2B}" type="datetimeFigureOut">
              <a:rPr lang="en-IN" smtClean="0"/>
              <a:t>14-12-2016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41787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A0D32-7AAB-4C08-817D-361FDB6A4A2B}" type="datetimeFigureOut">
              <a:rPr lang="en-IN" smtClean="0"/>
              <a:t>14-12-2016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22366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8A0D32-7AAB-4C08-817D-361FDB6A4A2B}" type="datetimeFigureOut">
              <a:rPr lang="en-IN" smtClean="0"/>
              <a:t>14-12-2016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45369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337242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8A0D32-7AAB-4C08-817D-361FDB6A4A2B}" type="datetimeFigureOut">
              <a:rPr lang="en-IN" smtClean="0"/>
              <a:t>14-12-2016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4626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8A0D32-7AAB-4C08-817D-361FDB6A4A2B}" type="datetimeFigureOut">
              <a:rPr lang="en-IN" smtClean="0"/>
              <a:t>14-12-2016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64430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A0D32-7AAB-4C08-817D-361FDB6A4A2B}" type="datetimeFigureOut">
              <a:rPr lang="en-IN" smtClean="0"/>
              <a:t>14-12-2016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18695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73594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8A0D32-7AAB-4C08-817D-361FDB6A4A2B}" type="datetimeFigureOut">
              <a:rPr lang="en-IN" smtClean="0"/>
              <a:t>14-12-2016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3AE93-F259-4525-BB01-FB27B426763C}" type="slidenum">
              <a:rPr lang="en-IN" smtClean="0"/>
              <a:t>‹#›</a:t>
            </a:fld>
            <a:endParaRPr lang="en-IN"/>
          </a:p>
        </p:txBody>
      </p:sp>
    </p:spTree>
    <p:extLst>
      <p:ext uri="{BB962C8B-B14F-4D97-AF65-F5344CB8AC3E}">
        <p14:creationId xmlns:p14="http://schemas.microsoft.com/office/powerpoint/2010/main" val="17986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8A0D32-7AAB-4C08-817D-361FDB6A4A2B}" type="datetimeFigureOut">
              <a:rPr lang="en-IN" smtClean="0"/>
              <a:t>14-12-2016</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D3AE93-F259-4525-BB01-FB27B426763C}" type="slidenum">
              <a:rPr lang="en-IN" smtClean="0"/>
              <a:t>‹#›</a:t>
            </a:fld>
            <a:endParaRPr lang="en-IN"/>
          </a:p>
        </p:txBody>
      </p:sp>
    </p:spTree>
    <p:extLst>
      <p:ext uri="{BB962C8B-B14F-4D97-AF65-F5344CB8AC3E}">
        <p14:creationId xmlns:p14="http://schemas.microsoft.com/office/powerpoint/2010/main" val="6599770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travelpd.com/travel-portal-agile-methodologies" TargetMode="External"/><Relationship Id="rId2" Type="http://schemas.openxmlformats.org/officeDocument/2006/relationships/hyperlink" Target="https://en.wikipedia.org/wiki/Internet_booking_engine" TargetMode="External"/><Relationship Id="rId1" Type="http://schemas.openxmlformats.org/officeDocument/2006/relationships/slideLayout" Target="../slideLayouts/slideLayout3.xml"/><Relationship Id="rId4" Type="http://schemas.openxmlformats.org/officeDocument/2006/relationships/hyperlink" Target="http://www.airfrance.fr/FR/en/common/transverse/footer/edito_psc.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293" y="-554182"/>
            <a:ext cx="15900211" cy="8656681"/>
          </a:xfrm>
          <a:prstGeom prst="rect">
            <a:avLst/>
          </a:prstGeom>
        </p:spPr>
      </p:pic>
      <p:sp>
        <p:nvSpPr>
          <p:cNvPr id="2" name="Title 1"/>
          <p:cNvSpPr>
            <a:spLocks noGrp="1"/>
          </p:cNvSpPr>
          <p:nvPr>
            <p:ph type="ctrTitle"/>
          </p:nvPr>
        </p:nvSpPr>
        <p:spPr>
          <a:xfrm>
            <a:off x="1595269" y="101946"/>
            <a:ext cx="9001462" cy="2387600"/>
          </a:xfrm>
        </p:spPr>
        <p:txBody>
          <a:bodyPr/>
          <a:lstStyle/>
          <a:p>
            <a:r>
              <a:rPr lang="en-IN" dirty="0" smtClean="0"/>
              <a:t>Airfare aggression Analysis </a:t>
            </a:r>
            <a:endParaRPr lang="en-IN" dirty="0"/>
          </a:p>
        </p:txBody>
      </p:sp>
      <p:sp>
        <p:nvSpPr>
          <p:cNvPr id="3" name="Subtitle 2"/>
          <p:cNvSpPr>
            <a:spLocks noGrp="1"/>
          </p:cNvSpPr>
          <p:nvPr>
            <p:ph type="subTitle" idx="1"/>
          </p:nvPr>
        </p:nvSpPr>
        <p:spPr>
          <a:xfrm>
            <a:off x="1595269" y="4158629"/>
            <a:ext cx="9001462" cy="1655762"/>
          </a:xfrm>
        </p:spPr>
        <p:txBody>
          <a:bodyPr>
            <a:normAutofit fontScale="77500" lnSpcReduction="20000"/>
          </a:bodyPr>
          <a:lstStyle/>
          <a:p>
            <a:r>
              <a:rPr lang="en-IN" dirty="0" smtClean="0">
                <a:solidFill>
                  <a:schemeClr val="bg2"/>
                </a:solidFill>
              </a:rPr>
              <a:t>ABHISHEK RAJA     1MS13CS008</a:t>
            </a:r>
          </a:p>
          <a:p>
            <a:r>
              <a:rPr lang="en-IN" dirty="0" smtClean="0">
                <a:solidFill>
                  <a:schemeClr val="bg2"/>
                </a:solidFill>
              </a:rPr>
              <a:t>ADITHYA                 1MS13CS010</a:t>
            </a:r>
          </a:p>
          <a:p>
            <a:r>
              <a:rPr lang="en-IN" dirty="0" smtClean="0">
                <a:solidFill>
                  <a:schemeClr val="bg2"/>
                </a:solidFill>
              </a:rPr>
              <a:t>AKSHAY P S            1MS13CS019</a:t>
            </a:r>
          </a:p>
          <a:p>
            <a:r>
              <a:rPr lang="en-IN" dirty="0" smtClean="0">
                <a:solidFill>
                  <a:schemeClr val="bg2"/>
                </a:solidFill>
              </a:rPr>
              <a:t>RAGHAVENDRA    1MS14CS417 </a:t>
            </a:r>
            <a:endParaRPr lang="en-IN" dirty="0">
              <a:solidFill>
                <a:schemeClr val="bg2"/>
              </a:solidFill>
            </a:endParaRPr>
          </a:p>
        </p:txBody>
      </p:sp>
    </p:spTree>
    <p:extLst>
      <p:ext uri="{BB962C8B-B14F-4D97-AF65-F5344CB8AC3E}">
        <p14:creationId xmlns:p14="http://schemas.microsoft.com/office/powerpoint/2010/main" val="2745702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7165"/>
            <a:ext cx="12192000" cy="2362200"/>
          </a:xfrm>
        </p:spPr>
        <p:txBody>
          <a:bodyPr/>
          <a:lstStyle/>
          <a:p>
            <a:r>
              <a:rPr lang="en-IN" dirty="0" smtClean="0"/>
              <a:t> Sequence diagram </a:t>
            </a:r>
            <a:endParaRPr lang="en-IN" dirty="0"/>
          </a:p>
        </p:txBody>
      </p:sp>
      <p:pic>
        <p:nvPicPr>
          <p:cNvPr id="5" name="Content Placeholder 4"/>
          <p:cNvPicPr>
            <a:picLocks noGrp="1" noChangeAspect="1"/>
          </p:cNvPicPr>
          <p:nvPr>
            <p:ph idx="1"/>
          </p:nvPr>
        </p:nvPicPr>
        <p:blipFill>
          <a:blip r:embed="rId2"/>
          <a:stretch>
            <a:fillRect/>
          </a:stretch>
        </p:blipFill>
        <p:spPr>
          <a:xfrm>
            <a:off x="1964154" y="1790700"/>
            <a:ext cx="8717100" cy="4760750"/>
          </a:xfrm>
          <a:prstGeom prst="rect">
            <a:avLst/>
          </a:prstGeom>
        </p:spPr>
      </p:pic>
    </p:spTree>
    <p:extLst>
      <p:ext uri="{BB962C8B-B14F-4D97-AF65-F5344CB8AC3E}">
        <p14:creationId xmlns:p14="http://schemas.microsoft.com/office/powerpoint/2010/main" val="2562667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854" y="1066800"/>
            <a:ext cx="3932237" cy="2362200"/>
          </a:xfrm>
        </p:spPr>
        <p:txBody>
          <a:bodyPr/>
          <a:lstStyle/>
          <a:p>
            <a:r>
              <a:rPr lang="en-IN" dirty="0" smtClean="0"/>
              <a:t>Flow diagram</a:t>
            </a:r>
            <a:endParaRPr lang="en-IN" dirty="0"/>
          </a:p>
        </p:txBody>
      </p:sp>
      <p:pic>
        <p:nvPicPr>
          <p:cNvPr id="5" name="Content Placeholder 4" descr="C:\Users\Adithya Acharya\Downloads\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9235" y="0"/>
            <a:ext cx="3245757" cy="6858000"/>
          </a:xfrm>
          <a:prstGeom prst="rect">
            <a:avLst/>
          </a:prstGeom>
          <a:noFill/>
          <a:ln>
            <a:noFill/>
          </a:ln>
        </p:spPr>
      </p:pic>
    </p:spTree>
    <p:extLst>
      <p:ext uri="{BB962C8B-B14F-4D97-AF65-F5344CB8AC3E}">
        <p14:creationId xmlns:p14="http://schemas.microsoft.com/office/powerpoint/2010/main" val="198832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29244" y="-1635400"/>
            <a:ext cx="9733512" cy="2852737"/>
          </a:xfrm>
        </p:spPr>
        <p:txBody>
          <a:bodyPr/>
          <a:lstStyle/>
          <a:p>
            <a:r>
              <a:rPr lang="en-IN" dirty="0" smtClean="0"/>
              <a:t>implementation</a:t>
            </a:r>
            <a:endParaRPr lang="en-IN" dirty="0"/>
          </a:p>
        </p:txBody>
      </p:sp>
      <p:sp>
        <p:nvSpPr>
          <p:cNvPr id="10" name="Text Placeholder 9"/>
          <p:cNvSpPr>
            <a:spLocks noGrp="1"/>
          </p:cNvSpPr>
          <p:nvPr>
            <p:ph type="body" idx="1"/>
          </p:nvPr>
        </p:nvSpPr>
        <p:spPr>
          <a:xfrm>
            <a:off x="1229244" y="1775792"/>
            <a:ext cx="9733512" cy="4492486"/>
          </a:xfrm>
        </p:spPr>
        <p:txBody>
          <a:bodyPr>
            <a:normAutofit fontScale="92500" lnSpcReduction="10000"/>
          </a:bodyPr>
          <a:lstStyle/>
          <a:p>
            <a:pPr algn="l"/>
            <a:r>
              <a:rPr lang="en-IN" dirty="0" smtClean="0"/>
              <a:t>Tools used          -    </a:t>
            </a:r>
            <a:r>
              <a:rPr lang="en-IN" dirty="0" err="1" smtClean="0"/>
              <a:t>Rstudio</a:t>
            </a:r>
            <a:r>
              <a:rPr lang="en-IN" dirty="0" smtClean="0"/>
              <a:t>, Excel</a:t>
            </a:r>
          </a:p>
          <a:p>
            <a:pPr algn="l"/>
            <a:r>
              <a:rPr lang="en-IN" dirty="0" smtClean="0"/>
              <a:t>Technology        –   R(programming language)</a:t>
            </a:r>
          </a:p>
          <a:p>
            <a:pPr algn="l"/>
            <a:r>
              <a:rPr lang="en-IN" dirty="0" smtClean="0"/>
              <a:t>Algorithm Used -    k-means clustering algorithm used to cluster           			data into 6 categories</a:t>
            </a:r>
            <a:endParaRPr lang="en-IN" dirty="0"/>
          </a:p>
          <a:p>
            <a:pPr algn="l"/>
            <a:r>
              <a:rPr lang="en-IN" dirty="0" smtClean="0"/>
              <a:t>Analysis 1 : Unique flights determined based on day of journey, difference in booking date- date of journey and current time is used to cluster data using k-means algorithm.</a:t>
            </a:r>
          </a:p>
          <a:p>
            <a:pPr algn="l"/>
            <a:r>
              <a:rPr lang="en-IN" dirty="0" smtClean="0"/>
              <a:t>Analysis 2 : Fare minimum value is calculated for all different flights. </a:t>
            </a:r>
            <a:r>
              <a:rPr lang="en-US" dirty="0">
                <a:effectLst/>
              </a:rPr>
              <a:t>For every value in the population, fare change is calculated with respect to the minimum value</a:t>
            </a:r>
            <a:r>
              <a:rPr lang="en-US" dirty="0" smtClean="0">
                <a:effectLst/>
              </a:rPr>
              <a:t>. Clustering is done to get more accurate results. </a:t>
            </a:r>
            <a:endParaRPr lang="en-IN" dirty="0" smtClean="0"/>
          </a:p>
        </p:txBody>
      </p:sp>
    </p:spTree>
    <p:extLst>
      <p:ext uri="{BB962C8B-B14F-4D97-AF65-F5344CB8AC3E}">
        <p14:creationId xmlns:p14="http://schemas.microsoft.com/office/powerpoint/2010/main" val="510390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results</a:t>
            </a:r>
            <a:endParaRPr lang="en-IN" sz="40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80021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56" y="0"/>
            <a:ext cx="9733512" cy="853522"/>
          </a:xfrm>
        </p:spPr>
        <p:txBody>
          <a:bodyPr>
            <a:normAutofit/>
          </a:bodyPr>
          <a:lstStyle/>
          <a:p>
            <a:r>
              <a:rPr lang="en-IN" dirty="0" smtClean="0"/>
              <a:t>Analysis 1</a:t>
            </a:r>
            <a:endParaRPr lang="en-IN" dirty="0"/>
          </a:p>
        </p:txBody>
      </p:sp>
      <p:sp>
        <p:nvSpPr>
          <p:cNvPr id="3" name="Text Placeholder 2"/>
          <p:cNvSpPr>
            <a:spLocks noGrp="1"/>
          </p:cNvSpPr>
          <p:nvPr>
            <p:ph type="body" idx="1"/>
          </p:nvPr>
        </p:nvSpPr>
        <p:spPr>
          <a:xfrm>
            <a:off x="1229244" y="2001078"/>
            <a:ext cx="9733512" cy="4373218"/>
          </a:xfrm>
        </p:spPr>
        <p:txBody>
          <a:bodyPr/>
          <a:lstStyle/>
          <a:p>
            <a:pPr algn="l"/>
            <a:r>
              <a:rPr lang="en-IN" dirty="0" smtClean="0"/>
              <a:t> </a:t>
            </a:r>
            <a:endParaRPr lang="en-IN" dirty="0"/>
          </a:p>
        </p:txBody>
      </p:sp>
      <p:pic>
        <p:nvPicPr>
          <p:cNvPr id="4" name="Picture 3" descr="C:\Users\Sachin Beejady\Desktop\Adithya\unnamed (2).png"/>
          <p:cNvPicPr/>
          <p:nvPr/>
        </p:nvPicPr>
        <p:blipFill>
          <a:blip r:embed="rId2">
            <a:extLst>
              <a:ext uri="{28A0092B-C50C-407E-A947-70E740481C1C}">
                <a14:useLocalDpi xmlns:a14="http://schemas.microsoft.com/office/drawing/2010/main" val="0"/>
              </a:ext>
            </a:extLst>
          </a:blip>
          <a:srcRect/>
          <a:stretch>
            <a:fillRect/>
          </a:stretch>
        </p:blipFill>
        <p:spPr bwMode="auto">
          <a:xfrm>
            <a:off x="228494" y="2667744"/>
            <a:ext cx="5615715" cy="3918585"/>
          </a:xfrm>
          <a:prstGeom prst="rect">
            <a:avLst/>
          </a:prstGeom>
          <a:noFill/>
          <a:ln>
            <a:noFill/>
          </a:ln>
        </p:spPr>
      </p:pic>
      <p:pic>
        <p:nvPicPr>
          <p:cNvPr id="5" name="Picture 4" descr="C:\Users\Sachin Beejady\Desktop\Adithya\unnamed (4).png"/>
          <p:cNvPicPr/>
          <p:nvPr/>
        </p:nvPicPr>
        <p:blipFill>
          <a:blip r:embed="rId3">
            <a:extLst>
              <a:ext uri="{28A0092B-C50C-407E-A947-70E740481C1C}">
                <a14:useLocalDpi xmlns:a14="http://schemas.microsoft.com/office/drawing/2010/main" val="0"/>
              </a:ext>
            </a:extLst>
          </a:blip>
          <a:srcRect/>
          <a:stretch>
            <a:fillRect/>
          </a:stretch>
        </p:blipFill>
        <p:spPr bwMode="auto">
          <a:xfrm>
            <a:off x="4383570" y="525324"/>
            <a:ext cx="3424859" cy="1803952"/>
          </a:xfrm>
          <a:prstGeom prst="rect">
            <a:avLst/>
          </a:prstGeom>
          <a:noFill/>
          <a:ln>
            <a:noFill/>
          </a:ln>
        </p:spPr>
      </p:pic>
      <p:pic>
        <p:nvPicPr>
          <p:cNvPr id="6" name="Picture 5" descr="C:\Users\Sachin Beejady\Desktop\Adithya\unnamed.jpg"/>
          <p:cNvPicPr/>
          <p:nvPr/>
        </p:nvPicPr>
        <p:blipFill>
          <a:blip r:embed="rId4">
            <a:extLst>
              <a:ext uri="{28A0092B-C50C-407E-A947-70E740481C1C}">
                <a14:useLocalDpi xmlns:a14="http://schemas.microsoft.com/office/drawing/2010/main" val="0"/>
              </a:ext>
            </a:extLst>
          </a:blip>
          <a:srcRect/>
          <a:stretch>
            <a:fillRect/>
          </a:stretch>
        </p:blipFill>
        <p:spPr bwMode="auto">
          <a:xfrm>
            <a:off x="6308035" y="2667744"/>
            <a:ext cx="5486400" cy="3918585"/>
          </a:xfrm>
          <a:prstGeom prst="rect">
            <a:avLst/>
          </a:prstGeom>
          <a:noFill/>
          <a:ln>
            <a:noFill/>
          </a:ln>
        </p:spPr>
      </p:pic>
    </p:spTree>
    <p:extLst>
      <p:ext uri="{BB962C8B-B14F-4D97-AF65-F5344CB8AC3E}">
        <p14:creationId xmlns:p14="http://schemas.microsoft.com/office/powerpoint/2010/main" val="3169188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83" y="352427"/>
            <a:ext cx="3342756" cy="614983"/>
          </a:xfrm>
        </p:spPr>
        <p:txBody>
          <a:bodyPr/>
          <a:lstStyle/>
          <a:p>
            <a:r>
              <a:rPr lang="en-IN" dirty="0" smtClean="0"/>
              <a:t>Analysis 2</a:t>
            </a:r>
            <a:endParaRPr lang="en-IN" dirty="0"/>
          </a:p>
        </p:txBody>
      </p:sp>
      <p:pic>
        <p:nvPicPr>
          <p:cNvPr id="4" name="Picture 3" descr="C:\Users\Sachin Beejady\Desktop\Adithya\unnamed (1).png"/>
          <p:cNvPicPr/>
          <p:nvPr/>
        </p:nvPicPr>
        <p:blipFill>
          <a:blip r:embed="rId2">
            <a:extLst>
              <a:ext uri="{28A0092B-C50C-407E-A947-70E740481C1C}">
                <a14:useLocalDpi xmlns:a14="http://schemas.microsoft.com/office/drawing/2010/main" val="0"/>
              </a:ext>
            </a:extLst>
          </a:blip>
          <a:srcRect/>
          <a:stretch>
            <a:fillRect/>
          </a:stretch>
        </p:blipFill>
        <p:spPr bwMode="auto">
          <a:xfrm>
            <a:off x="265043" y="2851703"/>
            <a:ext cx="5698435" cy="3596598"/>
          </a:xfrm>
          <a:prstGeom prst="rect">
            <a:avLst/>
          </a:prstGeom>
          <a:noFill/>
          <a:ln>
            <a:noFill/>
          </a:ln>
        </p:spPr>
      </p:pic>
      <p:pic>
        <p:nvPicPr>
          <p:cNvPr id="5" name="Picture 4" descr="C:\Users\Sachin Beejady\Desktop\Adithya\unnamed (3).png"/>
          <p:cNvPicPr/>
          <p:nvPr/>
        </p:nvPicPr>
        <p:blipFill>
          <a:blip r:embed="rId3">
            <a:extLst>
              <a:ext uri="{28A0092B-C50C-407E-A947-70E740481C1C}">
                <a14:useLocalDpi xmlns:a14="http://schemas.microsoft.com/office/drawing/2010/main" val="0"/>
              </a:ext>
            </a:extLst>
          </a:blip>
          <a:srcRect/>
          <a:stretch>
            <a:fillRect/>
          </a:stretch>
        </p:blipFill>
        <p:spPr bwMode="auto">
          <a:xfrm>
            <a:off x="3989939" y="543340"/>
            <a:ext cx="4239661" cy="2117449"/>
          </a:xfrm>
          <a:prstGeom prst="rect">
            <a:avLst/>
          </a:prstGeom>
          <a:noFill/>
          <a:ln>
            <a:noFill/>
          </a:ln>
        </p:spPr>
      </p:pic>
      <p:pic>
        <p:nvPicPr>
          <p:cNvPr id="6" name="Picture 5" descr="C:\Users\Sachin Beejady\Desktop\Adithya\unnamed.png"/>
          <p:cNvPicPr/>
          <p:nvPr/>
        </p:nvPicPr>
        <p:blipFill>
          <a:blip r:embed="rId4">
            <a:extLst>
              <a:ext uri="{28A0092B-C50C-407E-A947-70E740481C1C}">
                <a14:useLocalDpi xmlns:a14="http://schemas.microsoft.com/office/drawing/2010/main" val="0"/>
              </a:ext>
            </a:extLst>
          </a:blip>
          <a:srcRect/>
          <a:stretch>
            <a:fillRect/>
          </a:stretch>
        </p:blipFill>
        <p:spPr bwMode="auto">
          <a:xfrm>
            <a:off x="6228521" y="2851703"/>
            <a:ext cx="5274365" cy="3596598"/>
          </a:xfrm>
          <a:prstGeom prst="rect">
            <a:avLst/>
          </a:prstGeom>
          <a:noFill/>
          <a:ln>
            <a:noFill/>
          </a:ln>
        </p:spPr>
      </p:pic>
    </p:spTree>
    <p:extLst>
      <p:ext uri="{BB962C8B-B14F-4D97-AF65-F5344CB8AC3E}">
        <p14:creationId xmlns:p14="http://schemas.microsoft.com/office/powerpoint/2010/main" val="1486582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7"/>
            <a:ext cx="9733512" cy="694496"/>
          </a:xfrm>
        </p:spPr>
        <p:txBody>
          <a:bodyPr/>
          <a:lstStyle/>
          <a:p>
            <a:r>
              <a:rPr lang="en-IN" dirty="0" smtClean="0"/>
              <a:t>Conclusion and future work</a:t>
            </a:r>
            <a:endParaRPr lang="en-IN" dirty="0"/>
          </a:p>
        </p:txBody>
      </p:sp>
      <p:sp>
        <p:nvSpPr>
          <p:cNvPr id="3" name="Text Placeholder 2"/>
          <p:cNvSpPr>
            <a:spLocks noGrp="1"/>
          </p:cNvSpPr>
          <p:nvPr>
            <p:ph type="body" idx="1"/>
          </p:nvPr>
        </p:nvSpPr>
        <p:spPr>
          <a:xfrm>
            <a:off x="1229244" y="1484244"/>
            <a:ext cx="9733512" cy="4611756"/>
          </a:xfrm>
        </p:spPr>
        <p:txBody>
          <a:bodyPr/>
          <a:lstStyle/>
          <a:p>
            <a:pPr algn="l"/>
            <a:r>
              <a:rPr lang="en-US" dirty="0">
                <a:effectLst/>
              </a:rPr>
              <a:t>S</a:t>
            </a:r>
            <a:r>
              <a:rPr lang="en-US" dirty="0" smtClean="0">
                <a:effectLst/>
              </a:rPr>
              <a:t>uccessfully </a:t>
            </a:r>
            <a:r>
              <a:rPr lang="en-US" dirty="0">
                <a:effectLst/>
              </a:rPr>
              <a:t>built the AIRFARE AGGRESSION ANALYSIS where the best fare for the given travel specification is obtained from the available data of the airlines</a:t>
            </a:r>
            <a:r>
              <a:rPr lang="en-US" dirty="0" smtClean="0">
                <a:effectLst/>
              </a:rPr>
              <a:t>.</a:t>
            </a:r>
          </a:p>
          <a:p>
            <a:pPr algn="l"/>
            <a:endParaRPr lang="en-US" dirty="0">
              <a:effectLst/>
            </a:endParaRPr>
          </a:p>
          <a:p>
            <a:pPr algn="l"/>
            <a:r>
              <a:rPr lang="en-US" dirty="0">
                <a:effectLst/>
              </a:rPr>
              <a:t>The future work aimed for this project is to enable the AIRFARE AGGRESSION ANALYSIS to advice the customers to choose the best airline that provides least charges for the </a:t>
            </a:r>
            <a:r>
              <a:rPr lang="en-US" dirty="0" smtClean="0">
                <a:effectLst/>
              </a:rPr>
              <a:t>fly. </a:t>
            </a:r>
            <a:endParaRPr lang="en-IN" dirty="0"/>
          </a:p>
        </p:txBody>
      </p:sp>
    </p:spTree>
    <p:extLst>
      <p:ext uri="{BB962C8B-B14F-4D97-AF65-F5344CB8AC3E}">
        <p14:creationId xmlns:p14="http://schemas.microsoft.com/office/powerpoint/2010/main" val="2713731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601731"/>
          </a:xfrm>
        </p:spPr>
        <p:txBody>
          <a:bodyPr/>
          <a:lstStyle/>
          <a:p>
            <a:r>
              <a:rPr lang="en-IN" dirty="0" smtClean="0"/>
              <a:t>bibliography</a:t>
            </a:r>
            <a:endParaRPr lang="en-IN" dirty="0"/>
          </a:p>
        </p:txBody>
      </p:sp>
      <p:sp>
        <p:nvSpPr>
          <p:cNvPr id="3" name="Text Placeholder 2"/>
          <p:cNvSpPr>
            <a:spLocks noGrp="1"/>
          </p:cNvSpPr>
          <p:nvPr>
            <p:ph type="body" idx="1"/>
          </p:nvPr>
        </p:nvSpPr>
        <p:spPr>
          <a:xfrm>
            <a:off x="1229244" y="1351722"/>
            <a:ext cx="9733512" cy="4863548"/>
          </a:xfrm>
        </p:spPr>
        <p:txBody>
          <a:bodyPr>
            <a:normAutofit lnSpcReduction="10000"/>
          </a:bodyPr>
          <a:lstStyle/>
          <a:p>
            <a:pPr algn="l"/>
            <a:r>
              <a:rPr lang="en-IN" dirty="0" smtClean="0"/>
              <a:t>[1] </a:t>
            </a:r>
            <a:r>
              <a:rPr lang="en-US" u="sng" dirty="0">
                <a:effectLst/>
                <a:hlinkClick r:id="rId2"/>
              </a:rPr>
              <a:t>https://en.wikipedia.org/wiki/Internet_booking_engine</a:t>
            </a:r>
            <a:endParaRPr lang="en-IN" dirty="0">
              <a:effectLst/>
            </a:endParaRPr>
          </a:p>
          <a:p>
            <a:pPr algn="l"/>
            <a:r>
              <a:rPr lang="en-IN" dirty="0" smtClean="0"/>
              <a:t>[2] </a:t>
            </a:r>
            <a:r>
              <a:rPr lang="en-US" u="sng" dirty="0">
                <a:effectLst/>
                <a:hlinkClick r:id="rId3"/>
              </a:rPr>
              <a:t>http://www.travelpd.com/travel-portal-agile-methodologies</a:t>
            </a:r>
            <a:endParaRPr lang="en-IN" dirty="0">
              <a:effectLst/>
            </a:endParaRPr>
          </a:p>
          <a:p>
            <a:pPr algn="l"/>
            <a:r>
              <a:rPr lang="en-IN" dirty="0" smtClean="0"/>
              <a:t>[3] </a:t>
            </a:r>
            <a:r>
              <a:rPr lang="en-US" u="sng" dirty="0">
                <a:effectLst/>
                <a:hlinkClick r:id="rId4"/>
              </a:rPr>
              <a:t>http://www.airfrance.fr/FR/en/common/transverse/footer/edito_psc.htm</a:t>
            </a:r>
            <a:endParaRPr lang="en-IN" dirty="0">
              <a:effectLst/>
            </a:endParaRPr>
          </a:p>
          <a:p>
            <a:pPr algn="l"/>
            <a:r>
              <a:rPr lang="en-IN" dirty="0" smtClean="0"/>
              <a:t>[4] </a:t>
            </a:r>
            <a:r>
              <a:rPr lang="en-US" dirty="0" err="1">
                <a:effectLst/>
              </a:rPr>
              <a:t>Aksoy</a:t>
            </a:r>
            <a:r>
              <a:rPr lang="en-US" dirty="0">
                <a:effectLst/>
              </a:rPr>
              <a:t>, S., </a:t>
            </a:r>
            <a:r>
              <a:rPr lang="en-US" dirty="0" err="1">
                <a:effectLst/>
              </a:rPr>
              <a:t>Atilgan</a:t>
            </a:r>
            <a:r>
              <a:rPr lang="en-US" dirty="0">
                <a:effectLst/>
              </a:rPr>
              <a:t>, E., &amp;amp; </a:t>
            </a:r>
            <a:r>
              <a:rPr lang="en-US" dirty="0" err="1">
                <a:effectLst/>
              </a:rPr>
              <a:t>Akinci</a:t>
            </a:r>
            <a:r>
              <a:rPr lang="en-US" dirty="0">
                <a:effectLst/>
              </a:rPr>
              <a:t>, S. (2003). Airline services marketing by domestic and foreign firms: differences from the customers’ viewpoint. Journal</a:t>
            </a:r>
            <a:r>
              <a:rPr lang="en-US" dirty="0" smtClean="0">
                <a:effectLst/>
              </a:rPr>
              <a:t>.</a:t>
            </a:r>
          </a:p>
          <a:p>
            <a:pPr algn="l"/>
            <a:r>
              <a:rPr lang="en-US" dirty="0" smtClean="0">
                <a:effectLst/>
              </a:rPr>
              <a:t>[5]</a:t>
            </a:r>
            <a:r>
              <a:rPr lang="en-US" u="sng" dirty="0">
                <a:effectLst/>
              </a:rPr>
              <a:t> </a:t>
            </a:r>
            <a:r>
              <a:rPr lang="en-US" dirty="0">
                <a:effectLst/>
              </a:rPr>
              <a:t>The Changing Low-Cost Airline Model: An Analysis of Spirit Airlines David </a:t>
            </a:r>
            <a:r>
              <a:rPr lang="en-US" dirty="0" err="1">
                <a:effectLst/>
              </a:rPr>
              <a:t>E.Rosenstein</a:t>
            </a:r>
            <a:r>
              <a:rPr lang="en-US" dirty="0">
                <a:effectLst/>
              </a:rPr>
              <a:t>.</a:t>
            </a:r>
            <a:endParaRPr lang="en-IN" dirty="0">
              <a:effectLst/>
            </a:endParaRPr>
          </a:p>
          <a:p>
            <a:pPr algn="l"/>
            <a:endParaRPr lang="en-IN" dirty="0">
              <a:effectLst/>
            </a:endParaRPr>
          </a:p>
          <a:p>
            <a:pPr algn="l"/>
            <a:endParaRPr lang="en-IN" dirty="0"/>
          </a:p>
        </p:txBody>
      </p:sp>
    </p:spTree>
    <p:extLst>
      <p:ext uri="{BB962C8B-B14F-4D97-AF65-F5344CB8AC3E}">
        <p14:creationId xmlns:p14="http://schemas.microsoft.com/office/powerpoint/2010/main" val="3313797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56207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Why Online Booking of Flight tickets?</a:t>
            </a:r>
          </a:p>
          <a:p>
            <a:r>
              <a:rPr lang="en-IN" dirty="0" smtClean="0"/>
              <a:t>It is a better </a:t>
            </a:r>
            <a:r>
              <a:rPr lang="en-US" dirty="0">
                <a:effectLst/>
              </a:rPr>
              <a:t>way of booking your travel over the </a:t>
            </a:r>
            <a:r>
              <a:rPr lang="en-US" dirty="0" smtClean="0">
                <a:effectLst/>
              </a:rPr>
              <a:t>internet which allows convenient online payment for users and allows users to request for a particular seat</a:t>
            </a:r>
            <a:r>
              <a:rPr lang="en-US" dirty="0">
                <a:effectLst/>
              </a:rPr>
              <a:t>, special meal or service. </a:t>
            </a:r>
            <a:endParaRPr lang="en-IN" dirty="0" smtClean="0"/>
          </a:p>
          <a:p>
            <a:r>
              <a:rPr lang="en-IN" dirty="0" smtClean="0"/>
              <a:t>What is that we are trying to achieve?</a:t>
            </a:r>
          </a:p>
          <a:p>
            <a:r>
              <a:rPr lang="en-IN" dirty="0">
                <a:effectLst/>
              </a:rPr>
              <a:t>The already available online booking system does not provide the best offer for the same booking by comparing many other prices of various companies. Hence this new addition can give a whole easy and economical planning of the travel.</a:t>
            </a:r>
          </a:p>
          <a:p>
            <a:endParaRPr lang="en-IN" dirty="0"/>
          </a:p>
        </p:txBody>
      </p:sp>
    </p:spTree>
    <p:extLst>
      <p:ext uri="{BB962C8B-B14F-4D97-AF65-F5344CB8AC3E}">
        <p14:creationId xmlns:p14="http://schemas.microsoft.com/office/powerpoint/2010/main" val="374068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effectLst/>
              </a:rPr>
              <a:t>Here we try to analyse the airline fare aggression based on various derivatives like:</a:t>
            </a:r>
          </a:p>
          <a:p>
            <a:pPr marL="0" lvl="0" indent="0">
              <a:buNone/>
            </a:pPr>
            <a:r>
              <a:rPr lang="en-IN" dirty="0" smtClean="0">
                <a:effectLst/>
              </a:rPr>
              <a:t>1)How </a:t>
            </a:r>
            <a:r>
              <a:rPr lang="en-IN" dirty="0">
                <a:effectLst/>
              </a:rPr>
              <a:t>early tickets are booked.</a:t>
            </a:r>
          </a:p>
          <a:p>
            <a:pPr marL="0" lvl="0" indent="0">
              <a:buNone/>
            </a:pPr>
            <a:r>
              <a:rPr lang="en-IN" dirty="0" smtClean="0">
                <a:effectLst/>
              </a:rPr>
              <a:t>2)The </a:t>
            </a:r>
            <a:r>
              <a:rPr lang="en-IN" dirty="0">
                <a:effectLst/>
              </a:rPr>
              <a:t>time of flight.</a:t>
            </a:r>
          </a:p>
          <a:p>
            <a:pPr marL="0" lvl="0" indent="0">
              <a:buNone/>
            </a:pPr>
            <a:r>
              <a:rPr lang="en-IN" dirty="0" smtClean="0">
                <a:effectLst/>
              </a:rPr>
              <a:t>3)Which </a:t>
            </a:r>
            <a:r>
              <a:rPr lang="en-IN" dirty="0">
                <a:effectLst/>
              </a:rPr>
              <a:t>day of the week the flight is booked.</a:t>
            </a:r>
          </a:p>
          <a:p>
            <a:endParaRPr lang="en-IN" dirty="0" smtClean="0"/>
          </a:p>
          <a:p>
            <a:r>
              <a:rPr lang="en-IN" dirty="0" smtClean="0"/>
              <a:t>Basically we are trying to figure out which Airline company is aggressive in increasing the Airfare</a:t>
            </a:r>
          </a:p>
        </p:txBody>
      </p:sp>
    </p:spTree>
    <p:extLst>
      <p:ext uri="{BB962C8B-B14F-4D97-AF65-F5344CB8AC3E}">
        <p14:creationId xmlns:p14="http://schemas.microsoft.com/office/powerpoint/2010/main" val="1727164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913795" y="1736035"/>
            <a:ext cx="10353762" cy="4055165"/>
          </a:xfrm>
        </p:spPr>
        <p:txBody>
          <a:bodyPr>
            <a:normAutofit fontScale="77500" lnSpcReduction="20000"/>
          </a:bodyPr>
          <a:lstStyle/>
          <a:p>
            <a:r>
              <a:rPr lang="en-US" dirty="0">
                <a:effectLst/>
              </a:rPr>
              <a:t>Organizations all over the world are competing through the use of the most comprehensive and advanced technological features. </a:t>
            </a:r>
          </a:p>
          <a:p>
            <a:r>
              <a:rPr lang="en-US" dirty="0">
                <a:effectLst/>
              </a:rPr>
              <a:t>American Airlines was the first to establish an automated booking system in 1946. The system endured years of development and alterations. In the late 1960s and early 1970s, airlines established their own systems. </a:t>
            </a:r>
          </a:p>
          <a:p>
            <a:r>
              <a:rPr lang="en-US" dirty="0">
                <a:effectLst/>
              </a:rPr>
              <a:t>United Airlines developed the Apollo Reservation System, and shortly after allowed travel agents access.</a:t>
            </a:r>
          </a:p>
          <a:p>
            <a:r>
              <a:rPr lang="en-US" dirty="0">
                <a:effectLst/>
              </a:rPr>
              <a:t>Airline deregulation occurred in 1978, magnifying the importance of computerized airline reservation systems and their accessibility.  Antitrust laws came into focus. </a:t>
            </a:r>
          </a:p>
          <a:p>
            <a:r>
              <a:rPr lang="en-US" dirty="0">
                <a:effectLst/>
              </a:rPr>
              <a:t>1978 Airline Deregulation Act in the United States was to eliminate government control over commercial aviation, and ensure competitive behavior and fair business practices in the airline industry</a:t>
            </a:r>
          </a:p>
          <a:p>
            <a:r>
              <a:rPr lang="en-US" dirty="0">
                <a:effectLst/>
              </a:rPr>
              <a:t>Later people booked with only the available prices and not knowing the cost of other airlines. This project was built to overcome this disadvantage and produce a system that could give a cost benefits to users.</a:t>
            </a:r>
          </a:p>
          <a:p>
            <a:endParaRPr lang="en-IN" dirty="0"/>
          </a:p>
        </p:txBody>
      </p:sp>
    </p:spTree>
    <p:extLst>
      <p:ext uri="{BB962C8B-B14F-4D97-AF65-F5344CB8AC3E}">
        <p14:creationId xmlns:p14="http://schemas.microsoft.com/office/powerpoint/2010/main" val="2566068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808" y="983673"/>
            <a:ext cx="10649317" cy="1967049"/>
          </a:xfrm>
        </p:spPr>
        <p:txBody>
          <a:bodyPr/>
          <a:lstStyle/>
          <a:p>
            <a:r>
              <a:rPr lang="en-IN" dirty="0" smtClean="0"/>
              <a:t>Description </a:t>
            </a:r>
            <a:br>
              <a:rPr lang="en-IN" dirty="0" smtClean="0"/>
            </a:br>
            <a:r>
              <a:rPr lang="en-IN" dirty="0" smtClean="0"/>
              <a:t>about datasets</a:t>
            </a:r>
            <a:endParaRPr lang="en-IN" dirty="0"/>
          </a:p>
        </p:txBody>
      </p:sp>
      <p:pic>
        <p:nvPicPr>
          <p:cNvPr id="6" name="Content Placeholder 5"/>
          <p:cNvPicPr>
            <a:picLocks noGrp="1" noChangeAspect="1"/>
          </p:cNvPicPr>
          <p:nvPr>
            <p:ph idx="1"/>
          </p:nvPr>
        </p:nvPicPr>
        <p:blipFill>
          <a:blip r:embed="rId2"/>
          <a:stretch>
            <a:fillRect/>
          </a:stretch>
        </p:blipFill>
        <p:spPr>
          <a:xfrm>
            <a:off x="5106566" y="165581"/>
            <a:ext cx="6330202" cy="332983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35744" y="3495412"/>
            <a:ext cx="8354074" cy="3129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4157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Data Cleaning was done to remove redundant data points </a:t>
            </a:r>
          </a:p>
          <a:p>
            <a:r>
              <a:rPr lang="en-IN" dirty="0" smtClean="0"/>
              <a:t>Important attributes were selected in order to move on with the process of analysis</a:t>
            </a:r>
          </a:p>
          <a:p>
            <a:r>
              <a:rPr lang="en-IN" dirty="0" smtClean="0"/>
              <a:t>Important attributes are fare rate, difference in days(booking date and date of journey), current time and day of the week. Fare changed with change of any of these attributes.</a:t>
            </a:r>
          </a:p>
          <a:p>
            <a:endParaRPr lang="en-IN" dirty="0" smtClean="0"/>
          </a:p>
        </p:txBody>
      </p:sp>
    </p:spTree>
    <p:extLst>
      <p:ext uri="{BB962C8B-B14F-4D97-AF65-F5344CB8AC3E}">
        <p14:creationId xmlns:p14="http://schemas.microsoft.com/office/powerpoint/2010/main" val="375954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about </a:t>
            </a:r>
            <a:r>
              <a:rPr lang="en-IN" dirty="0" err="1" smtClean="0"/>
              <a:t>srs</a:t>
            </a:r>
            <a:endParaRPr lang="en-IN" dirty="0"/>
          </a:p>
        </p:txBody>
      </p:sp>
      <p:sp>
        <p:nvSpPr>
          <p:cNvPr id="3" name="Content Placeholder 2"/>
          <p:cNvSpPr>
            <a:spLocks noGrp="1"/>
          </p:cNvSpPr>
          <p:nvPr>
            <p:ph idx="1"/>
          </p:nvPr>
        </p:nvSpPr>
        <p:spPr/>
        <p:txBody>
          <a:bodyPr/>
          <a:lstStyle/>
          <a:p>
            <a:pPr marL="0" indent="0">
              <a:buNone/>
            </a:pPr>
            <a:r>
              <a:rPr lang="en-IN" dirty="0" smtClean="0"/>
              <a:t>Interface Requirements</a:t>
            </a:r>
          </a:p>
          <a:p>
            <a:r>
              <a:rPr lang="en-IN" dirty="0" smtClean="0"/>
              <a:t>User Interface – R programming language </a:t>
            </a:r>
          </a:p>
          <a:p>
            <a:r>
              <a:rPr lang="en-IN" dirty="0" smtClean="0"/>
              <a:t>Software Interface – </a:t>
            </a:r>
            <a:r>
              <a:rPr lang="en-IN" dirty="0" err="1" smtClean="0"/>
              <a:t>Rstudio</a:t>
            </a:r>
            <a:r>
              <a:rPr lang="en-IN" dirty="0" smtClean="0"/>
              <a:t> to execute R codes</a:t>
            </a:r>
          </a:p>
          <a:p>
            <a:r>
              <a:rPr lang="en-IN" dirty="0" smtClean="0"/>
              <a:t>Hardware Interface- </a:t>
            </a:r>
            <a:r>
              <a:rPr lang="en-IN" dirty="0" err="1" smtClean="0"/>
              <a:t>Rstudio</a:t>
            </a:r>
            <a:r>
              <a:rPr lang="en-IN" dirty="0" smtClean="0"/>
              <a:t> with 2GB of RAM, I3 processor</a:t>
            </a:r>
          </a:p>
          <a:p>
            <a:r>
              <a:rPr lang="en-IN" dirty="0" smtClean="0"/>
              <a:t>Storage Interface – Cloud Storage (later extensions)</a:t>
            </a:r>
          </a:p>
          <a:p>
            <a:r>
              <a:rPr lang="en-IN" dirty="0" smtClean="0"/>
              <a:t>Communication Interface- A web platform(Connect airlines and customers)</a:t>
            </a:r>
          </a:p>
          <a:p>
            <a:endParaRPr lang="en-IN" dirty="0" smtClean="0"/>
          </a:p>
        </p:txBody>
      </p:sp>
    </p:spTree>
    <p:extLst>
      <p:ext uri="{BB962C8B-B14F-4D97-AF65-F5344CB8AC3E}">
        <p14:creationId xmlns:p14="http://schemas.microsoft.com/office/powerpoint/2010/main" val="44669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317" y="2279374"/>
            <a:ext cx="10353761" cy="1326321"/>
          </a:xfrm>
        </p:spPr>
        <p:txBody>
          <a:bodyPr/>
          <a:lstStyle/>
          <a:p>
            <a:r>
              <a:rPr lang="en-US" dirty="0">
                <a:effectLst/>
              </a:rPr>
              <a:t>Description about the Design Architecture </a:t>
            </a:r>
            <a:endParaRPr lang="en-IN" dirty="0"/>
          </a:p>
        </p:txBody>
      </p:sp>
    </p:spTree>
    <p:extLst>
      <p:ext uri="{BB962C8B-B14F-4D97-AF65-F5344CB8AC3E}">
        <p14:creationId xmlns:p14="http://schemas.microsoft.com/office/powerpoint/2010/main" val="308535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dithya Acharya\Downloads\2.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225470" y="106017"/>
            <a:ext cx="5356930" cy="6652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p:cNvSpPr>
            <a:spLocks noGrp="1"/>
          </p:cNvSpPr>
          <p:nvPr>
            <p:ph type="body" sz="half" idx="2"/>
          </p:nvPr>
        </p:nvSpPr>
        <p:spPr>
          <a:xfrm>
            <a:off x="1036497" y="2385391"/>
            <a:ext cx="4158355" cy="1789043"/>
          </a:xfrm>
        </p:spPr>
        <p:txBody>
          <a:bodyPr>
            <a:normAutofit/>
          </a:bodyPr>
          <a:lstStyle/>
          <a:p>
            <a:r>
              <a:rPr lang="en-US" sz="2000" b="1" dirty="0">
                <a:effectLst/>
              </a:rPr>
              <a:t>ARCHITECTURE DESIGN</a:t>
            </a:r>
            <a:endParaRPr lang="en-IN" sz="2000" dirty="0"/>
          </a:p>
        </p:txBody>
      </p:sp>
    </p:spTree>
    <p:extLst>
      <p:ext uri="{BB962C8B-B14F-4D97-AF65-F5344CB8AC3E}">
        <p14:creationId xmlns:p14="http://schemas.microsoft.com/office/powerpoint/2010/main" val="3754811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165</TotalTime>
  <Words>605</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Bookman Old Style</vt:lpstr>
      <vt:lpstr>Rockwell</vt:lpstr>
      <vt:lpstr>Damask</vt:lpstr>
      <vt:lpstr>Airfare aggression Analysis </vt:lpstr>
      <vt:lpstr>Introduction </vt:lpstr>
      <vt:lpstr>Problem statement</vt:lpstr>
      <vt:lpstr>Literature survey</vt:lpstr>
      <vt:lpstr>Description  about datasets</vt:lpstr>
      <vt:lpstr>PowerPoint Presentation</vt:lpstr>
      <vt:lpstr>Description about srs</vt:lpstr>
      <vt:lpstr>Description about the Design Architecture </vt:lpstr>
      <vt:lpstr>PowerPoint Presentation</vt:lpstr>
      <vt:lpstr> Sequence diagram </vt:lpstr>
      <vt:lpstr>Flow diagram</vt:lpstr>
      <vt:lpstr>implementation</vt:lpstr>
      <vt:lpstr>results</vt:lpstr>
      <vt:lpstr>Analysis 1</vt:lpstr>
      <vt:lpstr>Analysis 2</vt:lpstr>
      <vt:lpstr>Conclusion and future work</vt:lpstr>
      <vt:lpstr>bibliography</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Airfare aggression Analysis </dc:title>
  <dc:creator>Sachin Beejady</dc:creator>
  <cp:lastModifiedBy>Sachin Beejady</cp:lastModifiedBy>
  <cp:revision>20</cp:revision>
  <dcterms:created xsi:type="dcterms:W3CDTF">2016-12-13T16:14:26Z</dcterms:created>
  <dcterms:modified xsi:type="dcterms:W3CDTF">2016-12-13T19:05:59Z</dcterms:modified>
</cp:coreProperties>
</file>