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1pPr>
    <a:lvl2pPr indent="2286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2pPr>
    <a:lvl3pPr indent="4572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3pPr>
    <a:lvl4pPr indent="6858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4pPr>
    <a:lvl5pPr indent="9144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5pPr>
    <a:lvl6pPr indent="11430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6pPr>
    <a:lvl7pPr indent="13716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7pPr>
    <a:lvl8pPr indent="16002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8pPr>
    <a:lvl9pPr indent="1828800" algn="ctr" defTabSz="584200">
      <a:defRPr sz="8000">
        <a:solidFill>
          <a:srgbClr val="FFFFFF"/>
        </a:solidFill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26466">
              <a:defRPr sz="1800">
                <a:solidFill>
                  <a:srgbClr val="000000"/>
                </a:solidFill>
              </a:defRPr>
            </a:pPr>
            <a:r>
              <a:rPr sz="5840">
                <a:solidFill>
                  <a:srgbClr val="FFFFFF"/>
                </a:solidFill>
              </a:rPr>
              <a:t>Extending SparkR:</a:t>
            </a:r>
            <a:endParaRPr sz="5840">
              <a:solidFill>
                <a:srgbClr val="FFFFFF"/>
              </a:solidFill>
            </a:endParaRPr>
          </a:p>
          <a:p>
            <a:pPr lvl="0" defTabSz="426466">
              <a:defRPr sz="1800">
                <a:solidFill>
                  <a:srgbClr val="000000"/>
                </a:solidFill>
              </a:defRPr>
            </a:pPr>
            <a:r>
              <a:rPr sz="5840">
                <a:solidFill>
                  <a:srgbClr val="FFFFFF"/>
                </a:solidFill>
              </a:rPr>
              <a:t>SparkSQL, DataFrames and the future of the SparkR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Chris Freeman</a:t>
            </a:r>
          </a:p>
        </p:txBody>
      </p:sp>
      <p:pic>
        <p:nvPicPr>
          <p:cNvPr id="34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8237" y="5753100"/>
            <a:ext cx="3108326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6" name="Shape 66"/>
          <p:cNvSpPr/>
          <p:nvPr/>
        </p:nvSpPr>
        <p:spPr>
          <a:xfrm>
            <a:off x="636786" y="2082800"/>
            <a:ext cx="11731229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9" name="Shape 69"/>
          <p:cNvSpPr/>
          <p:nvPr/>
        </p:nvSpPr>
        <p:spPr>
          <a:xfrm>
            <a:off x="636786" y="2082800"/>
            <a:ext cx="11731229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72" name="Shape 72"/>
          <p:cNvSpPr/>
          <p:nvPr/>
        </p:nvSpPr>
        <p:spPr>
          <a:xfrm>
            <a:off x="636786" y="2082800"/>
            <a:ext cx="11731229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778000"/>
            <a:ext cx="8432800" cy="5610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SparkSQL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SQL-like abstraction layer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Imposes a schema on RDDs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SQL expressions, aggregation functions, simpler data manipulation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SchemaRDDs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SparkSQL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SQL-like abstraction layer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Imposes a schema on RDDs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SQL expressions, aggregation functions, simpler data manipulation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trike="sngStrike" sz="3800">
                <a:solidFill>
                  <a:srgbClr val="FFFFFF"/>
                </a:solidFill>
              </a:rPr>
              <a:t>SchemaRDDs</a:t>
            </a:r>
            <a:r>
              <a:rPr sz="3800">
                <a:solidFill>
                  <a:srgbClr val="FFFFFF"/>
                </a:solidFill>
              </a:rPr>
              <a:t> DataFrames!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New API for Spark 1.3. Takes the place of SchemaRDDs.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Still provides all of the existing relational database-like features of the SchemaRDD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Adds greater Column accessibility and built-in methods for manipulation and aggregation.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85" name="Shape 85"/>
          <p:cNvSpPr/>
          <p:nvPr/>
        </p:nvSpPr>
        <p:spPr>
          <a:xfrm>
            <a:off x="636786" y="2082800"/>
            <a:ext cx="11731229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88" name="Shape 88"/>
          <p:cNvSpPr/>
          <p:nvPr/>
        </p:nvSpPr>
        <p:spPr>
          <a:xfrm>
            <a:off x="636786" y="2082800"/>
            <a:ext cx="11731229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select(df, avg(df$age))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 Methods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‘$’ Column Selector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‘$’ to refer to the columns of a Spark DataFrame just like you would in R.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Even works with tab-completion:</a:t>
            </a:r>
          </a:p>
        </p:txBody>
      </p:sp>
      <p:pic>
        <p:nvPicPr>
          <p:cNvPr id="92" name="Screen Shot 2015-03-16 at 1.16.3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7700" y="6330950"/>
            <a:ext cx="4089400" cy="247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 Methods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Filter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filter(df, df$col1 &gt; 0)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Sort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sortDF(df, asc(df$col1), desc(abs(df$col2)))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Join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join(df1, df2, df1$col1 == df2$col2, "right_outer")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GroupBy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groupBy(df, df$col1)</a:t>
            </a:r>
            <a:endParaRPr sz="228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253364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Agg</a:t>
            </a:r>
            <a:endParaRPr sz="22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506729" indent="-253364" defTabSz="332993">
              <a:spcBef>
                <a:spcPts val="23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agg(groupDF, sum(groupDF$col2), max(groupDF$col3))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315966" y="952500"/>
            <a:ext cx="2372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Fast!</a:t>
            </a:r>
          </a:p>
        </p:txBody>
      </p:sp>
      <p:sp>
        <p:nvSpPr>
          <p:cNvPr id="37" name="Shape 37"/>
          <p:cNvSpPr/>
          <p:nvPr/>
        </p:nvSpPr>
        <p:spPr>
          <a:xfrm>
            <a:off x="1586230" y="5740400"/>
            <a:ext cx="406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Scalable</a:t>
            </a:r>
          </a:p>
        </p:txBody>
      </p:sp>
      <p:sp>
        <p:nvSpPr>
          <p:cNvPr id="38" name="Shape 38"/>
          <p:cNvSpPr/>
          <p:nvPr/>
        </p:nvSpPr>
        <p:spPr>
          <a:xfrm>
            <a:off x="7539990" y="5740400"/>
            <a:ext cx="3614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Flexible</a:t>
            </a:r>
          </a:p>
        </p:txBody>
      </p:sp>
      <p:pic>
        <p:nvPicPr>
          <p:cNvPr id="39" name="spark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536" y="2260600"/>
            <a:ext cx="5717728" cy="3105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Demo: Predicting Customer Behavior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datasets: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Transactions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Demographic Info Per Customer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DM Treatment Sample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do we decide who to send the offer to?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Solution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952500" y="22225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the DataFrame API to load, prepare and combine all 3 datasets and create training and estimation sets.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R’s glm method to train a logistic regression model on the treatment sample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????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Profit!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Live Demo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Developer Release</a:t>
            </a:r>
          </a:p>
        </p:txBody>
      </p:sp>
      <p:sp>
        <p:nvSpPr>
          <p:cNvPr id="108" name="Shape 108"/>
          <p:cNvSpPr/>
          <p:nvPr/>
        </p:nvSpPr>
        <p:spPr>
          <a:xfrm>
            <a:off x="4257357" y="2438399"/>
            <a:ext cx="44900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One line install!</a:t>
            </a:r>
          </a:p>
        </p:txBody>
      </p:sp>
      <p:sp>
        <p:nvSpPr>
          <p:cNvPr id="109" name="Shape 109"/>
          <p:cNvSpPr/>
          <p:nvPr/>
        </p:nvSpPr>
        <p:spPr>
          <a:xfrm>
            <a:off x="-83592" y="4064000"/>
            <a:ext cx="1291798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5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install_github("amplab-extras/SparkR-pkg",      	     ref = “sparkr-sql”, subdir=“pkg”)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Developer Community</a:t>
            </a:r>
          </a:p>
        </p:txBody>
      </p:sp>
      <p:pic>
        <p:nvPicPr>
          <p:cNvPr id="112" name="Screen Shot 2015-03-11 at 12.23.4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0" y="4145234"/>
            <a:ext cx="3962400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Screen Shot 2015-03-11 at 12.25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5500" y="4789759"/>
            <a:ext cx="3962400" cy="81860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301447" y="3657600"/>
            <a:ext cx="7525106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19 Contributors</a:t>
            </a: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Contributions from</a:t>
            </a:r>
            <a:endParaRPr sz="3800">
              <a:solidFill>
                <a:srgbClr val="FFFFFF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rPr>
              <a:t>AMPLab, Alteryx, Intel, DataBricks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On the Roadmap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Feature-complete DataFrame API with additional R-like syntax and functions</a:t>
            </a:r>
            <a:endParaRPr sz="3237">
              <a:solidFill>
                <a:srgbClr val="FFFFFF"/>
              </a:solidFill>
            </a:endParaRPr>
          </a:p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MLLib</a:t>
            </a:r>
            <a:endParaRPr sz="3237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Integrate existing API</a:t>
            </a:r>
            <a:endParaRPr sz="2490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Persistent Model Objects</a:t>
            </a:r>
            <a:endParaRPr sz="2490">
              <a:solidFill>
                <a:srgbClr val="FFFFFF"/>
              </a:solidFill>
            </a:endParaRPr>
          </a:p>
          <a:p>
            <a:pPr lvl="1" marL="737869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Extended reporting and summary methods for model objects</a:t>
            </a:r>
            <a:endParaRPr sz="2490">
              <a:solidFill>
                <a:srgbClr val="FFFFFF"/>
              </a:solidFill>
            </a:endParaRPr>
          </a:p>
          <a:p>
            <a:pPr lvl="2" marL="1106805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2490">
                <a:solidFill>
                  <a:srgbClr val="FFFFFF"/>
                </a:solidFill>
              </a:rPr>
              <a:t>Similar to </a:t>
            </a:r>
            <a:r>
              <a:rPr sz="249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glm.summary()</a:t>
            </a:r>
            <a:endParaRPr sz="2490">
              <a:solidFill>
                <a:srgbClr val="FFFFFF"/>
              </a:solidFill>
            </a:endParaRPr>
          </a:p>
          <a:p>
            <a:pPr lvl="0" marL="368934" indent="-368934" defTabSz="484886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sz="3237">
                <a:solidFill>
                  <a:srgbClr val="FFFFFF"/>
                </a:solidFill>
              </a:rPr>
              <a:t>Official API in Spark 1.4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282700" y="254000"/>
            <a:ext cx="11099800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Integration with 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Drag and drop GUI for data analysis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Direct integration of SparkR into both new and existing tools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Interact with a Spark cluster remotely from within Alteryx Designer.</a:t>
            </a:r>
          </a:p>
        </p:txBody>
      </p:sp>
      <p:pic>
        <p:nvPicPr>
          <p:cNvPr id="121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0737" y="914400"/>
            <a:ext cx="3108326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333741" y="5867400"/>
            <a:ext cx="4179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Statistics</a:t>
            </a:r>
          </a:p>
        </p:txBody>
      </p:sp>
      <p:sp>
        <p:nvSpPr>
          <p:cNvPr id="42" name="Shape 42"/>
          <p:cNvSpPr/>
          <p:nvPr/>
        </p:nvSpPr>
        <p:spPr>
          <a:xfrm>
            <a:off x="1113281" y="5867400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Packages</a:t>
            </a:r>
          </a:p>
        </p:txBody>
      </p:sp>
      <p:sp>
        <p:nvSpPr>
          <p:cNvPr id="43" name="Shape 43"/>
          <p:cNvSpPr/>
          <p:nvPr/>
        </p:nvSpPr>
        <p:spPr>
          <a:xfrm>
            <a:off x="3509517" y="1422400"/>
            <a:ext cx="598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DataFrames!</a:t>
            </a:r>
          </a:p>
        </p:txBody>
      </p:sp>
      <p:pic>
        <p:nvPicPr>
          <p:cNvPr id="4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6728" y="3327400"/>
            <a:ext cx="2831344" cy="2142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0328" y="3132380"/>
            <a:ext cx="2831344" cy="214264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6571731" y="3543300"/>
            <a:ext cx="13553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+</a:t>
            </a:r>
          </a:p>
        </p:txBody>
      </p:sp>
      <p:pic>
        <p:nvPicPr>
          <p:cNvPr id="48" name="spark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36" y="2651159"/>
            <a:ext cx="5717728" cy="3105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254000"/>
            <a:ext cx="11099800" cy="1689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286000"/>
            <a:ext cx="11099800" cy="65913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SparkR API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SparkSQL and the DataFrame API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Live Demo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Development Roadmap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SparkR API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 R package that provides a familiar API for Spark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Exposes existing Spark functions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Extend RDDs with R packages and functions via the RRDD construct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RRDD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distributed, parallel collection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Acts as a regular RDD when calling Spark functions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Acts as a distributed list when calling R functions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Separate R workers for each node in the cluster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0" name="Shape 60"/>
          <p:cNvSpPr/>
          <p:nvPr/>
        </p:nvSpPr>
        <p:spPr>
          <a:xfrm>
            <a:off x="636786" y="2082800"/>
            <a:ext cx="11731229" cy="416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Example: Column Average</a:t>
            </a:r>
          </a:p>
        </p:txBody>
      </p:sp>
      <p:sp>
        <p:nvSpPr>
          <p:cNvPr id="63" name="Shape 63"/>
          <p:cNvSpPr/>
          <p:nvPr/>
        </p:nvSpPr>
        <p:spPr>
          <a:xfrm>
            <a:off x="636786" y="2082800"/>
            <a:ext cx="11731229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library(SparkR)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sc &lt;- sparkR.init()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 sz="3500">
              <a:solidFill>
                <a:srgbClr val="FFFFFF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