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3004800" cy="9753600"/>
  <p:notesSz cx="6858000" cy="9144000"/>
  <p:defaultTextStyle>
    <a:lvl1pPr algn="ctr" defTabSz="584200">
      <a:defRPr sz="8000">
        <a:solidFill>
          <a:srgbClr val="FFFFFF"/>
        </a:solidFill>
        <a:latin typeface="Helvetica"/>
        <a:ea typeface="Helvetica"/>
        <a:cs typeface="Helvetica"/>
        <a:sym typeface="Helvetica"/>
      </a:defRPr>
    </a:lvl1pPr>
    <a:lvl2pPr indent="228600" algn="ctr" defTabSz="584200">
      <a:defRPr sz="8000">
        <a:solidFill>
          <a:srgbClr val="FFFFFF"/>
        </a:solidFill>
        <a:latin typeface="Helvetica"/>
        <a:ea typeface="Helvetica"/>
        <a:cs typeface="Helvetica"/>
        <a:sym typeface="Helvetica"/>
      </a:defRPr>
    </a:lvl2pPr>
    <a:lvl3pPr indent="457200" algn="ctr" defTabSz="584200">
      <a:defRPr sz="8000">
        <a:solidFill>
          <a:srgbClr val="FFFFFF"/>
        </a:solidFill>
        <a:latin typeface="Helvetica"/>
        <a:ea typeface="Helvetica"/>
        <a:cs typeface="Helvetica"/>
        <a:sym typeface="Helvetica"/>
      </a:defRPr>
    </a:lvl3pPr>
    <a:lvl4pPr indent="685800" algn="ctr" defTabSz="584200">
      <a:defRPr sz="8000">
        <a:solidFill>
          <a:srgbClr val="FFFFFF"/>
        </a:solidFill>
        <a:latin typeface="Helvetica"/>
        <a:ea typeface="Helvetica"/>
        <a:cs typeface="Helvetica"/>
        <a:sym typeface="Helvetica"/>
      </a:defRPr>
    </a:lvl4pPr>
    <a:lvl5pPr indent="914400" algn="ctr" defTabSz="584200">
      <a:defRPr sz="8000">
        <a:solidFill>
          <a:srgbClr val="FFFFFF"/>
        </a:solidFill>
        <a:latin typeface="Helvetica"/>
        <a:ea typeface="Helvetica"/>
        <a:cs typeface="Helvetica"/>
        <a:sym typeface="Helvetica"/>
      </a:defRPr>
    </a:lvl5pPr>
    <a:lvl6pPr indent="1143000" algn="ctr" defTabSz="584200">
      <a:defRPr sz="8000">
        <a:solidFill>
          <a:srgbClr val="FFFFFF"/>
        </a:solidFill>
        <a:latin typeface="Helvetica"/>
        <a:ea typeface="Helvetica"/>
        <a:cs typeface="Helvetica"/>
        <a:sym typeface="Helvetica"/>
      </a:defRPr>
    </a:lvl6pPr>
    <a:lvl7pPr indent="1371600" algn="ctr" defTabSz="584200">
      <a:defRPr sz="8000">
        <a:solidFill>
          <a:srgbClr val="FFFFFF"/>
        </a:solidFill>
        <a:latin typeface="Helvetica"/>
        <a:ea typeface="Helvetica"/>
        <a:cs typeface="Helvetica"/>
        <a:sym typeface="Helvetica"/>
      </a:defRPr>
    </a:lvl7pPr>
    <a:lvl8pPr indent="1600200" algn="ctr" defTabSz="584200">
      <a:defRPr sz="8000">
        <a:solidFill>
          <a:srgbClr val="FFFFFF"/>
        </a:solidFill>
        <a:latin typeface="Helvetica"/>
        <a:ea typeface="Helvetica"/>
        <a:cs typeface="Helvetica"/>
        <a:sym typeface="Helvetica"/>
      </a:defRPr>
    </a:lvl8pPr>
    <a:lvl9pPr indent="1828800" algn="ctr" defTabSz="584200">
      <a:defRPr sz="8000">
        <a:solidFill>
          <a:srgbClr val="FFFFFF"/>
        </a:solidFill>
        <a:latin typeface="Helvetica"/>
        <a:ea typeface="Helvetica"/>
        <a:cs typeface="Helvetica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26466">
              <a:defRPr sz="1800">
                <a:solidFill>
                  <a:srgbClr val="000000"/>
                </a:solidFill>
              </a:defRPr>
            </a:pPr>
            <a:r>
              <a:rPr sz="5840">
                <a:solidFill>
                  <a:srgbClr val="FFFFFF"/>
                </a:solidFill>
              </a:rPr>
              <a:t>Extending SparkR:</a:t>
            </a:r>
            <a:endParaRPr sz="5840">
              <a:solidFill>
                <a:srgbClr val="FFFFFF"/>
              </a:solidFill>
            </a:endParaRPr>
          </a:p>
          <a:p>
            <a:pPr lvl="0" defTabSz="426466">
              <a:defRPr sz="1800">
                <a:solidFill>
                  <a:srgbClr val="000000"/>
                </a:solidFill>
              </a:defRPr>
            </a:pPr>
            <a:r>
              <a:rPr sz="5840">
                <a:solidFill>
                  <a:srgbClr val="FFFFFF"/>
                </a:solidFill>
              </a:rPr>
              <a:t>SparkSQL, DataFrames and the future of the SparkR project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03555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Chris Freeman</a:t>
            </a:r>
          </a:p>
        </p:txBody>
      </p:sp>
      <p:pic>
        <p:nvPicPr>
          <p:cNvPr id="34" name="alteryx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8237" y="5753100"/>
            <a:ext cx="3108326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Example: Column Average</a:t>
            </a:r>
          </a:p>
        </p:txBody>
      </p:sp>
      <p:sp>
        <p:nvSpPr>
          <p:cNvPr id="66" name="Shape 66"/>
          <p:cNvSpPr/>
          <p:nvPr/>
        </p:nvSpPr>
        <p:spPr>
          <a:xfrm>
            <a:off x="636786" y="2082800"/>
            <a:ext cx="11731229" cy="670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library(SparkR)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sc &lt;- sparkR.init()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peopleRDD &lt;- textFile(sc, “people.txt”)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lines &lt;- flatMap(peopleRDD,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strsplit(line, ", ")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ageInt &lt;- lapply(lines,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as.numeric(line[2])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sum &lt;- reduce(ageInt,function(x,y) {x+y})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avg &lt;- sum / count(peopleRDD)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Example: Column Average</a:t>
            </a:r>
          </a:p>
        </p:txBody>
      </p:sp>
      <p:sp>
        <p:nvSpPr>
          <p:cNvPr id="69" name="Shape 69"/>
          <p:cNvSpPr/>
          <p:nvPr/>
        </p:nvSpPr>
        <p:spPr>
          <a:xfrm>
            <a:off x="636786" y="2082800"/>
            <a:ext cx="11731229" cy="670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library(SparkR)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sc &lt;- sparkR.init()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peopleRDD &lt;- textFile(sc, “people.txt”)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lines &lt;- flatMap(peopleRDD,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strsplit(line, ", ")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ageInt &lt;- lapply(lines,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as.numeric(line[2])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sum &lt;- reduce(ageInt,function(x,y) {x+y})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avg &lt;- sum / count(peopleRDD)</a:t>
            </a:r>
          </a:p>
        </p:txBody>
      </p:sp>
      <p:pic>
        <p:nvPicPr>
          <p:cNvPr id="7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0" y="1778000"/>
            <a:ext cx="8432800" cy="5610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SparkSQL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 SQL-like abstraction layer for Spark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Imposes a schema on RDDs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SQL expressions, aggregation functions, simpler data manipulation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SchemaRDDs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SparkSQL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 SQL-like abstraction layer for Spark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Imposes a schema on RDDs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SQL expressions, aggregation functions, simpler data manipulation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trike="sngStrike" sz="3800">
                <a:solidFill>
                  <a:srgbClr val="FFFFFF"/>
                </a:solidFill>
              </a:rPr>
              <a:t>SchemaRDDs</a:t>
            </a:r>
            <a:r>
              <a:rPr sz="3800">
                <a:solidFill>
                  <a:srgbClr val="FFFFFF"/>
                </a:solidFill>
              </a:rPr>
              <a:t> DataFrames!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DataFrames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New API for Spark 1.3. Takes the place of SchemaRDDs.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Still provides all of the existing relational database-like features of the SchemaRDD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Adds greater Column accessibility and built-in methods for manipulation and aggregation.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Example: Column Average</a:t>
            </a:r>
          </a:p>
        </p:txBody>
      </p:sp>
      <p:sp>
        <p:nvSpPr>
          <p:cNvPr id="82" name="Shape 82"/>
          <p:cNvSpPr/>
          <p:nvPr/>
        </p:nvSpPr>
        <p:spPr>
          <a:xfrm>
            <a:off x="636786" y="2082800"/>
            <a:ext cx="11731229" cy="264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sqlCtx &lt;- sparkRSQL.init(sc)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df &lt;- jsonFile(sqlCtx, “people.json”)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Example: Column Average</a:t>
            </a:r>
          </a:p>
        </p:txBody>
      </p:sp>
      <p:sp>
        <p:nvSpPr>
          <p:cNvPr id="85" name="Shape 85"/>
          <p:cNvSpPr/>
          <p:nvPr/>
        </p:nvSpPr>
        <p:spPr>
          <a:xfrm>
            <a:off x="636786" y="2082800"/>
            <a:ext cx="11731229" cy="365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sqlCtx &lt;- sparkRSQL.init(sc)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df &lt;- jsonFile(sqlCtx, “people.json”)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avg &lt;- select(df, avg(df$age))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DataFrame Methods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‘$’ Column Selector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Use ‘$’ to refer to the columns of a Spark DataFrame just like you would in R.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Even works with tab-completion:</a:t>
            </a:r>
          </a:p>
        </p:txBody>
      </p:sp>
      <p:pic>
        <p:nvPicPr>
          <p:cNvPr id="89" name="Screen Shot 2015-03-16 at 1.16.32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57700" y="6330950"/>
            <a:ext cx="4089400" cy="247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DataFrame Methods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253364" indent="-253364" defTabSz="332993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228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Filter</a:t>
            </a:r>
            <a:endParaRPr sz="228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 marL="506729" indent="-253364" defTabSz="332993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228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filter(df, df$col1 &gt; 0)</a:t>
            </a:r>
            <a:endParaRPr sz="228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253364" indent="-253364" defTabSz="332993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228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Sort</a:t>
            </a:r>
            <a:endParaRPr sz="228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 marL="506729" indent="-253364" defTabSz="332993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228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sortDF(df, asc(df$col1), desc(abs(df$col2)))</a:t>
            </a:r>
            <a:endParaRPr sz="228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253364" indent="-253364" defTabSz="332993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228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Join</a:t>
            </a:r>
            <a:endParaRPr sz="228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 marL="506729" indent="-253364" defTabSz="332993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228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join(df1, df2, df1$col1 == df2$col2, "right_outer")</a:t>
            </a:r>
            <a:endParaRPr sz="228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253364" indent="-253364" defTabSz="332993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228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GroupBy</a:t>
            </a:r>
            <a:endParaRPr sz="228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 marL="506729" indent="-253364" defTabSz="332993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228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groupBy(df, df$col1)</a:t>
            </a:r>
            <a:endParaRPr sz="228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253364" indent="-253364" defTabSz="332993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228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Agg</a:t>
            </a:r>
            <a:endParaRPr sz="228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 marL="506729" indent="-253364" defTabSz="332993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228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agg(groupDF, sum(groupDF$col2), max(groupDF$col3))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Demo: Predicting Customer Behavior 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5315966" y="952500"/>
            <a:ext cx="237286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Fast!</a:t>
            </a:r>
          </a:p>
        </p:txBody>
      </p:sp>
      <p:sp>
        <p:nvSpPr>
          <p:cNvPr id="37" name="Shape 37"/>
          <p:cNvSpPr/>
          <p:nvPr/>
        </p:nvSpPr>
        <p:spPr>
          <a:xfrm>
            <a:off x="1586230" y="5740400"/>
            <a:ext cx="406654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Scalable</a:t>
            </a:r>
          </a:p>
        </p:txBody>
      </p:sp>
      <p:sp>
        <p:nvSpPr>
          <p:cNvPr id="38" name="Shape 38"/>
          <p:cNvSpPr/>
          <p:nvPr/>
        </p:nvSpPr>
        <p:spPr>
          <a:xfrm>
            <a:off x="7539990" y="5740400"/>
            <a:ext cx="361442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Flexible</a:t>
            </a:r>
          </a:p>
        </p:txBody>
      </p:sp>
      <p:pic>
        <p:nvPicPr>
          <p:cNvPr id="39" name="spark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3536" y="2260600"/>
            <a:ext cx="5717728" cy="3105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The Problem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3 datasets: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Transactions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Demographic Info Per Customer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DM Treatment Sample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How do we decide who to send the offer to?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The Solution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xfrm>
            <a:off x="952500" y="22225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Use the DataFrame API to prepare and combine all 3 datasets and create an estimation set.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Use R’s glm method to train a logistic regression model on the treatment sample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????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Profit!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Live Demo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Developer Release</a:t>
            </a:r>
          </a:p>
        </p:txBody>
      </p:sp>
      <p:sp>
        <p:nvSpPr>
          <p:cNvPr id="105" name="Shape 105"/>
          <p:cNvSpPr/>
          <p:nvPr/>
        </p:nvSpPr>
        <p:spPr>
          <a:xfrm>
            <a:off x="4257357" y="2438399"/>
            <a:ext cx="449008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One line install!</a:t>
            </a:r>
          </a:p>
        </p:txBody>
      </p:sp>
      <p:sp>
        <p:nvSpPr>
          <p:cNvPr id="106" name="Shape 106"/>
          <p:cNvSpPr/>
          <p:nvPr/>
        </p:nvSpPr>
        <p:spPr>
          <a:xfrm>
            <a:off x="-83592" y="4064000"/>
            <a:ext cx="12917984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install_github("amplab-extras/SparkR-pkg",      	     ref = “sparkr-sql”, subdir=“pkg”)</a:t>
            </a:r>
            <a:endParaRPr sz="35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Developer Community</a:t>
            </a:r>
          </a:p>
        </p:txBody>
      </p:sp>
      <p:pic>
        <p:nvPicPr>
          <p:cNvPr id="109" name="Screen Shot 2015-03-11 at 12.23.4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45500" y="4145234"/>
            <a:ext cx="3962400" cy="647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Screen Shot 2015-03-11 at 12.25.55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45500" y="4789759"/>
            <a:ext cx="3962400" cy="818607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/>
          <p:nvPr/>
        </p:nvSpPr>
        <p:spPr>
          <a:xfrm>
            <a:off x="301447" y="3657600"/>
            <a:ext cx="7525106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19 Contributors</a:t>
            </a:r>
            <a:endParaRPr sz="3800">
              <a:solidFill>
                <a:srgbClr val="FFFFFF"/>
              </a:solidFill>
              <a:latin typeface="+mn-lt"/>
              <a:ea typeface="+mn-ea"/>
              <a:cs typeface="+mn-cs"/>
              <a:sym typeface="Helvetica Light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  <a:latin typeface="+mn-lt"/>
              <a:ea typeface="+mn-ea"/>
              <a:cs typeface="+mn-cs"/>
              <a:sym typeface="Helvetica Light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Contributions from</a:t>
            </a:r>
            <a:endParaRPr sz="3800">
              <a:solidFill>
                <a:srgbClr val="FFFFFF"/>
              </a:solidFill>
              <a:latin typeface="+mn-lt"/>
              <a:ea typeface="+mn-ea"/>
              <a:cs typeface="+mn-cs"/>
              <a:sym typeface="Helvetica Light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AMPLab, Alteryx, Intel, DataBricks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On the Roadmap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68934" indent="-368934" defTabSz="484886">
              <a:spcBef>
                <a:spcPts val="3400"/>
              </a:spcBef>
              <a:defRPr sz="1800">
                <a:solidFill>
                  <a:srgbClr val="000000"/>
                </a:solidFill>
              </a:defRPr>
            </a:pPr>
            <a:r>
              <a:rPr sz="3237">
                <a:solidFill>
                  <a:srgbClr val="FFFFFF"/>
                </a:solidFill>
              </a:rPr>
              <a:t>Feature-complete DataFrame API with additional R-like syntax and functions</a:t>
            </a:r>
            <a:endParaRPr sz="3237">
              <a:solidFill>
                <a:srgbClr val="FFFFFF"/>
              </a:solidFill>
            </a:endParaRPr>
          </a:p>
          <a:p>
            <a:pPr lvl="0" marL="368934" indent="-368934" defTabSz="484886">
              <a:spcBef>
                <a:spcPts val="3400"/>
              </a:spcBef>
              <a:defRPr sz="1800">
                <a:solidFill>
                  <a:srgbClr val="000000"/>
                </a:solidFill>
              </a:defRPr>
            </a:pPr>
            <a:r>
              <a:rPr sz="3237">
                <a:solidFill>
                  <a:srgbClr val="FFFFFF"/>
                </a:solidFill>
              </a:rPr>
              <a:t>MLLib</a:t>
            </a:r>
            <a:endParaRPr sz="3237">
              <a:solidFill>
                <a:srgbClr val="FFFFFF"/>
              </a:solidFill>
            </a:endParaRPr>
          </a:p>
          <a:p>
            <a:pPr lvl="1" marL="737869" indent="-368934" defTabSz="484886">
              <a:spcBef>
                <a:spcPts val="3400"/>
              </a:spcBef>
              <a:defRPr sz="1800">
                <a:solidFill>
                  <a:srgbClr val="000000"/>
                </a:solidFill>
              </a:defRPr>
            </a:pPr>
            <a:r>
              <a:rPr sz="2490">
                <a:solidFill>
                  <a:srgbClr val="FFFFFF"/>
                </a:solidFill>
              </a:rPr>
              <a:t>Integrate existing API</a:t>
            </a:r>
            <a:endParaRPr sz="2490">
              <a:solidFill>
                <a:srgbClr val="FFFFFF"/>
              </a:solidFill>
            </a:endParaRPr>
          </a:p>
          <a:p>
            <a:pPr lvl="1" marL="737869" indent="-368934" defTabSz="484886">
              <a:spcBef>
                <a:spcPts val="3400"/>
              </a:spcBef>
              <a:defRPr sz="1800">
                <a:solidFill>
                  <a:srgbClr val="000000"/>
                </a:solidFill>
              </a:defRPr>
            </a:pPr>
            <a:r>
              <a:rPr sz="2490">
                <a:solidFill>
                  <a:srgbClr val="FFFFFF"/>
                </a:solidFill>
              </a:rPr>
              <a:t>Persistent Model Objects</a:t>
            </a:r>
            <a:endParaRPr sz="2490">
              <a:solidFill>
                <a:srgbClr val="FFFFFF"/>
              </a:solidFill>
            </a:endParaRPr>
          </a:p>
          <a:p>
            <a:pPr lvl="1" marL="737869" indent="-368934" defTabSz="484886">
              <a:spcBef>
                <a:spcPts val="3400"/>
              </a:spcBef>
              <a:defRPr sz="1800">
                <a:solidFill>
                  <a:srgbClr val="000000"/>
                </a:solidFill>
              </a:defRPr>
            </a:pPr>
            <a:r>
              <a:rPr sz="2490">
                <a:solidFill>
                  <a:srgbClr val="FFFFFF"/>
                </a:solidFill>
              </a:rPr>
              <a:t>Extended reporting and summary methods for model objects</a:t>
            </a:r>
            <a:endParaRPr sz="2490">
              <a:solidFill>
                <a:srgbClr val="FFFFFF"/>
              </a:solidFill>
            </a:endParaRPr>
          </a:p>
          <a:p>
            <a:pPr lvl="2" marL="1106805" indent="-368934" defTabSz="484886">
              <a:spcBef>
                <a:spcPts val="3400"/>
              </a:spcBef>
              <a:defRPr sz="1800">
                <a:solidFill>
                  <a:srgbClr val="000000"/>
                </a:solidFill>
              </a:defRPr>
            </a:pPr>
            <a:r>
              <a:rPr sz="2490">
                <a:solidFill>
                  <a:srgbClr val="FFFFFF"/>
                </a:solidFill>
              </a:rPr>
              <a:t>Similar to </a:t>
            </a:r>
            <a:r>
              <a:rPr sz="249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glm.summary()</a:t>
            </a:r>
            <a:endParaRPr sz="2490">
              <a:solidFill>
                <a:srgbClr val="FFFFFF"/>
              </a:solidFill>
            </a:endParaRPr>
          </a:p>
          <a:p>
            <a:pPr lvl="0" marL="368934" indent="-368934" defTabSz="484886">
              <a:spcBef>
                <a:spcPts val="3400"/>
              </a:spcBef>
              <a:defRPr sz="1800">
                <a:solidFill>
                  <a:srgbClr val="000000"/>
                </a:solidFill>
              </a:defRPr>
            </a:pPr>
            <a:r>
              <a:rPr sz="3237">
                <a:solidFill>
                  <a:srgbClr val="FFFFFF"/>
                </a:solidFill>
              </a:rPr>
              <a:t>Official API in Spark 1.4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xfrm>
            <a:off x="1282700" y="254000"/>
            <a:ext cx="11099800" cy="2159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Integration with 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Drag and drop GUI for data analysis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Direct integration of SparkR into both new and existing tools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Interact with a Spark cluster remotely from within Alteryx Designer.</a:t>
            </a:r>
          </a:p>
        </p:txBody>
      </p:sp>
      <p:pic>
        <p:nvPicPr>
          <p:cNvPr id="118" name="alteryx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40737" y="914400"/>
            <a:ext cx="3108326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Questions?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7333741" y="5867400"/>
            <a:ext cx="417931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Statistics</a:t>
            </a:r>
          </a:p>
        </p:txBody>
      </p:sp>
      <p:sp>
        <p:nvSpPr>
          <p:cNvPr id="42" name="Shape 42"/>
          <p:cNvSpPr/>
          <p:nvPr/>
        </p:nvSpPr>
        <p:spPr>
          <a:xfrm>
            <a:off x="1113281" y="5867400"/>
            <a:ext cx="463143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Packages</a:t>
            </a:r>
          </a:p>
        </p:txBody>
      </p:sp>
      <p:sp>
        <p:nvSpPr>
          <p:cNvPr id="43" name="Shape 43"/>
          <p:cNvSpPr/>
          <p:nvPr/>
        </p:nvSpPr>
        <p:spPr>
          <a:xfrm>
            <a:off x="3509517" y="1422400"/>
            <a:ext cx="598576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DataFrames!</a:t>
            </a:r>
          </a:p>
        </p:txBody>
      </p:sp>
      <p:pic>
        <p:nvPicPr>
          <p:cNvPr id="4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6728" y="3327400"/>
            <a:ext cx="2831344" cy="21426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90328" y="3132380"/>
            <a:ext cx="2831344" cy="214264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/>
        </p:nvSpPr>
        <p:spPr>
          <a:xfrm>
            <a:off x="6571731" y="3543300"/>
            <a:ext cx="13553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+</a:t>
            </a:r>
          </a:p>
        </p:txBody>
      </p:sp>
      <p:pic>
        <p:nvPicPr>
          <p:cNvPr id="48" name="spark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9336" y="2651159"/>
            <a:ext cx="5717728" cy="3105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xfrm>
            <a:off x="952500" y="254000"/>
            <a:ext cx="11099800" cy="16891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952500" y="2286000"/>
            <a:ext cx="11099800" cy="65913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SparkR API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SparkSQL and the DataFrame API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Live Demo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Development Roadmap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Q&amp;A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SparkR API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An R-based API for Spark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Exposes existing Spark functions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Enables use of R packages and functions via the RRDD construct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RRDD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 distributed, parallel collection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Acts as a regular RDD when calling Spark functions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Acts as a distributed list when calling R functions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Example: Column Average</a:t>
            </a:r>
          </a:p>
        </p:txBody>
      </p:sp>
      <p:sp>
        <p:nvSpPr>
          <p:cNvPr id="60" name="Shape 60"/>
          <p:cNvSpPr/>
          <p:nvPr/>
        </p:nvSpPr>
        <p:spPr>
          <a:xfrm>
            <a:off x="636786" y="2082800"/>
            <a:ext cx="11731229" cy="416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library(SparkR)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sc &lt;- sparkR.init()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peopleRDD &lt;- textFile(sc, “people.txt”)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lines &lt;- flatMap(peopleRDD,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strsplit(line, ", ")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Example: Column Average</a:t>
            </a:r>
          </a:p>
        </p:txBody>
      </p:sp>
      <p:sp>
        <p:nvSpPr>
          <p:cNvPr id="63" name="Shape 63"/>
          <p:cNvSpPr/>
          <p:nvPr/>
        </p:nvSpPr>
        <p:spPr>
          <a:xfrm>
            <a:off x="636786" y="2082800"/>
            <a:ext cx="11731229" cy="619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library(SparkR)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sc &lt;- sparkR.init()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peopleRDD &lt;- textFile(sc, “people.txt”)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lines &lt;- flatMap(peopleRDD,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strsplit(line, ", ")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ageInt &lt;- lapply(lines,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as.numeric(line[2])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