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e9da969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e9da969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3c1ae01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3c1ae01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c3c1ae012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c3c1ae012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c3c1ae012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c3c1ae012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3c1ae012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3c1ae012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c3c1ae012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c3c1ae012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bef2b492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bef2b492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4132680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4132680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3c1ae012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3c1ae012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3c1ae01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c3c1ae01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3c1ae012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3c1ae012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e9da969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e9da969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e9da969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e9da969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e9da9694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e9da969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13"/>
          <p:cNvSpPr txBox="1"/>
          <p:nvPr/>
        </p:nvSpPr>
        <p:spPr>
          <a:xfrm rot="145192">
            <a:off x="4199478" y="1215348"/>
            <a:ext cx="4810290" cy="40025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9" name="Google Shape;129;p13"/>
          <p:cNvSpPr txBox="1"/>
          <p:nvPr/>
        </p:nvSpPr>
        <p:spPr>
          <a:xfrm>
            <a:off x="1591800" y="2981875"/>
            <a:ext cx="6922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sz="1500">
                <a:latin typeface="Lato"/>
                <a:ea typeface="Lato"/>
                <a:cs typeface="Lato"/>
                <a:sym typeface="Lato"/>
              </a:rPr>
              <a:t>Presented By:</a:t>
            </a:r>
            <a:endParaRPr b="1" sz="1600">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                            Sampada Kharel,191723</a:t>
            </a:r>
            <a:endParaRPr b="1" sz="1500">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                                Apsara B.K,19170</a:t>
            </a:r>
            <a:r>
              <a:rPr b="1" lang="en">
                <a:latin typeface="Lato"/>
                <a:ea typeface="Lato"/>
                <a:cs typeface="Lato"/>
                <a:sym typeface="Lato"/>
              </a:rPr>
              <a:t>4</a:t>
            </a:r>
            <a:endParaRPr b="1">
              <a:latin typeface="Lato"/>
              <a:ea typeface="Lato"/>
              <a:cs typeface="Lato"/>
              <a:sym typeface="Lato"/>
            </a:endParaRPr>
          </a:p>
        </p:txBody>
      </p:sp>
      <p:sp>
        <p:nvSpPr>
          <p:cNvPr id="130" name="Google Shape;130;p13"/>
          <p:cNvSpPr txBox="1"/>
          <p:nvPr>
            <p:ph idx="4294967295" type="ctrTitle"/>
          </p:nvPr>
        </p:nvSpPr>
        <p:spPr>
          <a:xfrm>
            <a:off x="1328900" y="578175"/>
            <a:ext cx="6766500" cy="25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300">
              <a:solidFill>
                <a:schemeClr val="dk2"/>
              </a:solidFill>
            </a:endParaRPr>
          </a:p>
          <a:p>
            <a:pPr indent="0" lvl="0" marL="0" rtl="0" algn="l">
              <a:spcBef>
                <a:spcPts val="0"/>
              </a:spcBef>
              <a:spcAft>
                <a:spcPts val="0"/>
              </a:spcAft>
              <a:buNone/>
            </a:pPr>
            <a:r>
              <a:t/>
            </a:r>
            <a:endParaRPr sz="3300">
              <a:solidFill>
                <a:schemeClr val="dk2"/>
              </a:solidFill>
            </a:endParaRPr>
          </a:p>
          <a:p>
            <a:pPr indent="0" lvl="0" marL="0" rtl="0" algn="l">
              <a:spcBef>
                <a:spcPts val="0"/>
              </a:spcBef>
              <a:spcAft>
                <a:spcPts val="0"/>
              </a:spcAft>
              <a:buNone/>
            </a:pPr>
            <a:r>
              <a:t/>
            </a:r>
            <a:endParaRPr sz="3300">
              <a:solidFill>
                <a:schemeClr val="dk2"/>
              </a:solidFill>
            </a:endParaRPr>
          </a:p>
          <a:p>
            <a:pPr indent="0" lvl="0" marL="0" rtl="0" algn="l">
              <a:spcBef>
                <a:spcPts val="0"/>
              </a:spcBef>
              <a:spcAft>
                <a:spcPts val="0"/>
              </a:spcAft>
              <a:buNone/>
            </a:pPr>
            <a:r>
              <a:rPr b="1" lang="en" sz="3300">
                <a:solidFill>
                  <a:schemeClr val="dk2"/>
                </a:solidFill>
              </a:rPr>
              <a:t>D</a:t>
            </a:r>
            <a:r>
              <a:rPr b="1" lang="en" sz="3300">
                <a:solidFill>
                  <a:schemeClr val="dk2"/>
                </a:solidFill>
              </a:rPr>
              <a:t>ivide and conquer algorithm</a:t>
            </a:r>
            <a:endParaRPr b="1" sz="3300">
              <a:solidFill>
                <a:schemeClr val="dk2"/>
              </a:solidFill>
            </a:endParaRPr>
          </a:p>
        </p:txBody>
      </p:sp>
      <p:sp>
        <p:nvSpPr>
          <p:cNvPr id="131" name="Google Shape;131;p13"/>
          <p:cNvSpPr txBox="1"/>
          <p:nvPr>
            <p:ph idx="12" type="sldNum"/>
          </p:nvPr>
        </p:nvSpPr>
        <p:spPr>
          <a:xfrm>
            <a:off x="8390725" y="4161175"/>
            <a:ext cx="548700" cy="776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600"/>
              <a:t>‹#›</a:t>
            </a:fld>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nvSpPr>
        <p:spPr>
          <a:xfrm>
            <a:off x="87150" y="156800"/>
            <a:ext cx="8835600" cy="86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just">
              <a:lnSpc>
                <a:spcPct val="130000"/>
              </a:lnSpc>
              <a:spcBef>
                <a:spcPts val="1800"/>
              </a:spcBef>
              <a:spcAft>
                <a:spcPts val="0"/>
              </a:spcAft>
              <a:buNone/>
            </a:pPr>
            <a:r>
              <a:rPr lang="en" sz="1900">
                <a:highlight>
                  <a:srgbClr val="FFFFFF"/>
                </a:highlight>
              </a:rPr>
              <a:t>Binary Search complexity</a:t>
            </a:r>
            <a:endParaRPr sz="1900">
              <a:highlight>
                <a:srgbClr val="FFFFFF"/>
              </a:highlight>
            </a:endParaRPr>
          </a:p>
          <a:p>
            <a:pPr indent="-304800" lvl="0" marL="457200" marR="25400" rtl="0" algn="l">
              <a:lnSpc>
                <a:spcPct val="156250"/>
              </a:lnSpc>
              <a:spcBef>
                <a:spcPts val="1500"/>
              </a:spcBef>
              <a:spcAft>
                <a:spcPts val="0"/>
              </a:spcAft>
              <a:buClr>
                <a:srgbClr val="000000"/>
              </a:buClr>
              <a:buSzPts val="1200"/>
              <a:buFont typeface="Roboto"/>
              <a:buChar char="●"/>
            </a:pPr>
            <a:r>
              <a:rPr b="1" lang="en" sz="1200">
                <a:highlight>
                  <a:srgbClr val="FFFFFF"/>
                </a:highlight>
                <a:latin typeface="Roboto"/>
                <a:ea typeface="Roboto"/>
                <a:cs typeface="Roboto"/>
                <a:sym typeface="Roboto"/>
              </a:rPr>
              <a:t>Best Case Complexity -</a:t>
            </a:r>
            <a:r>
              <a:rPr lang="en" sz="1200">
                <a:highlight>
                  <a:srgbClr val="FFFFFF"/>
                </a:highlight>
                <a:latin typeface="Roboto"/>
                <a:ea typeface="Roboto"/>
                <a:cs typeface="Roboto"/>
                <a:sym typeface="Roboto"/>
              </a:rPr>
              <a:t> In Binary search, best case occurs when the element to search is found in first comparison, i.e., when the first middle element itself is the element to be searched. The best-case time complexity of Binary search is </a:t>
            </a:r>
            <a:r>
              <a:rPr b="1" lang="en" sz="1200">
                <a:highlight>
                  <a:srgbClr val="FFFFFF"/>
                </a:highlight>
                <a:latin typeface="Roboto"/>
                <a:ea typeface="Roboto"/>
                <a:cs typeface="Roboto"/>
                <a:sym typeface="Roboto"/>
              </a:rPr>
              <a:t>O(1).</a:t>
            </a:r>
            <a:endParaRPr b="1" sz="1200">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b="1" lang="en" sz="1200">
                <a:highlight>
                  <a:srgbClr val="FFFFFF"/>
                </a:highlight>
                <a:latin typeface="Roboto"/>
                <a:ea typeface="Roboto"/>
                <a:cs typeface="Roboto"/>
                <a:sym typeface="Roboto"/>
              </a:rPr>
              <a:t>Average Case Complexity -</a:t>
            </a:r>
            <a:r>
              <a:rPr lang="en" sz="1200">
                <a:highlight>
                  <a:srgbClr val="FFFFFF"/>
                </a:highlight>
                <a:latin typeface="Roboto"/>
                <a:ea typeface="Roboto"/>
                <a:cs typeface="Roboto"/>
                <a:sym typeface="Roboto"/>
              </a:rPr>
              <a:t> The average case time complexity of Binary search is </a:t>
            </a:r>
            <a:r>
              <a:rPr b="1" lang="en" sz="1200">
                <a:highlight>
                  <a:srgbClr val="FFFFFF"/>
                </a:highlight>
                <a:latin typeface="Roboto"/>
                <a:ea typeface="Roboto"/>
                <a:cs typeface="Roboto"/>
                <a:sym typeface="Roboto"/>
              </a:rPr>
              <a:t>O(logn).</a:t>
            </a:r>
            <a:endParaRPr b="1" sz="1200">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b="1" lang="en" sz="1200">
                <a:highlight>
                  <a:srgbClr val="FFFFFF"/>
                </a:highlight>
                <a:latin typeface="Roboto"/>
                <a:ea typeface="Roboto"/>
                <a:cs typeface="Roboto"/>
                <a:sym typeface="Roboto"/>
              </a:rPr>
              <a:t>Worst Case Complexity -</a:t>
            </a:r>
            <a:r>
              <a:rPr lang="en" sz="1200">
                <a:highlight>
                  <a:srgbClr val="FFFFFF"/>
                </a:highlight>
                <a:latin typeface="Roboto"/>
                <a:ea typeface="Roboto"/>
                <a:cs typeface="Roboto"/>
                <a:sym typeface="Roboto"/>
              </a:rPr>
              <a:t> In Binary search, the worst case occurs, when we have to keep reducing the search space till it has only one element. The worst-case time complexity of Binary search is </a:t>
            </a:r>
            <a:r>
              <a:rPr b="1" lang="en" sz="1200">
                <a:highlight>
                  <a:srgbClr val="FFFFFF"/>
                </a:highlight>
                <a:latin typeface="Roboto"/>
                <a:ea typeface="Roboto"/>
                <a:cs typeface="Roboto"/>
                <a:sym typeface="Roboto"/>
              </a:rPr>
              <a:t>O(logn).</a:t>
            </a:r>
            <a:endParaRPr b="1" sz="1200">
              <a:highlight>
                <a:srgbClr val="FFFFFF"/>
              </a:highlight>
              <a:latin typeface="Roboto"/>
              <a:ea typeface="Roboto"/>
              <a:cs typeface="Roboto"/>
              <a:sym typeface="Roboto"/>
            </a:endParaRPr>
          </a:p>
          <a:p>
            <a:pPr indent="0" lvl="0" marL="38100" marR="38100" rtl="0" algn="just">
              <a:lnSpc>
                <a:spcPct val="130000"/>
              </a:lnSpc>
              <a:spcBef>
                <a:spcPts val="1200"/>
              </a:spcBef>
              <a:spcAft>
                <a:spcPts val="0"/>
              </a:spcAft>
              <a:buNone/>
            </a:pPr>
            <a:r>
              <a:t/>
            </a:r>
            <a:endParaRPr sz="750">
              <a:highlight>
                <a:srgbClr val="FFFFFF"/>
              </a:highlight>
              <a:latin typeface="Verdana"/>
              <a:ea typeface="Verdana"/>
              <a:cs typeface="Verdana"/>
              <a:sym typeface="Verdana"/>
            </a:endParaRPr>
          </a:p>
          <a:p>
            <a:pPr indent="0" lvl="0" marL="0" rtl="0" algn="just">
              <a:lnSpc>
                <a:spcPct val="115000"/>
              </a:lnSpc>
              <a:spcBef>
                <a:spcPts val="0"/>
              </a:spcBef>
              <a:spcAft>
                <a:spcPts val="0"/>
              </a:spcAft>
              <a:buNone/>
            </a:pPr>
            <a:r>
              <a:t/>
            </a:r>
            <a:endParaRPr sz="1200">
              <a:highlight>
                <a:srgbClr val="FFFFFF"/>
              </a:highlight>
              <a:latin typeface="Roboto"/>
              <a:ea typeface="Roboto"/>
              <a:cs typeface="Roboto"/>
              <a:sym typeface="Roboto"/>
            </a:endParaRPr>
          </a:p>
          <a:p>
            <a:pPr indent="0" lvl="0" marL="0" rtl="0" algn="just">
              <a:lnSpc>
                <a:spcPct val="130000"/>
              </a:lnSpc>
              <a:spcBef>
                <a:spcPts val="1800"/>
              </a:spcBef>
              <a:spcAft>
                <a:spcPts val="0"/>
              </a:spcAft>
              <a:buNone/>
            </a:pPr>
            <a:r>
              <a:t/>
            </a:r>
            <a:endParaRPr sz="1900">
              <a:highlight>
                <a:srgbClr val="FFFFFF"/>
              </a:highlight>
            </a:endParaRPr>
          </a:p>
          <a:p>
            <a:pPr indent="0" lvl="0" marL="0" rtl="0" algn="l">
              <a:spcBef>
                <a:spcPts val="40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91" name="Google Shape;191;p22"/>
          <p:cNvPicPr preferRelativeResize="0"/>
          <p:nvPr/>
        </p:nvPicPr>
        <p:blipFill>
          <a:blip r:embed="rId3">
            <a:alphaModFix/>
          </a:blip>
          <a:stretch>
            <a:fillRect/>
          </a:stretch>
        </p:blipFill>
        <p:spPr>
          <a:xfrm>
            <a:off x="190025" y="156788"/>
            <a:ext cx="5753100" cy="1762125"/>
          </a:xfrm>
          <a:prstGeom prst="rect">
            <a:avLst/>
          </a:prstGeom>
          <a:noFill/>
          <a:ln>
            <a:noFill/>
          </a:ln>
        </p:spPr>
      </p:pic>
      <p:sp>
        <p:nvSpPr>
          <p:cNvPr id="192" name="Google Shape;192;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sp>
        <p:nvSpPr>
          <p:cNvPr id="197" name="Google Shape;197;p23"/>
          <p:cNvSpPr txBox="1"/>
          <p:nvPr/>
        </p:nvSpPr>
        <p:spPr>
          <a:xfrm>
            <a:off x="103125" y="498450"/>
            <a:ext cx="9062400" cy="4309800"/>
          </a:xfrm>
          <a:prstGeom prst="rect">
            <a:avLst/>
          </a:prstGeom>
          <a:noFill/>
          <a:ln>
            <a:noFill/>
          </a:ln>
        </p:spPr>
        <p:txBody>
          <a:bodyPr anchorCtr="0" anchor="t" bIns="91425" lIns="91425" spcFirstLastPara="1" rIns="91425" wrap="square" tIns="91425">
            <a:spAutoFit/>
          </a:bodyPr>
          <a:lstStyle/>
          <a:p>
            <a:pPr indent="0" lvl="0" marL="0" marR="25400" rtl="0" algn="l">
              <a:lnSpc>
                <a:spcPct val="156250"/>
              </a:lnSpc>
              <a:spcBef>
                <a:spcPts val="1500"/>
              </a:spcBef>
              <a:spcAft>
                <a:spcPts val="0"/>
              </a:spcAft>
              <a:buNone/>
            </a:pPr>
            <a:r>
              <a:rPr b="1" lang="en" sz="1800">
                <a:highlight>
                  <a:srgbClr val="FFFFFF"/>
                </a:highlight>
                <a:latin typeface="Roboto"/>
                <a:ea typeface="Roboto"/>
                <a:cs typeface="Roboto"/>
                <a:sym typeface="Roboto"/>
              </a:rPr>
              <a:t>Quicksort:</a:t>
            </a:r>
            <a:r>
              <a:rPr lang="en" sz="1800">
                <a:highlight>
                  <a:srgbClr val="FFFFFF"/>
                </a:highlight>
                <a:latin typeface="Roboto"/>
                <a:ea typeface="Roboto"/>
                <a:cs typeface="Roboto"/>
                <a:sym typeface="Roboto"/>
              </a:rPr>
              <a:t> It is the most efficient sorting algorithm, which is also known as partition-exchange sort. It starts by selecting a pivot value from an array followed by dividing the rest of the array elements into two sub-arrays. The partition is made by comparing each of the elements with the pivot value. It compares whether the element holds a greater value or lesser value than the pivot and then sort the arrays recursively.</a:t>
            </a:r>
            <a:endParaRPr sz="1800">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rPr b="1" lang="en" sz="1800">
                <a:highlight>
                  <a:srgbClr val="FFFFFF"/>
                </a:highlight>
                <a:latin typeface="Roboto"/>
                <a:ea typeface="Roboto"/>
                <a:cs typeface="Roboto"/>
                <a:sym typeface="Roboto"/>
              </a:rPr>
              <a:t>Merge Sort:</a:t>
            </a:r>
            <a:r>
              <a:rPr lang="en" sz="1800">
                <a:highlight>
                  <a:srgbClr val="FFFFFF"/>
                </a:highlight>
                <a:latin typeface="Roboto"/>
                <a:ea typeface="Roboto"/>
                <a:cs typeface="Roboto"/>
                <a:sym typeface="Roboto"/>
              </a:rPr>
              <a:t> It is a sorting algorithm that sorts an array by making comparisons. It starts by dividing an array into sub-array and then recursively sorts each of them. After the sorting is done, it merges them back.</a:t>
            </a:r>
            <a:endParaRPr sz="1800">
              <a:highlight>
                <a:srgbClr val="FFFFFF"/>
              </a:highlight>
              <a:latin typeface="Roboto"/>
              <a:ea typeface="Roboto"/>
              <a:cs typeface="Roboto"/>
              <a:sym typeface="Roboto"/>
            </a:endParaRPr>
          </a:p>
          <a:p>
            <a:pPr indent="0" lvl="0" marL="0" marR="25400" rtl="0" algn="l">
              <a:lnSpc>
                <a:spcPct val="156250"/>
              </a:lnSpc>
              <a:spcBef>
                <a:spcPts val="1500"/>
              </a:spcBef>
              <a:spcAft>
                <a:spcPts val="1200"/>
              </a:spcAft>
              <a:buNone/>
            </a:pPr>
            <a:r>
              <a:t/>
            </a:r>
            <a:endParaRPr sz="1800">
              <a:highlight>
                <a:srgbClr val="FFFFFF"/>
              </a:highlight>
              <a:latin typeface="Roboto"/>
              <a:ea typeface="Roboto"/>
              <a:cs typeface="Roboto"/>
              <a:sym typeface="Roboto"/>
            </a:endParaRPr>
          </a:p>
        </p:txBody>
      </p:sp>
      <p:sp>
        <p:nvSpPr>
          <p:cNvPr id="198" name="Google Shape;198;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nvSpPr>
        <p:spPr>
          <a:xfrm>
            <a:off x="412500" y="193375"/>
            <a:ext cx="8752800" cy="553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800">
                <a:solidFill>
                  <a:schemeClr val="dk2"/>
                </a:solidFill>
              </a:rPr>
              <a:t>Algorithm</a:t>
            </a:r>
            <a:endParaRPr b="1" i="1" sz="1800">
              <a:solidFill>
                <a:schemeClr val="dk2"/>
              </a:solidFill>
            </a:endParaRPr>
          </a:p>
          <a:p>
            <a:pPr indent="0" lvl="0" marL="0" rtl="0" algn="l">
              <a:lnSpc>
                <a:spcPct val="115000"/>
              </a:lnSpc>
              <a:spcBef>
                <a:spcPts val="800"/>
              </a:spcBef>
              <a:spcAft>
                <a:spcPts val="0"/>
              </a:spcAft>
              <a:buNone/>
            </a:pPr>
            <a:r>
              <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step 1: start</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step 2: declare array and left, right, mid variable</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step 3: perform merge function.</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    if left &gt; right</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        return</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    mid= (left+right)/2</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    mergesort(array, left, mid)</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    mergesort(array, mid+1, right)</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    merge(array, left, mid, right)</a:t>
            </a:r>
            <a:endParaRPr i="1" sz="1800">
              <a:solidFill>
                <a:schemeClr val="dk2"/>
              </a:solidFill>
            </a:endParaRPr>
          </a:p>
          <a:p>
            <a:pPr indent="0" lvl="0" marL="0" rtl="0" algn="l">
              <a:lnSpc>
                <a:spcPct val="115000"/>
              </a:lnSpc>
              <a:spcBef>
                <a:spcPts val="800"/>
              </a:spcBef>
              <a:spcAft>
                <a:spcPts val="0"/>
              </a:spcAft>
              <a:buNone/>
            </a:pPr>
            <a:r>
              <a:rPr i="1" lang="en" sz="1800">
                <a:solidFill>
                  <a:schemeClr val="dk2"/>
                </a:solidFill>
              </a:rPr>
              <a:t>step 4: Stop</a:t>
            </a:r>
            <a:endParaRPr i="1" sz="1800">
              <a:solidFill>
                <a:schemeClr val="dk2"/>
              </a:solidFill>
            </a:endParaRPr>
          </a:p>
          <a:p>
            <a:pPr indent="0" lvl="0" marL="0" rtl="0" algn="l">
              <a:spcBef>
                <a:spcPts val="800"/>
              </a:spcBef>
              <a:spcAft>
                <a:spcPts val="0"/>
              </a:spcAft>
              <a:buNone/>
            </a:pPr>
            <a:r>
              <a:t/>
            </a:r>
            <a:endParaRPr sz="1900">
              <a:solidFill>
                <a:schemeClr val="dk2"/>
              </a:solidFill>
              <a:latin typeface="Calibri"/>
              <a:ea typeface="Calibri"/>
              <a:cs typeface="Calibri"/>
              <a:sym typeface="Calibri"/>
            </a:endParaRPr>
          </a:p>
        </p:txBody>
      </p:sp>
      <p:sp>
        <p:nvSpPr>
          <p:cNvPr id="204" name="Google Shape;204;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1069975" y="1044150"/>
            <a:ext cx="54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0" name="Google Shape;210;p25"/>
          <p:cNvPicPr preferRelativeResize="0"/>
          <p:nvPr/>
        </p:nvPicPr>
        <p:blipFill>
          <a:blip r:embed="rId3">
            <a:alphaModFix/>
          </a:blip>
          <a:stretch>
            <a:fillRect/>
          </a:stretch>
        </p:blipFill>
        <p:spPr>
          <a:xfrm>
            <a:off x="1069975" y="309375"/>
            <a:ext cx="7463850" cy="4834125"/>
          </a:xfrm>
          <a:prstGeom prst="rect">
            <a:avLst/>
          </a:prstGeom>
          <a:noFill/>
          <a:ln>
            <a:noFill/>
          </a:ln>
        </p:spPr>
      </p:pic>
      <p:sp>
        <p:nvSpPr>
          <p:cNvPr id="211" name="Google Shape;211;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nvSpPr>
        <p:spPr>
          <a:xfrm>
            <a:off x="3145400" y="1095725"/>
            <a:ext cx="60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7" name="Google Shape;217;p26"/>
          <p:cNvSpPr txBox="1"/>
          <p:nvPr/>
        </p:nvSpPr>
        <p:spPr>
          <a:xfrm>
            <a:off x="223500" y="1662725"/>
            <a:ext cx="8920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highlight>
                  <a:srgbClr val="FFFFFF"/>
                </a:highlight>
              </a:rPr>
              <a:t>The time complexity of Merge Sort isθ(Nlog(N)) in all 3 cases (worst, average, and best) as merge sort always divides the array into two halves and takes linear time to merge two halves.</a:t>
            </a:r>
            <a:endParaRPr sz="2000">
              <a:solidFill>
                <a:schemeClr val="dk2"/>
              </a:solidFill>
              <a:highlight>
                <a:srgbClr val="FFFFFF"/>
              </a:highlight>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highlight>
                <a:srgbClr val="FFFFFF"/>
              </a:highlight>
            </a:endParaRPr>
          </a:p>
          <a:p>
            <a:pPr indent="0" lvl="0" marL="0" rtl="0" algn="l">
              <a:spcBef>
                <a:spcPts val="0"/>
              </a:spcBef>
              <a:spcAft>
                <a:spcPts val="0"/>
              </a:spcAft>
              <a:buNone/>
            </a:pPr>
            <a:r>
              <a:t/>
            </a:r>
            <a:endParaRPr sz="2000">
              <a:solidFill>
                <a:schemeClr val="dk2"/>
              </a:solidFill>
              <a:highlight>
                <a:srgbClr val="FFFFFF"/>
              </a:highlight>
            </a:endParaRPr>
          </a:p>
          <a:p>
            <a:pPr indent="0" lvl="0" marL="0" rtl="0" algn="l">
              <a:spcBef>
                <a:spcPts val="0"/>
              </a:spcBef>
              <a:spcAft>
                <a:spcPts val="0"/>
              </a:spcAft>
              <a:buNone/>
            </a:pPr>
            <a:r>
              <a:t/>
            </a:r>
            <a:endParaRPr sz="2000">
              <a:solidFill>
                <a:schemeClr val="dk2"/>
              </a:solidFill>
              <a:highlight>
                <a:srgbClr val="FFFFFF"/>
              </a:highlight>
            </a:endParaRPr>
          </a:p>
        </p:txBody>
      </p:sp>
      <p:sp>
        <p:nvSpPr>
          <p:cNvPr id="218" name="Google Shape;218;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nvSpPr>
        <p:spPr>
          <a:xfrm>
            <a:off x="128900" y="154700"/>
            <a:ext cx="8946300" cy="49836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0"/>
              </a:spcAft>
              <a:buNone/>
            </a:pPr>
            <a:r>
              <a:rPr lang="en" sz="2400">
                <a:solidFill>
                  <a:srgbClr val="610B38"/>
                </a:solidFill>
                <a:highlight>
                  <a:srgbClr val="FFFFFF"/>
                </a:highlight>
              </a:rPr>
              <a:t>Advantages of Divide and Conquer</a:t>
            </a:r>
            <a:endParaRPr sz="2400">
              <a:solidFill>
                <a:srgbClr val="610B38"/>
              </a:solidFill>
              <a:highlight>
                <a:srgbClr val="FFFFFF"/>
              </a:highlight>
            </a:endParaRPr>
          </a:p>
          <a:p>
            <a:pPr indent="-336550" lvl="0" marL="457200" marR="25400" rtl="0" algn="l">
              <a:lnSpc>
                <a:spcPct val="156250"/>
              </a:lnSpc>
              <a:spcBef>
                <a:spcPts val="1500"/>
              </a:spcBef>
              <a:spcAft>
                <a:spcPts val="0"/>
              </a:spcAft>
              <a:buClr>
                <a:srgbClr val="000000"/>
              </a:buClr>
              <a:buSzPts val="1700"/>
              <a:buFont typeface="Roboto"/>
              <a:buChar char="●"/>
            </a:pPr>
            <a:r>
              <a:rPr lang="en" sz="1700">
                <a:highlight>
                  <a:srgbClr val="FFFFFF"/>
                </a:highlight>
                <a:latin typeface="Roboto"/>
                <a:ea typeface="Roboto"/>
                <a:cs typeface="Roboto"/>
                <a:sym typeface="Roboto"/>
              </a:rPr>
              <a:t>Divide and Conquer tend to successfully solve one of the biggest problems, such as the Tower of Hanoi, a mathematical puzzle. It is challenging to solve complicated problems for which you have no basic idea, but with the help of the divide and conquer approach, it has lessened the effort as it works on dividing the main problem into two halves and then solve them recursively. This algorithm is much faster than other algorithms.</a:t>
            </a:r>
            <a:endParaRPr sz="1700">
              <a:highlight>
                <a:srgbClr val="FFFFFF"/>
              </a:highlight>
              <a:latin typeface="Roboto"/>
              <a:ea typeface="Roboto"/>
              <a:cs typeface="Roboto"/>
              <a:sym typeface="Roboto"/>
            </a:endParaRPr>
          </a:p>
          <a:p>
            <a:pPr indent="-336550" lvl="0" marL="457200" marR="25400" rtl="0" algn="l">
              <a:lnSpc>
                <a:spcPct val="156250"/>
              </a:lnSpc>
              <a:spcBef>
                <a:spcPts val="0"/>
              </a:spcBef>
              <a:spcAft>
                <a:spcPts val="0"/>
              </a:spcAft>
              <a:buClr>
                <a:srgbClr val="000000"/>
              </a:buClr>
              <a:buSzPts val="1700"/>
              <a:buFont typeface="Roboto"/>
              <a:buChar char="●"/>
            </a:pPr>
            <a:r>
              <a:rPr lang="en" sz="1700">
                <a:highlight>
                  <a:srgbClr val="FFFFFF"/>
                </a:highlight>
                <a:latin typeface="Roboto"/>
                <a:ea typeface="Roboto"/>
                <a:cs typeface="Roboto"/>
                <a:sym typeface="Roboto"/>
              </a:rPr>
              <a:t>It efficiently uses cache memory without occupying much space because it solves simple subproblems within the cache memory instead of accessing the slower main memory.</a:t>
            </a:r>
            <a:endParaRPr sz="1800">
              <a:highlight>
                <a:srgbClr val="FFFFFF"/>
              </a:highlight>
              <a:latin typeface="Roboto"/>
              <a:ea typeface="Roboto"/>
              <a:cs typeface="Roboto"/>
              <a:sym typeface="Roboto"/>
            </a:endParaRPr>
          </a:p>
          <a:p>
            <a:pPr indent="0" lvl="0" marL="0" rtl="0" algn="l">
              <a:spcBef>
                <a:spcPts val="1200"/>
              </a:spcBef>
              <a:spcAft>
                <a:spcPts val="0"/>
              </a:spcAft>
              <a:buNone/>
            </a:pPr>
            <a:r>
              <a:t/>
            </a:r>
            <a:endParaRPr sz="1900">
              <a:latin typeface="Calibri"/>
              <a:ea typeface="Calibri"/>
              <a:cs typeface="Calibri"/>
              <a:sym typeface="Calibri"/>
            </a:endParaRPr>
          </a:p>
        </p:txBody>
      </p:sp>
      <p:sp>
        <p:nvSpPr>
          <p:cNvPr id="224" name="Google Shape;224;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8"/>
          <p:cNvSpPr txBox="1"/>
          <p:nvPr/>
        </p:nvSpPr>
        <p:spPr>
          <a:xfrm>
            <a:off x="543625" y="-404225"/>
            <a:ext cx="8670000" cy="43482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0"/>
              </a:spcAft>
              <a:buNone/>
            </a:pPr>
            <a:r>
              <a:t/>
            </a:r>
            <a:endParaRPr sz="2500">
              <a:solidFill>
                <a:schemeClr val="dk2"/>
              </a:solidFill>
              <a:highlight>
                <a:schemeClr val="dk1"/>
              </a:highlight>
            </a:endParaRPr>
          </a:p>
          <a:p>
            <a:pPr indent="0" lvl="0" marL="0" rtl="0" algn="just">
              <a:lnSpc>
                <a:spcPct val="130000"/>
              </a:lnSpc>
              <a:spcBef>
                <a:spcPts val="1800"/>
              </a:spcBef>
              <a:spcAft>
                <a:spcPts val="0"/>
              </a:spcAft>
              <a:buNone/>
            </a:pPr>
            <a:r>
              <a:t/>
            </a:r>
            <a:endParaRPr sz="2500">
              <a:solidFill>
                <a:schemeClr val="dk2"/>
              </a:solidFill>
              <a:highlight>
                <a:schemeClr val="dk1"/>
              </a:highlight>
            </a:endParaRPr>
          </a:p>
          <a:p>
            <a:pPr indent="0" lvl="0" marL="0" rtl="0" algn="just">
              <a:lnSpc>
                <a:spcPct val="130000"/>
              </a:lnSpc>
              <a:spcBef>
                <a:spcPts val="1800"/>
              </a:spcBef>
              <a:spcAft>
                <a:spcPts val="0"/>
              </a:spcAft>
              <a:buNone/>
            </a:pPr>
            <a:r>
              <a:rPr lang="en" sz="2500">
                <a:solidFill>
                  <a:schemeClr val="dk2"/>
                </a:solidFill>
                <a:highlight>
                  <a:schemeClr val="dk1"/>
                </a:highlight>
              </a:rPr>
              <a:t>Disadvantages </a:t>
            </a:r>
            <a:r>
              <a:rPr lang="en" sz="2500">
                <a:solidFill>
                  <a:schemeClr val="dk2"/>
                </a:solidFill>
                <a:highlight>
                  <a:schemeClr val="dk1"/>
                </a:highlight>
              </a:rPr>
              <a:t>of Divide and Conquer</a:t>
            </a:r>
            <a:endParaRPr sz="2500">
              <a:solidFill>
                <a:schemeClr val="dk2"/>
              </a:solidFill>
              <a:highlight>
                <a:schemeClr val="dk1"/>
              </a:highlight>
            </a:endParaRPr>
          </a:p>
          <a:p>
            <a:pPr indent="-342900" lvl="0" marL="457200" marR="25400" rtl="0" algn="l">
              <a:lnSpc>
                <a:spcPct val="156250"/>
              </a:lnSpc>
              <a:spcBef>
                <a:spcPts val="1500"/>
              </a:spcBef>
              <a:spcAft>
                <a:spcPts val="0"/>
              </a:spcAft>
              <a:buClr>
                <a:schemeClr val="dk2"/>
              </a:buClr>
              <a:buSzPts val="1800"/>
              <a:buFont typeface="Roboto"/>
              <a:buChar char="●"/>
            </a:pPr>
            <a:r>
              <a:rPr lang="en" sz="1800">
                <a:solidFill>
                  <a:schemeClr val="dk2"/>
                </a:solidFill>
                <a:highlight>
                  <a:schemeClr val="dk1"/>
                </a:highlight>
                <a:latin typeface="Roboto"/>
                <a:ea typeface="Roboto"/>
                <a:cs typeface="Roboto"/>
                <a:sym typeface="Roboto"/>
              </a:rPr>
              <a:t>Since most of its algorithms are designed by incorporating recursion, so it necessitates high memory management.</a:t>
            </a:r>
            <a:endParaRPr sz="1800">
              <a:solidFill>
                <a:schemeClr val="dk2"/>
              </a:solidFill>
              <a:highlight>
                <a:schemeClr val="dk1"/>
              </a:highlight>
              <a:latin typeface="Roboto"/>
              <a:ea typeface="Roboto"/>
              <a:cs typeface="Roboto"/>
              <a:sym typeface="Roboto"/>
            </a:endParaRPr>
          </a:p>
          <a:p>
            <a:pPr indent="-342900" lvl="0" marL="457200" marR="25400" rtl="0" algn="l">
              <a:lnSpc>
                <a:spcPct val="156250"/>
              </a:lnSpc>
              <a:spcBef>
                <a:spcPts val="0"/>
              </a:spcBef>
              <a:spcAft>
                <a:spcPts val="0"/>
              </a:spcAft>
              <a:buClr>
                <a:schemeClr val="dk2"/>
              </a:buClr>
              <a:buSzPts val="1800"/>
              <a:buFont typeface="Roboto"/>
              <a:buChar char="●"/>
            </a:pPr>
            <a:r>
              <a:rPr lang="en" sz="1800">
                <a:solidFill>
                  <a:schemeClr val="dk2"/>
                </a:solidFill>
                <a:highlight>
                  <a:schemeClr val="dk1"/>
                </a:highlight>
                <a:latin typeface="Roboto"/>
                <a:ea typeface="Roboto"/>
                <a:cs typeface="Roboto"/>
                <a:sym typeface="Roboto"/>
              </a:rPr>
              <a:t>An explicit stack may overuse the space.</a:t>
            </a:r>
            <a:endParaRPr sz="1800">
              <a:solidFill>
                <a:schemeClr val="dk2"/>
              </a:solidFill>
              <a:highlight>
                <a:schemeClr val="dk1"/>
              </a:highlight>
              <a:latin typeface="Roboto"/>
              <a:ea typeface="Roboto"/>
              <a:cs typeface="Roboto"/>
              <a:sym typeface="Roboto"/>
            </a:endParaRPr>
          </a:p>
          <a:p>
            <a:pPr indent="-342900" lvl="0" marL="457200" marR="25400" rtl="0" algn="l">
              <a:lnSpc>
                <a:spcPct val="156250"/>
              </a:lnSpc>
              <a:spcBef>
                <a:spcPts val="0"/>
              </a:spcBef>
              <a:spcAft>
                <a:spcPts val="0"/>
              </a:spcAft>
              <a:buClr>
                <a:schemeClr val="dk2"/>
              </a:buClr>
              <a:buSzPts val="1800"/>
              <a:buFont typeface="Roboto"/>
              <a:buChar char="●"/>
            </a:pPr>
            <a:r>
              <a:rPr lang="en" sz="1800">
                <a:solidFill>
                  <a:schemeClr val="dk2"/>
                </a:solidFill>
                <a:highlight>
                  <a:schemeClr val="dk1"/>
                </a:highlight>
                <a:latin typeface="Roboto"/>
                <a:ea typeface="Roboto"/>
                <a:cs typeface="Roboto"/>
                <a:sym typeface="Roboto"/>
              </a:rPr>
              <a:t>It may even crash the system if the recursion is performed rigorously greater than the stack present in the CPU.</a:t>
            </a:r>
            <a:endParaRPr sz="1800">
              <a:solidFill>
                <a:schemeClr val="dk2"/>
              </a:solidFill>
              <a:highlight>
                <a:schemeClr val="dk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nvSpPr>
        <p:spPr>
          <a:xfrm>
            <a:off x="426725" y="507450"/>
            <a:ext cx="8545500" cy="6880500"/>
          </a:xfrm>
          <a:prstGeom prst="rect">
            <a:avLst/>
          </a:prstGeom>
          <a:noFill/>
          <a:ln>
            <a:noFill/>
          </a:ln>
        </p:spPr>
        <p:txBody>
          <a:bodyPr anchorCtr="0" anchor="t" bIns="91425" lIns="91425" spcFirstLastPara="1" rIns="91425" wrap="square" tIns="91425">
            <a:spAutoFit/>
          </a:bodyPr>
          <a:lstStyle/>
          <a:p>
            <a:pPr indent="457200" lvl="0" marL="2286000" rtl="0" algn="l">
              <a:spcBef>
                <a:spcPts val="0"/>
              </a:spcBef>
              <a:spcAft>
                <a:spcPts val="0"/>
              </a:spcAft>
              <a:buNone/>
            </a:pPr>
            <a:r>
              <a:rPr b="1" lang="en" sz="2100">
                <a:latin typeface="Calibri"/>
                <a:ea typeface="Calibri"/>
                <a:cs typeface="Calibri"/>
                <a:sym typeface="Calibri"/>
              </a:rPr>
              <a:t>Contents</a:t>
            </a:r>
            <a:endParaRPr b="1" sz="21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latin typeface="Calibri"/>
                <a:ea typeface="Calibri"/>
                <a:cs typeface="Calibri"/>
                <a:sym typeface="Calibri"/>
              </a:rPr>
              <a:t>Introduction</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latin typeface="Calibri"/>
                <a:ea typeface="Calibri"/>
                <a:cs typeface="Calibri"/>
                <a:sym typeface="Calibri"/>
              </a:rPr>
              <a:t>Types </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latin typeface="Calibri"/>
                <a:ea typeface="Calibri"/>
                <a:cs typeface="Calibri"/>
                <a:sym typeface="Calibri"/>
              </a:rPr>
              <a:t>Pseudocode</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latin typeface="Calibri"/>
                <a:ea typeface="Calibri"/>
                <a:cs typeface="Calibri"/>
                <a:sym typeface="Calibri"/>
              </a:rPr>
              <a:t>Examples</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b="1" lang="en" sz="1800">
                <a:latin typeface="Calibri"/>
                <a:ea typeface="Calibri"/>
                <a:cs typeface="Calibri"/>
                <a:sym typeface="Calibri"/>
              </a:rPr>
              <a:t>Pros and cons</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
        <p:nvSpPr>
          <p:cNvPr id="137" name="Google Shape;137;p14"/>
          <p:cNvSpPr txBox="1"/>
          <p:nvPr>
            <p:ph idx="12" type="sldNum"/>
          </p:nvPr>
        </p:nvSpPr>
        <p:spPr>
          <a:xfrm>
            <a:off x="8363450" y="4229405"/>
            <a:ext cx="548700" cy="694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600"/>
              <a:t>‹#›</a:t>
            </a:fld>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15"/>
          <p:cNvSpPr txBox="1"/>
          <p:nvPr/>
        </p:nvSpPr>
        <p:spPr>
          <a:xfrm>
            <a:off x="283600" y="107875"/>
            <a:ext cx="8662800" cy="53043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400"/>
              </a:spcBef>
              <a:spcAft>
                <a:spcPts val="0"/>
              </a:spcAft>
              <a:buNone/>
            </a:pPr>
            <a:r>
              <a:rPr lang="en" sz="2800">
                <a:solidFill>
                  <a:schemeClr val="dk2"/>
                </a:solidFill>
              </a:rPr>
              <a:t> Introduction</a:t>
            </a:r>
            <a:endParaRPr sz="2800">
              <a:solidFill>
                <a:schemeClr val="dk2"/>
              </a:solidFill>
            </a:endParaRPr>
          </a:p>
          <a:p>
            <a:pPr indent="0" lvl="0" marL="0" rtl="0" algn="just">
              <a:lnSpc>
                <a:spcPct val="115000"/>
              </a:lnSpc>
              <a:spcBef>
                <a:spcPts val="1200"/>
              </a:spcBef>
              <a:spcAft>
                <a:spcPts val="0"/>
              </a:spcAft>
              <a:buNone/>
            </a:pPr>
            <a:r>
              <a:rPr lang="en" sz="1800">
                <a:solidFill>
                  <a:schemeClr val="dk2"/>
                </a:solidFill>
                <a:latin typeface="Roboto"/>
                <a:ea typeface="Roboto"/>
                <a:cs typeface="Roboto"/>
                <a:sym typeface="Roboto"/>
              </a:rPr>
              <a:t>Divide and Conquer is an algorithmic pattern. In algorithmic methods, the design is to take a dispute on a huge input, break the input into minor pieces, decide the problem on each of the small pieces, and then merge the piecewise solutions into a global solution. This mechanism of solving the problem is called the Divide &amp; Conquer Strategy.</a:t>
            </a:r>
            <a:endParaRPr sz="18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800">
                <a:solidFill>
                  <a:schemeClr val="dk2"/>
                </a:solidFill>
                <a:latin typeface="Roboto"/>
                <a:ea typeface="Roboto"/>
                <a:cs typeface="Roboto"/>
                <a:sym typeface="Roboto"/>
              </a:rPr>
              <a:t>Divide and Conquer algorithm consists of a dispute using the following three steps.</a:t>
            </a:r>
            <a:endParaRPr sz="1900">
              <a:solidFill>
                <a:schemeClr val="dk2"/>
              </a:solidFill>
              <a:latin typeface="Roboto"/>
              <a:ea typeface="Roboto"/>
              <a:cs typeface="Roboto"/>
              <a:sym typeface="Roboto"/>
            </a:endParaRPr>
          </a:p>
          <a:p>
            <a:pPr indent="-342900" lvl="0" marL="457200" marR="25400" rtl="0" algn="l">
              <a:lnSpc>
                <a:spcPct val="156250"/>
              </a:lnSpc>
              <a:spcBef>
                <a:spcPts val="1500"/>
              </a:spcBef>
              <a:spcAft>
                <a:spcPts val="0"/>
              </a:spcAft>
              <a:buClr>
                <a:schemeClr val="dk2"/>
              </a:buClr>
              <a:buSzPts val="1800"/>
              <a:buFont typeface="Roboto"/>
              <a:buAutoNum type="arabicPeriod"/>
            </a:pPr>
            <a:r>
              <a:rPr b="1" lang="en" sz="1800">
                <a:solidFill>
                  <a:schemeClr val="dk2"/>
                </a:solidFill>
                <a:latin typeface="Roboto"/>
                <a:ea typeface="Roboto"/>
                <a:cs typeface="Roboto"/>
                <a:sym typeface="Roboto"/>
              </a:rPr>
              <a:t>Divide</a:t>
            </a:r>
            <a:r>
              <a:rPr lang="en" sz="1800">
                <a:solidFill>
                  <a:schemeClr val="dk2"/>
                </a:solidFill>
                <a:latin typeface="Roboto"/>
                <a:ea typeface="Roboto"/>
                <a:cs typeface="Roboto"/>
                <a:sym typeface="Roboto"/>
              </a:rPr>
              <a:t> the original problem into a set of subproblems.</a:t>
            </a:r>
            <a:endParaRPr sz="1800">
              <a:solidFill>
                <a:schemeClr val="dk2"/>
              </a:solidFill>
              <a:latin typeface="Roboto"/>
              <a:ea typeface="Roboto"/>
              <a:cs typeface="Roboto"/>
              <a:sym typeface="Roboto"/>
            </a:endParaRPr>
          </a:p>
          <a:p>
            <a:pPr indent="-342900" lvl="0" marL="457200" marR="25400" rtl="0" algn="l">
              <a:lnSpc>
                <a:spcPct val="156250"/>
              </a:lnSpc>
              <a:spcBef>
                <a:spcPts val="0"/>
              </a:spcBef>
              <a:spcAft>
                <a:spcPts val="0"/>
              </a:spcAft>
              <a:buClr>
                <a:schemeClr val="dk2"/>
              </a:buClr>
              <a:buSzPts val="1800"/>
              <a:buFont typeface="Roboto"/>
              <a:buAutoNum type="arabicPeriod"/>
            </a:pPr>
            <a:r>
              <a:rPr b="1" lang="en" sz="1800">
                <a:solidFill>
                  <a:schemeClr val="dk2"/>
                </a:solidFill>
                <a:latin typeface="Roboto"/>
                <a:ea typeface="Roboto"/>
                <a:cs typeface="Roboto"/>
                <a:sym typeface="Roboto"/>
              </a:rPr>
              <a:t>Conquer:</a:t>
            </a:r>
            <a:r>
              <a:rPr lang="en" sz="1800">
                <a:solidFill>
                  <a:schemeClr val="dk2"/>
                </a:solidFill>
                <a:latin typeface="Roboto"/>
                <a:ea typeface="Roboto"/>
                <a:cs typeface="Roboto"/>
                <a:sym typeface="Roboto"/>
              </a:rPr>
              <a:t> Solve every subproblem individually, recursively.</a:t>
            </a:r>
            <a:endParaRPr sz="1800">
              <a:solidFill>
                <a:schemeClr val="dk2"/>
              </a:solidFill>
              <a:latin typeface="Roboto"/>
              <a:ea typeface="Roboto"/>
              <a:cs typeface="Roboto"/>
              <a:sym typeface="Roboto"/>
            </a:endParaRPr>
          </a:p>
          <a:p>
            <a:pPr indent="-342900" lvl="0" marL="457200" marR="25400" rtl="0" algn="l">
              <a:lnSpc>
                <a:spcPct val="156250"/>
              </a:lnSpc>
              <a:spcBef>
                <a:spcPts val="0"/>
              </a:spcBef>
              <a:spcAft>
                <a:spcPts val="0"/>
              </a:spcAft>
              <a:buClr>
                <a:schemeClr val="dk2"/>
              </a:buClr>
              <a:buSzPts val="1800"/>
              <a:buFont typeface="Roboto"/>
              <a:buAutoNum type="arabicPeriod"/>
            </a:pPr>
            <a:r>
              <a:rPr b="1" lang="en" sz="1800">
                <a:solidFill>
                  <a:schemeClr val="dk2"/>
                </a:solidFill>
                <a:latin typeface="Roboto"/>
                <a:ea typeface="Roboto"/>
                <a:cs typeface="Roboto"/>
                <a:sym typeface="Roboto"/>
              </a:rPr>
              <a:t>Combine:</a:t>
            </a:r>
            <a:r>
              <a:rPr lang="en" sz="1800">
                <a:solidFill>
                  <a:schemeClr val="dk2"/>
                </a:solidFill>
                <a:latin typeface="Roboto"/>
                <a:ea typeface="Roboto"/>
                <a:cs typeface="Roboto"/>
                <a:sym typeface="Roboto"/>
              </a:rPr>
              <a:t> Put together the solutions of the subproblems to get the solution to the whole problem.</a:t>
            </a:r>
            <a:endParaRPr sz="1800">
              <a:solidFill>
                <a:schemeClr val="dk2"/>
              </a:solidFill>
              <a:latin typeface="Roboto"/>
              <a:ea typeface="Roboto"/>
              <a:cs typeface="Roboto"/>
              <a:sym typeface="Roboto"/>
            </a:endParaRPr>
          </a:p>
          <a:p>
            <a:pPr indent="0" lvl="0" marL="0" rtl="0" algn="l">
              <a:spcBef>
                <a:spcPts val="1200"/>
              </a:spcBef>
              <a:spcAft>
                <a:spcPts val="0"/>
              </a:spcAft>
              <a:buNone/>
            </a:pPr>
            <a:r>
              <a:t/>
            </a:r>
            <a:endParaRPr sz="1700">
              <a:solidFill>
                <a:schemeClr val="dk2"/>
              </a:solidFill>
              <a:latin typeface="Lato"/>
              <a:ea typeface="Lato"/>
              <a:cs typeface="Lato"/>
              <a:sym typeface="Lato"/>
            </a:endParaRPr>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16"/>
          <p:cNvSpPr txBox="1"/>
          <p:nvPr/>
        </p:nvSpPr>
        <p:spPr>
          <a:xfrm>
            <a:off x="1843400" y="1005500"/>
            <a:ext cx="73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9" name="Google Shape;149;p16"/>
          <p:cNvPicPr preferRelativeResize="0"/>
          <p:nvPr/>
        </p:nvPicPr>
        <p:blipFill>
          <a:blip r:embed="rId3">
            <a:alphaModFix/>
          </a:blip>
          <a:stretch>
            <a:fillRect/>
          </a:stretch>
        </p:blipFill>
        <p:spPr>
          <a:xfrm>
            <a:off x="2015850" y="235575"/>
            <a:ext cx="6041000" cy="4685650"/>
          </a:xfrm>
          <a:prstGeom prst="rect">
            <a:avLst/>
          </a:prstGeom>
          <a:noFill/>
          <a:ln>
            <a:noFill/>
          </a:ln>
        </p:spPr>
      </p:pic>
      <p:sp>
        <p:nvSpPr>
          <p:cNvPr id="150" name="Google Shape;150;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17"/>
          <p:cNvSpPr txBox="1"/>
          <p:nvPr/>
        </p:nvSpPr>
        <p:spPr>
          <a:xfrm>
            <a:off x="335175" y="279750"/>
            <a:ext cx="8121300" cy="524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2"/>
              </a:buClr>
              <a:buSzPts val="1100"/>
              <a:buFont typeface="Arial"/>
              <a:buNone/>
            </a:pPr>
            <a:r>
              <a:rPr b="1" lang="en" sz="1500">
                <a:solidFill>
                  <a:schemeClr val="dk2"/>
                </a:solidFill>
                <a:latin typeface="Roboto"/>
                <a:ea typeface="Roboto"/>
                <a:cs typeface="Roboto"/>
                <a:sym typeface="Roboto"/>
              </a:rPr>
              <a:t>Examples:</a:t>
            </a:r>
            <a:r>
              <a:rPr lang="en" sz="1500">
                <a:solidFill>
                  <a:schemeClr val="dk2"/>
                </a:solidFill>
                <a:latin typeface="Roboto"/>
                <a:ea typeface="Roboto"/>
                <a:cs typeface="Roboto"/>
                <a:sym typeface="Roboto"/>
              </a:rPr>
              <a:t> </a:t>
            </a:r>
            <a:r>
              <a:rPr lang="en" sz="1700">
                <a:solidFill>
                  <a:schemeClr val="dk2"/>
                </a:solidFill>
                <a:latin typeface="Roboto"/>
                <a:ea typeface="Roboto"/>
                <a:cs typeface="Roboto"/>
                <a:sym typeface="Roboto"/>
              </a:rPr>
              <a:t>some specific computer algorithm based on divide and conquer algorithm.</a:t>
            </a:r>
            <a:endParaRPr sz="1700">
              <a:solidFill>
                <a:schemeClr val="dk2"/>
              </a:solidFill>
              <a:latin typeface="Roboto"/>
              <a:ea typeface="Roboto"/>
              <a:cs typeface="Roboto"/>
              <a:sym typeface="Roboto"/>
            </a:endParaRPr>
          </a:p>
          <a:p>
            <a:pPr indent="-323850" lvl="0" marL="457200" marR="25400" rtl="0" algn="l">
              <a:lnSpc>
                <a:spcPct val="156250"/>
              </a:lnSpc>
              <a:spcBef>
                <a:spcPts val="150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Binary search</a:t>
            </a:r>
            <a:endParaRPr sz="1500">
              <a:solidFill>
                <a:schemeClr val="dk2"/>
              </a:solidFill>
              <a:latin typeface="Roboto"/>
              <a:ea typeface="Roboto"/>
              <a:cs typeface="Roboto"/>
              <a:sym typeface="Roboto"/>
            </a:endParaRPr>
          </a:p>
          <a:p>
            <a:pPr indent="-323850" lvl="0" marL="457200" marR="25400" rtl="0" algn="l">
              <a:lnSpc>
                <a:spcPct val="156250"/>
              </a:lnSpc>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Sorting (merge sort, quick sort)</a:t>
            </a:r>
            <a:endParaRPr sz="1500">
              <a:solidFill>
                <a:schemeClr val="dk2"/>
              </a:solidFill>
              <a:latin typeface="Roboto"/>
              <a:ea typeface="Roboto"/>
              <a:cs typeface="Roboto"/>
              <a:sym typeface="Roboto"/>
            </a:endParaRPr>
          </a:p>
          <a:p>
            <a:pPr indent="-323850" lvl="0" marL="457200" marR="25400" rtl="0" algn="l">
              <a:lnSpc>
                <a:spcPct val="156250"/>
              </a:lnSpc>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Tower of Hanoi</a:t>
            </a:r>
            <a:endParaRPr sz="1500">
              <a:solidFill>
                <a:schemeClr val="dk2"/>
              </a:solidFill>
              <a:latin typeface="Roboto"/>
              <a:ea typeface="Roboto"/>
              <a:cs typeface="Roboto"/>
              <a:sym typeface="Roboto"/>
            </a:endParaRPr>
          </a:p>
          <a:p>
            <a:pPr indent="-323850" lvl="0" marL="457200" marR="25400" rtl="0" algn="l">
              <a:lnSpc>
                <a:spcPct val="156250"/>
              </a:lnSpc>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Maximum and minimum problem</a:t>
            </a:r>
            <a:endParaRPr sz="1500">
              <a:solidFill>
                <a:schemeClr val="dk2"/>
              </a:solidFill>
              <a:latin typeface="Roboto"/>
              <a:ea typeface="Roboto"/>
              <a:cs typeface="Roboto"/>
              <a:sym typeface="Roboto"/>
            </a:endParaRPr>
          </a:p>
          <a:p>
            <a:pPr indent="0" lvl="0" marL="0" marR="25400" rtl="0" algn="l">
              <a:lnSpc>
                <a:spcPct val="156250"/>
              </a:lnSpc>
              <a:spcBef>
                <a:spcPts val="1500"/>
              </a:spcBef>
              <a:spcAft>
                <a:spcPts val="0"/>
              </a:spcAft>
              <a:buNone/>
            </a:pPr>
            <a:r>
              <a:rPr lang="en" sz="1700">
                <a:solidFill>
                  <a:schemeClr val="dk2"/>
                </a:solidFill>
              </a:rPr>
              <a:t>Binary search is a searching algorithm </a:t>
            </a:r>
            <a:r>
              <a:rPr b="1" i="1" lang="en" sz="1700">
                <a:solidFill>
                  <a:schemeClr val="dk2"/>
                </a:solidFill>
              </a:rPr>
              <a:t> </a:t>
            </a:r>
            <a:r>
              <a:rPr i="1" lang="en" sz="1700">
                <a:solidFill>
                  <a:schemeClr val="dk2"/>
                </a:solidFill>
              </a:rPr>
              <a:t>used in a sorted array by repeatedly dividing the search interval in half. The idea of binary search is to use the information that the array is sorted and reduce the time complexity to O(Log n).</a:t>
            </a:r>
            <a:r>
              <a:rPr i="1" lang="en" sz="1300">
                <a:solidFill>
                  <a:schemeClr val="dk2"/>
                </a:solidFill>
              </a:rPr>
              <a:t> </a:t>
            </a:r>
            <a:endParaRPr i="1" sz="1300">
              <a:solidFill>
                <a:schemeClr val="dk2"/>
              </a:solidFill>
            </a:endParaRPr>
          </a:p>
          <a:p>
            <a:pPr indent="0" lvl="0" marL="0" marR="25400" rtl="0" algn="l">
              <a:lnSpc>
                <a:spcPct val="156250"/>
              </a:lnSpc>
              <a:spcBef>
                <a:spcPts val="1500"/>
              </a:spcBef>
              <a:spcAft>
                <a:spcPts val="0"/>
              </a:spcAft>
              <a:buNone/>
            </a:pPr>
            <a:r>
              <a:t/>
            </a:r>
            <a:endParaRPr i="1" sz="1300">
              <a:solidFill>
                <a:schemeClr val="dk2"/>
              </a:solidFill>
            </a:endParaRPr>
          </a:p>
          <a:p>
            <a:pPr indent="0" lvl="0" marL="0" marR="25400" rtl="0" algn="l">
              <a:lnSpc>
                <a:spcPct val="156250"/>
              </a:lnSpc>
              <a:spcBef>
                <a:spcPts val="1500"/>
              </a:spcBef>
              <a:spcAft>
                <a:spcPts val="0"/>
              </a:spcAft>
              <a:buNone/>
            </a:pPr>
            <a:r>
              <a:t/>
            </a:r>
            <a:endParaRPr i="1" sz="1300">
              <a:solidFill>
                <a:schemeClr val="dk2"/>
              </a:solidFill>
            </a:endParaRPr>
          </a:p>
          <a:p>
            <a:pPr indent="0" lvl="0" marL="0" marR="25400" rtl="0" algn="l">
              <a:lnSpc>
                <a:spcPct val="156250"/>
              </a:lnSpc>
              <a:spcBef>
                <a:spcPts val="1500"/>
              </a:spcBef>
              <a:spcAft>
                <a:spcPts val="1200"/>
              </a:spcAft>
              <a:buNone/>
            </a:pPr>
            <a:r>
              <a:t/>
            </a:r>
            <a:endParaRPr i="1" sz="1300">
              <a:solidFill>
                <a:schemeClr val="dk2"/>
              </a:solidFill>
            </a:endParaRPr>
          </a:p>
        </p:txBody>
      </p:sp>
      <p:sp>
        <p:nvSpPr>
          <p:cNvPr id="156" name="Google Shape;156;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18"/>
          <p:cNvSpPr txBox="1"/>
          <p:nvPr/>
        </p:nvSpPr>
        <p:spPr>
          <a:xfrm>
            <a:off x="1894975" y="1067891"/>
            <a:ext cx="7012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Lato"/>
              <a:ea typeface="Lato"/>
              <a:cs typeface="Lato"/>
              <a:sym typeface="Lato"/>
            </a:endParaRPr>
          </a:p>
        </p:txBody>
      </p:sp>
      <p:sp>
        <p:nvSpPr>
          <p:cNvPr id="162" name="Google Shape;162;p18"/>
          <p:cNvSpPr txBox="1"/>
          <p:nvPr/>
        </p:nvSpPr>
        <p:spPr>
          <a:xfrm>
            <a:off x="0" y="-77350"/>
            <a:ext cx="9032400" cy="56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600" u="sng">
              <a:solidFill>
                <a:schemeClr val="dk2"/>
              </a:solidFill>
            </a:endParaRPr>
          </a:p>
          <a:p>
            <a:pPr indent="0" lvl="0" marL="0" rtl="0" algn="l">
              <a:lnSpc>
                <a:spcPct val="115000"/>
              </a:lnSpc>
              <a:spcBef>
                <a:spcPts val="800"/>
              </a:spcBef>
              <a:spcAft>
                <a:spcPts val="0"/>
              </a:spcAft>
              <a:buClr>
                <a:schemeClr val="dk2"/>
              </a:buClr>
              <a:buSzPts val="1100"/>
              <a:buFont typeface="Arial"/>
              <a:buNone/>
            </a:pPr>
            <a:r>
              <a:rPr b="1" lang="en" sz="1600" u="sng">
                <a:solidFill>
                  <a:schemeClr val="dk2"/>
                </a:solidFill>
              </a:rPr>
              <a:t>Binary Search Algorithm:</a:t>
            </a:r>
            <a:r>
              <a:rPr lang="en" sz="1600">
                <a:solidFill>
                  <a:schemeClr val="dk2"/>
                </a:solidFill>
              </a:rPr>
              <a:t> The basic steps to perform Binary Search are:</a:t>
            </a:r>
            <a:endParaRPr sz="1600">
              <a:solidFill>
                <a:schemeClr val="dk2"/>
              </a:solidFill>
            </a:endParaRPr>
          </a:p>
          <a:p>
            <a:pPr indent="-330200" lvl="0" marL="685800" rtl="0" algn="l">
              <a:lnSpc>
                <a:spcPct val="158000"/>
              </a:lnSpc>
              <a:spcBef>
                <a:spcPts val="800"/>
              </a:spcBef>
              <a:spcAft>
                <a:spcPts val="0"/>
              </a:spcAft>
              <a:buClr>
                <a:schemeClr val="dk2"/>
              </a:buClr>
              <a:buSzPts val="1600"/>
              <a:buChar char="●"/>
            </a:pPr>
            <a:r>
              <a:rPr lang="en" sz="1600">
                <a:solidFill>
                  <a:schemeClr val="dk2"/>
                </a:solidFill>
              </a:rPr>
              <a:t>Begin with the mid element of the whole array as a search key.</a:t>
            </a:r>
            <a:endParaRPr sz="1600">
              <a:solidFill>
                <a:schemeClr val="dk2"/>
              </a:solidFill>
            </a:endParaRPr>
          </a:p>
          <a:p>
            <a:pPr indent="-330200" lvl="0" marL="685800" rtl="0" algn="l">
              <a:lnSpc>
                <a:spcPct val="158000"/>
              </a:lnSpc>
              <a:spcBef>
                <a:spcPts val="0"/>
              </a:spcBef>
              <a:spcAft>
                <a:spcPts val="0"/>
              </a:spcAft>
              <a:buClr>
                <a:schemeClr val="dk2"/>
              </a:buClr>
              <a:buSzPts val="1600"/>
              <a:buChar char="●"/>
            </a:pPr>
            <a:r>
              <a:rPr lang="en" sz="1600">
                <a:solidFill>
                  <a:schemeClr val="dk2"/>
                </a:solidFill>
              </a:rPr>
              <a:t>If the value of the search key is equal to the item then return an index of the search key.</a:t>
            </a:r>
            <a:endParaRPr sz="1600">
              <a:solidFill>
                <a:schemeClr val="dk2"/>
              </a:solidFill>
            </a:endParaRPr>
          </a:p>
          <a:p>
            <a:pPr indent="-330200" lvl="0" marL="685800" rtl="0" algn="l">
              <a:lnSpc>
                <a:spcPct val="158000"/>
              </a:lnSpc>
              <a:spcBef>
                <a:spcPts val="0"/>
              </a:spcBef>
              <a:spcAft>
                <a:spcPts val="0"/>
              </a:spcAft>
              <a:buClr>
                <a:schemeClr val="dk2"/>
              </a:buClr>
              <a:buSzPts val="1600"/>
              <a:buChar char="●"/>
            </a:pPr>
            <a:r>
              <a:rPr lang="en" sz="1600">
                <a:solidFill>
                  <a:schemeClr val="dk2"/>
                </a:solidFill>
              </a:rPr>
              <a:t>Or if the value of the search key is less than the item in the middle of the interval, narrow the interval to the lower half.</a:t>
            </a:r>
            <a:endParaRPr sz="1600">
              <a:solidFill>
                <a:schemeClr val="dk2"/>
              </a:solidFill>
            </a:endParaRPr>
          </a:p>
          <a:p>
            <a:pPr indent="-330200" lvl="0" marL="685800" rtl="0" algn="l">
              <a:lnSpc>
                <a:spcPct val="158000"/>
              </a:lnSpc>
              <a:spcBef>
                <a:spcPts val="0"/>
              </a:spcBef>
              <a:spcAft>
                <a:spcPts val="0"/>
              </a:spcAft>
              <a:buClr>
                <a:schemeClr val="dk2"/>
              </a:buClr>
              <a:buSzPts val="1600"/>
              <a:buChar char="●"/>
            </a:pPr>
            <a:r>
              <a:rPr lang="en" sz="1600">
                <a:solidFill>
                  <a:schemeClr val="dk2"/>
                </a:solidFill>
              </a:rPr>
              <a:t>Otherwise, narrow it to the upper half.</a:t>
            </a:r>
            <a:endParaRPr sz="1600">
              <a:solidFill>
                <a:schemeClr val="dk2"/>
              </a:solidFill>
            </a:endParaRPr>
          </a:p>
          <a:p>
            <a:pPr indent="-330200" lvl="0" marL="685800" rtl="0" algn="l">
              <a:lnSpc>
                <a:spcPct val="158000"/>
              </a:lnSpc>
              <a:spcBef>
                <a:spcPts val="0"/>
              </a:spcBef>
              <a:spcAft>
                <a:spcPts val="0"/>
              </a:spcAft>
              <a:buClr>
                <a:schemeClr val="dk2"/>
              </a:buClr>
              <a:buSzPts val="1600"/>
              <a:buChar char="●"/>
            </a:pPr>
            <a:r>
              <a:rPr lang="en" sz="1600">
                <a:solidFill>
                  <a:schemeClr val="dk2"/>
                </a:solidFill>
              </a:rPr>
              <a:t>Repeatedly check from the second point until the value is found or the interval is empty.</a:t>
            </a:r>
            <a:endParaRPr sz="1600">
              <a:solidFill>
                <a:schemeClr val="dk2"/>
              </a:solidFill>
            </a:endParaRPr>
          </a:p>
          <a:p>
            <a:pPr indent="0" lvl="0" marL="0" rtl="0" algn="l">
              <a:lnSpc>
                <a:spcPct val="115000"/>
              </a:lnSpc>
              <a:spcBef>
                <a:spcPts val="3600"/>
              </a:spcBef>
              <a:spcAft>
                <a:spcPts val="0"/>
              </a:spcAft>
              <a:buClr>
                <a:schemeClr val="dk2"/>
              </a:buClr>
              <a:buSzPts val="1100"/>
              <a:buFont typeface="Arial"/>
              <a:buNone/>
            </a:pPr>
            <a:r>
              <a:rPr lang="en" sz="1600">
                <a:solidFill>
                  <a:schemeClr val="dk2"/>
                </a:solidFill>
              </a:rPr>
              <a:t>Binary Search Algorithm can be implemented in the following two ways</a:t>
            </a:r>
            <a:endParaRPr sz="1600">
              <a:solidFill>
                <a:schemeClr val="dk2"/>
              </a:solidFill>
            </a:endParaRPr>
          </a:p>
          <a:p>
            <a:pPr indent="-330200" lvl="0" marL="685800" rtl="0" algn="l">
              <a:lnSpc>
                <a:spcPct val="158000"/>
              </a:lnSpc>
              <a:spcBef>
                <a:spcPts val="800"/>
              </a:spcBef>
              <a:spcAft>
                <a:spcPts val="0"/>
              </a:spcAft>
              <a:buClr>
                <a:schemeClr val="dk2"/>
              </a:buClr>
              <a:buSzPts val="1600"/>
              <a:buAutoNum type="arabicPeriod"/>
            </a:pPr>
            <a:r>
              <a:rPr lang="en" sz="1600">
                <a:solidFill>
                  <a:schemeClr val="dk2"/>
                </a:solidFill>
              </a:rPr>
              <a:t>Iterative Method</a:t>
            </a:r>
            <a:endParaRPr sz="1600">
              <a:solidFill>
                <a:schemeClr val="dk2"/>
              </a:solidFill>
            </a:endParaRPr>
          </a:p>
          <a:p>
            <a:pPr indent="-330200" lvl="0" marL="685800" rtl="0" algn="l">
              <a:lnSpc>
                <a:spcPct val="158000"/>
              </a:lnSpc>
              <a:spcBef>
                <a:spcPts val="0"/>
              </a:spcBef>
              <a:spcAft>
                <a:spcPts val="0"/>
              </a:spcAft>
              <a:buClr>
                <a:schemeClr val="dk2"/>
              </a:buClr>
              <a:buSzPts val="1600"/>
              <a:buAutoNum type="arabicPeriod"/>
            </a:pPr>
            <a:r>
              <a:rPr lang="en" sz="1600">
                <a:solidFill>
                  <a:schemeClr val="dk2"/>
                </a:solidFill>
              </a:rPr>
              <a:t>Recursive Method</a:t>
            </a:r>
            <a:endParaRPr sz="1600">
              <a:solidFill>
                <a:schemeClr val="dk2"/>
              </a:solidFill>
            </a:endParaRPr>
          </a:p>
          <a:p>
            <a:pPr indent="0" lvl="0" marL="0" rtl="0" algn="l">
              <a:spcBef>
                <a:spcPts val="3600"/>
              </a:spcBef>
              <a:spcAft>
                <a:spcPts val="0"/>
              </a:spcAft>
              <a:buNone/>
            </a:pPr>
            <a:r>
              <a:t/>
            </a:r>
            <a:endParaRPr sz="1700">
              <a:solidFill>
                <a:schemeClr val="dk2"/>
              </a:solidFill>
              <a:latin typeface="Lato"/>
              <a:ea typeface="Lato"/>
              <a:cs typeface="Lato"/>
              <a:sym typeface="Lato"/>
            </a:endParaRPr>
          </a:p>
        </p:txBody>
      </p:sp>
      <p:sp>
        <p:nvSpPr>
          <p:cNvPr id="163" name="Google Shape;163;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nvSpPr>
        <p:spPr>
          <a:xfrm>
            <a:off x="1004450" y="1246900"/>
            <a:ext cx="81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9" name="Google Shape;169;p19"/>
          <p:cNvSpPr txBox="1"/>
          <p:nvPr/>
        </p:nvSpPr>
        <p:spPr>
          <a:xfrm>
            <a:off x="54900" y="78425"/>
            <a:ext cx="9034200" cy="113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2"/>
                </a:solidFill>
                <a:highlight>
                  <a:srgbClr val="FFFFFF"/>
                </a:highlight>
              </a:rPr>
              <a:t> Recursive Method (The recursive method follows the divide and conquer approach)</a:t>
            </a:r>
            <a:endParaRPr sz="1900">
              <a:solidFill>
                <a:schemeClr val="dk2"/>
              </a:solidFill>
              <a:highlight>
                <a:srgbClr val="FFFFFF"/>
              </a:highlight>
            </a:endParaRPr>
          </a:p>
          <a:p>
            <a:pPr indent="0" lvl="0" marL="0" rtl="0" algn="l">
              <a:lnSpc>
                <a:spcPct val="115000"/>
              </a:lnSpc>
              <a:spcBef>
                <a:spcPts val="800"/>
              </a:spcBef>
              <a:spcAft>
                <a:spcPts val="0"/>
              </a:spcAft>
              <a:buNone/>
            </a:pPr>
            <a:r>
              <a:rPr lang="en" sz="1800">
                <a:solidFill>
                  <a:schemeClr val="dk2"/>
                </a:solidFill>
                <a:latin typeface="Courier New"/>
                <a:ea typeface="Courier New"/>
                <a:cs typeface="Courier New"/>
                <a:sym typeface="Courier New"/>
              </a:rPr>
              <a:t> binarySearch(arr, x, low, high)</a:t>
            </a:r>
            <a:endParaRPr sz="1800">
              <a:solidFill>
                <a:schemeClr val="dk2"/>
              </a:solidFill>
              <a:latin typeface="Courier New"/>
              <a:ea typeface="Courier New"/>
              <a:cs typeface="Courier New"/>
              <a:sym typeface="Courier New"/>
            </a:endParaRPr>
          </a:p>
          <a:p>
            <a:pPr indent="0" lvl="0" marL="0" rtl="0" algn="l">
              <a:spcBef>
                <a:spcPts val="800"/>
              </a:spcBef>
              <a:spcAft>
                <a:spcPts val="0"/>
              </a:spcAft>
              <a:buNone/>
            </a:pPr>
            <a:r>
              <a:rPr lang="en" sz="1800">
                <a:solidFill>
                  <a:schemeClr val="dk2"/>
                </a:solidFill>
                <a:latin typeface="Courier New"/>
                <a:ea typeface="Courier New"/>
                <a:cs typeface="Courier New"/>
                <a:sym typeface="Courier New"/>
              </a:rPr>
              <a:t>           if low &gt; high</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return False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else</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mid = (low + high) / 2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if x == arr[mid]</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return mid</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else if x &gt; arr[mid]  // x is on the right side</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return binarySearch(arr, x, mid + 1, high)</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else                 // x is on the left side</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190500" marR="190500" rtl="0" algn="l">
              <a:lnSpc>
                <a:spcPct val="115000"/>
              </a:lnSpc>
              <a:spcBef>
                <a:spcPts val="0"/>
              </a:spcBef>
              <a:spcAft>
                <a:spcPts val="0"/>
              </a:spcAft>
              <a:buNone/>
            </a:pPr>
            <a:r>
              <a:rPr lang="en" sz="1800">
                <a:solidFill>
                  <a:schemeClr val="dk2"/>
                </a:solidFill>
                <a:latin typeface="Courier New"/>
                <a:ea typeface="Courier New"/>
                <a:cs typeface="Courier New"/>
                <a:sym typeface="Courier New"/>
              </a:rPr>
              <a:t>                   return binarySearch(arr, x, low, mid - 1)</a:t>
            </a:r>
            <a:endParaRPr sz="1800">
              <a:solidFill>
                <a:schemeClr val="dk2"/>
              </a:solidFill>
              <a:latin typeface="Courier New"/>
              <a:ea typeface="Courier New"/>
              <a:cs typeface="Courier New"/>
              <a:sym typeface="Courier New"/>
            </a:endParaRPr>
          </a:p>
          <a:p>
            <a:pPr indent="0" lvl="0" marL="0" rtl="0" algn="l">
              <a:spcBef>
                <a:spcPts val="80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a:p>
            <a:pPr indent="0" lvl="0" marL="0" rtl="0" algn="l">
              <a:spcBef>
                <a:spcPts val="0"/>
              </a:spcBef>
              <a:spcAft>
                <a:spcPts val="0"/>
              </a:spcAft>
              <a:buNone/>
            </a:pPr>
            <a:r>
              <a:t/>
            </a:r>
            <a:endParaRPr sz="2000">
              <a:solidFill>
                <a:schemeClr val="dk2"/>
              </a:solidFill>
              <a:latin typeface="Calibri"/>
              <a:ea typeface="Calibri"/>
              <a:cs typeface="Calibri"/>
              <a:sym typeface="Calibri"/>
            </a:endParaRPr>
          </a:p>
        </p:txBody>
      </p:sp>
      <p:sp>
        <p:nvSpPr>
          <p:cNvPr id="170" name="Google Shape;170;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nvSpPr>
        <p:spPr>
          <a:xfrm>
            <a:off x="223950" y="0"/>
            <a:ext cx="8620200" cy="10292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500">
                <a:solidFill>
                  <a:schemeClr val="dk2"/>
                </a:solidFill>
                <a:highlight>
                  <a:srgbClr val="FFFFFF"/>
                </a:highlight>
                <a:latin typeface="Roboto"/>
                <a:ea typeface="Roboto"/>
                <a:cs typeface="Roboto"/>
                <a:sym typeface="Roboto"/>
              </a:rPr>
              <a:t>The recursive method of binary search follows the divide and conquer approach.</a:t>
            </a:r>
            <a:endParaRPr sz="1500">
              <a:solidFill>
                <a:schemeClr val="dk2"/>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500">
                <a:solidFill>
                  <a:schemeClr val="dk2"/>
                </a:solidFill>
                <a:highlight>
                  <a:srgbClr val="FFFFFF"/>
                </a:highlight>
                <a:latin typeface="Roboto"/>
                <a:ea typeface="Roboto"/>
                <a:cs typeface="Roboto"/>
                <a:sym typeface="Roboto"/>
              </a:rPr>
              <a:t>Let the elements of array are -</a:t>
            </a:r>
            <a:endParaRPr sz="1500">
              <a:solidFill>
                <a:schemeClr val="dk2"/>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t/>
            </a:r>
            <a:endParaRPr sz="1800">
              <a:solidFill>
                <a:schemeClr val="dk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700">
              <a:solidFill>
                <a:schemeClr val="dk2"/>
              </a:solidFill>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just">
              <a:lnSpc>
                <a:spcPct val="115000"/>
              </a:lnSpc>
              <a:spcBef>
                <a:spcPts val="1200"/>
              </a:spcBef>
              <a:spcAft>
                <a:spcPts val="0"/>
              </a:spcAft>
              <a:buNone/>
            </a:pPr>
            <a:r>
              <a:rPr lang="en" sz="1500">
                <a:solidFill>
                  <a:schemeClr val="dk2"/>
                </a:solidFill>
                <a:highlight>
                  <a:srgbClr val="FFFFFF"/>
                </a:highlight>
                <a:latin typeface="Roboto"/>
                <a:ea typeface="Roboto"/>
                <a:cs typeface="Roboto"/>
                <a:sym typeface="Roboto"/>
              </a:rPr>
              <a:t>Let the element to search is, </a:t>
            </a:r>
            <a:r>
              <a:rPr b="1" lang="en" sz="1500">
                <a:solidFill>
                  <a:schemeClr val="dk2"/>
                </a:solidFill>
                <a:highlight>
                  <a:srgbClr val="FFFFFF"/>
                </a:highlight>
                <a:latin typeface="Roboto"/>
                <a:ea typeface="Roboto"/>
                <a:cs typeface="Roboto"/>
                <a:sym typeface="Roboto"/>
              </a:rPr>
              <a:t>K = 56</a:t>
            </a:r>
            <a:endParaRPr b="1" sz="1500">
              <a:solidFill>
                <a:schemeClr val="dk2"/>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500">
                <a:solidFill>
                  <a:schemeClr val="dk2"/>
                </a:solidFill>
                <a:highlight>
                  <a:srgbClr val="FFFFFF"/>
                </a:highlight>
                <a:latin typeface="Roboto"/>
                <a:ea typeface="Roboto"/>
                <a:cs typeface="Roboto"/>
                <a:sym typeface="Roboto"/>
              </a:rPr>
              <a:t>We have to use the below formula to calculate the </a:t>
            </a:r>
            <a:r>
              <a:rPr b="1" lang="en" sz="1500">
                <a:solidFill>
                  <a:schemeClr val="dk2"/>
                </a:solidFill>
                <a:highlight>
                  <a:srgbClr val="FFFFFF"/>
                </a:highlight>
                <a:latin typeface="Roboto"/>
                <a:ea typeface="Roboto"/>
                <a:cs typeface="Roboto"/>
                <a:sym typeface="Roboto"/>
              </a:rPr>
              <a:t>mid</a:t>
            </a:r>
            <a:r>
              <a:rPr lang="en" sz="1500">
                <a:solidFill>
                  <a:schemeClr val="dk2"/>
                </a:solidFill>
                <a:highlight>
                  <a:srgbClr val="FFFFFF"/>
                </a:highlight>
                <a:latin typeface="Roboto"/>
                <a:ea typeface="Roboto"/>
                <a:cs typeface="Roboto"/>
                <a:sym typeface="Roboto"/>
              </a:rPr>
              <a:t> of the array -</a:t>
            </a:r>
            <a:endParaRPr sz="1500">
              <a:solidFill>
                <a:schemeClr val="dk2"/>
              </a:solidFill>
              <a:highlight>
                <a:srgbClr val="FFFFFF"/>
              </a:highlight>
              <a:latin typeface="Roboto"/>
              <a:ea typeface="Roboto"/>
              <a:cs typeface="Roboto"/>
              <a:sym typeface="Roboto"/>
            </a:endParaRPr>
          </a:p>
          <a:p>
            <a:pPr indent="-323850" lvl="0" marL="457200" rtl="0" algn="l">
              <a:lnSpc>
                <a:spcPct val="156250"/>
              </a:lnSpc>
              <a:spcBef>
                <a:spcPts val="120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mid = (beg + end)/2  </a:t>
            </a:r>
            <a:endParaRPr sz="15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n" sz="1500">
                <a:solidFill>
                  <a:schemeClr val="dk2"/>
                </a:solidFill>
                <a:highlight>
                  <a:srgbClr val="FFFFFF"/>
                </a:highlight>
                <a:latin typeface="Roboto"/>
                <a:ea typeface="Roboto"/>
                <a:cs typeface="Roboto"/>
                <a:sym typeface="Roboto"/>
              </a:rPr>
              <a:t>So, in the given array -</a:t>
            </a:r>
            <a:endParaRPr sz="1500">
              <a:solidFill>
                <a:schemeClr val="dk2"/>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500">
                <a:solidFill>
                  <a:schemeClr val="dk2"/>
                </a:solidFill>
                <a:highlight>
                  <a:srgbClr val="FFFFFF"/>
                </a:highlight>
                <a:latin typeface="Roboto"/>
                <a:ea typeface="Roboto"/>
                <a:cs typeface="Roboto"/>
                <a:sym typeface="Roboto"/>
              </a:rPr>
              <a:t>beg</a:t>
            </a:r>
            <a:r>
              <a:rPr lang="en" sz="1500">
                <a:solidFill>
                  <a:schemeClr val="dk2"/>
                </a:solidFill>
                <a:highlight>
                  <a:srgbClr val="FFFFFF"/>
                </a:highlight>
                <a:latin typeface="Roboto"/>
                <a:ea typeface="Roboto"/>
                <a:cs typeface="Roboto"/>
                <a:sym typeface="Roboto"/>
              </a:rPr>
              <a:t> = 0</a:t>
            </a:r>
            <a:endParaRPr sz="1500">
              <a:solidFill>
                <a:schemeClr val="dk2"/>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500">
                <a:solidFill>
                  <a:schemeClr val="dk2"/>
                </a:solidFill>
                <a:highlight>
                  <a:srgbClr val="FFFFFF"/>
                </a:highlight>
                <a:latin typeface="Roboto"/>
                <a:ea typeface="Roboto"/>
                <a:cs typeface="Roboto"/>
                <a:sym typeface="Roboto"/>
              </a:rPr>
              <a:t>end</a:t>
            </a:r>
            <a:r>
              <a:rPr lang="en" sz="1500">
                <a:solidFill>
                  <a:schemeClr val="dk2"/>
                </a:solidFill>
                <a:highlight>
                  <a:srgbClr val="FFFFFF"/>
                </a:highlight>
                <a:latin typeface="Roboto"/>
                <a:ea typeface="Roboto"/>
                <a:cs typeface="Roboto"/>
                <a:sym typeface="Roboto"/>
              </a:rPr>
              <a:t> = 8</a:t>
            </a:r>
            <a:endParaRPr sz="1500">
              <a:solidFill>
                <a:schemeClr val="dk2"/>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500">
                <a:solidFill>
                  <a:schemeClr val="dk2"/>
                </a:solidFill>
                <a:highlight>
                  <a:srgbClr val="FFFFFF"/>
                </a:highlight>
                <a:latin typeface="Roboto"/>
                <a:ea typeface="Roboto"/>
                <a:cs typeface="Roboto"/>
                <a:sym typeface="Roboto"/>
              </a:rPr>
              <a:t>mid</a:t>
            </a:r>
            <a:r>
              <a:rPr lang="en" sz="1500">
                <a:solidFill>
                  <a:schemeClr val="dk2"/>
                </a:solidFill>
                <a:highlight>
                  <a:srgbClr val="FFFFFF"/>
                </a:highlight>
                <a:latin typeface="Roboto"/>
                <a:ea typeface="Roboto"/>
                <a:cs typeface="Roboto"/>
                <a:sym typeface="Roboto"/>
              </a:rPr>
              <a:t> = (0 + 8)/2 = 4. So, 4 is the mid of the array.</a:t>
            </a:r>
            <a:endParaRPr sz="1500">
              <a:solidFill>
                <a:schemeClr val="dk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p:txBody>
      </p:sp>
      <p:pic>
        <p:nvPicPr>
          <p:cNvPr id="176" name="Google Shape;176;p20"/>
          <p:cNvPicPr preferRelativeResize="0"/>
          <p:nvPr/>
        </p:nvPicPr>
        <p:blipFill>
          <a:blip r:embed="rId3">
            <a:alphaModFix/>
          </a:blip>
          <a:stretch>
            <a:fillRect/>
          </a:stretch>
        </p:blipFill>
        <p:spPr>
          <a:xfrm>
            <a:off x="223950" y="1052388"/>
            <a:ext cx="5238750" cy="1000125"/>
          </a:xfrm>
          <a:prstGeom prst="rect">
            <a:avLst/>
          </a:prstGeom>
          <a:noFill/>
          <a:ln>
            <a:noFill/>
          </a:ln>
        </p:spPr>
      </p:pic>
      <p:sp>
        <p:nvSpPr>
          <p:cNvPr id="177" name="Google Shape;177;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219550" y="60900"/>
            <a:ext cx="87660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83" name="Google Shape;183;p21"/>
          <p:cNvPicPr preferRelativeResize="0"/>
          <p:nvPr/>
        </p:nvPicPr>
        <p:blipFill>
          <a:blip r:embed="rId3">
            <a:alphaModFix/>
          </a:blip>
          <a:stretch>
            <a:fillRect/>
          </a:stretch>
        </p:blipFill>
        <p:spPr>
          <a:xfrm>
            <a:off x="219550" y="164825"/>
            <a:ext cx="5238750" cy="2076450"/>
          </a:xfrm>
          <a:prstGeom prst="rect">
            <a:avLst/>
          </a:prstGeom>
          <a:noFill/>
          <a:ln>
            <a:noFill/>
          </a:ln>
        </p:spPr>
      </p:pic>
      <p:pic>
        <p:nvPicPr>
          <p:cNvPr id="184" name="Google Shape;184;p21"/>
          <p:cNvPicPr preferRelativeResize="0"/>
          <p:nvPr/>
        </p:nvPicPr>
        <p:blipFill>
          <a:blip r:embed="rId4">
            <a:alphaModFix/>
          </a:blip>
          <a:stretch>
            <a:fillRect/>
          </a:stretch>
        </p:blipFill>
        <p:spPr>
          <a:xfrm>
            <a:off x="219550" y="2360350"/>
            <a:ext cx="5238750" cy="1847850"/>
          </a:xfrm>
          <a:prstGeom prst="rect">
            <a:avLst/>
          </a:prstGeom>
          <a:noFill/>
          <a:ln>
            <a:noFill/>
          </a:ln>
        </p:spPr>
      </p:pic>
      <p:sp>
        <p:nvSpPr>
          <p:cNvPr id="185" name="Google Shape;185;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000000"/>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