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4008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3826"/>
    <a:srgbClr val="D22B04"/>
    <a:srgbClr val="ED720D"/>
    <a:srgbClr val="F63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99" autoAdjust="0"/>
    <p:restoredTop sz="94660"/>
  </p:normalViewPr>
  <p:slideViewPr>
    <p:cSldViewPr snapToGrid="0">
      <p:cViewPr>
        <p:scale>
          <a:sx n="125" d="100"/>
          <a:sy n="125" d="100"/>
        </p:scale>
        <p:origin x="3414" y="1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fronchettl\Documents\Google%20Drive%20(Mirror)\Ph.D\IRB%2014000%20-%20DUPLO%20vs.%20ORS%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700599925009374"/>
          <c:y val="0.10449057504175614"/>
          <c:w val="0.69156558555180603"/>
          <c:h val="0.5843553646703253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'Success Rate'!$B$10</c:f>
              <c:strCache>
                <c:ptCount val="1"/>
                <c:pt idx="0">
                  <c:v>Failure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'Success Rate'!$C$7:$H$8</c:f>
              <c:strCache>
                <c:ptCount val="6"/>
                <c:pt idx="0">
                  <c:v>Pick Spacer</c:v>
                </c:pt>
                <c:pt idx="1">
                  <c:v>Place Spacer</c:v>
                </c:pt>
                <c:pt idx="2">
                  <c:v>Pick Gear</c:v>
                </c:pt>
                <c:pt idx="3">
                  <c:v>Place Gear</c:v>
                </c:pt>
                <c:pt idx="4">
                  <c:v>Pick Propeller</c:v>
                </c:pt>
                <c:pt idx="5">
                  <c:v>Place Propeller</c:v>
                </c:pt>
              </c:strCache>
            </c:strRef>
          </c:cat>
          <c:val>
            <c:numRef>
              <c:f>'Success Rate'!$C$10:$H$10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3.8461538461538464E-2</c:v>
                </c:pt>
                <c:pt idx="4">
                  <c:v>0.15384615384615385</c:v>
                </c:pt>
                <c:pt idx="5">
                  <c:v>0.15384615384615385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EF-43B6-A4BF-8D26ADC1286F}"/>
            </c:ext>
          </c:extLst>
        </c:ser>
        <c:ser>
          <c:idx val="1"/>
          <c:order val="1"/>
          <c:tx>
            <c:strRef>
              <c:f>'Success Rate'!$B$9</c:f>
              <c:strCache>
                <c:ptCount val="1"/>
                <c:pt idx="0">
                  <c:v>Success</c:v>
                </c:pt>
              </c:strCache>
            </c:strRef>
          </c:tx>
          <c:spPr>
            <a:solidFill>
              <a:srgbClr val="008E40"/>
            </a:solidFill>
            <a:ln>
              <a:noFill/>
            </a:ln>
            <a:effectLst/>
          </c:spPr>
          <c:invertIfNegative val="0"/>
          <c:cat>
            <c:strRef>
              <c:f>'Success Rate'!$C$7:$H$8</c:f>
              <c:strCache>
                <c:ptCount val="6"/>
                <c:pt idx="0">
                  <c:v>Pick Spacer</c:v>
                </c:pt>
                <c:pt idx="1">
                  <c:v>Place Spacer</c:v>
                </c:pt>
                <c:pt idx="2">
                  <c:v>Pick Gear</c:v>
                </c:pt>
                <c:pt idx="3">
                  <c:v>Place Gear</c:v>
                </c:pt>
                <c:pt idx="4">
                  <c:v>Pick Propeller</c:v>
                </c:pt>
                <c:pt idx="5">
                  <c:v>Place Propeller</c:v>
                </c:pt>
              </c:strCache>
            </c:strRef>
          </c:cat>
          <c:val>
            <c:numRef>
              <c:f>'Success Rate'!$C$9:$H$9</c:f>
              <c:numCache>
                <c:formatCode>0%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0.96153846153846156</c:v>
                </c:pt>
                <c:pt idx="4">
                  <c:v>0.84615384615384615</c:v>
                </c:pt>
                <c:pt idx="5">
                  <c:v>0.84615384615384615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EF-43B6-A4BF-8D26ADC128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83506848"/>
        <c:axId val="888228096"/>
      </c:barChart>
      <c:catAx>
        <c:axId val="883506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Tasks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240000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8228096"/>
        <c:crosses val="autoZero"/>
        <c:auto val="1"/>
        <c:lblAlgn val="ctr"/>
        <c:lblOffset val="100"/>
        <c:noMultiLvlLbl val="0"/>
      </c:catAx>
      <c:valAx>
        <c:axId val="88822809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3506848"/>
        <c:crosses val="autoZero"/>
        <c:crossBetween val="between"/>
        <c:majorUnit val="0.2"/>
        <c:minorUnit val="5.000000000000001E-2"/>
      </c:valAx>
      <c:spPr>
        <a:solidFill>
          <a:schemeClr val="bg1">
            <a:lumMod val="95000"/>
          </a:schemeClr>
        </a:solidFill>
        <a:ln>
          <a:solidFill>
            <a:schemeClr val="tx2">
              <a:lumMod val="50000"/>
              <a:lumOff val="50000"/>
            </a:schemeClr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823066"/>
            <a:ext cx="5440680" cy="175090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641495"/>
            <a:ext cx="4800600" cy="1214225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51FD-F549-49D7-BB38-17CE0026DBE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862D-29E5-427F-B318-7CB10B8F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7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51FD-F549-49D7-BB38-17CE0026DBE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862D-29E5-427F-B318-7CB10B8F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8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267758"/>
            <a:ext cx="1380173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267758"/>
            <a:ext cx="4060508" cy="42620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51FD-F549-49D7-BB38-17CE0026DBE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862D-29E5-427F-B318-7CB10B8F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51FD-F549-49D7-BB38-17CE0026DBE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862D-29E5-427F-B318-7CB10B8F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9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253809"/>
            <a:ext cx="5520690" cy="2092007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365607"/>
            <a:ext cx="5520690" cy="1100137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51FD-F549-49D7-BB38-17CE0026DBE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862D-29E5-427F-B318-7CB10B8F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8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338792"/>
            <a:ext cx="272034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338792"/>
            <a:ext cx="272034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51FD-F549-49D7-BB38-17CE0026DBE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862D-29E5-427F-B318-7CB10B8F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2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67759"/>
            <a:ext cx="552069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232853"/>
            <a:ext cx="2707838" cy="60420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837055"/>
            <a:ext cx="2707838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232853"/>
            <a:ext cx="2721174" cy="60420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837055"/>
            <a:ext cx="2721174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51FD-F549-49D7-BB38-17CE0026DBE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862D-29E5-427F-B318-7CB10B8F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3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51FD-F549-49D7-BB38-17CE0026DBE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862D-29E5-427F-B318-7CB10B8F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4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51FD-F549-49D7-BB38-17CE0026DBE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862D-29E5-427F-B318-7CB10B8F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0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35280"/>
            <a:ext cx="2064425" cy="117348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724113"/>
            <a:ext cx="3240405" cy="3573992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508760"/>
            <a:ext cx="2064425" cy="2795165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51FD-F549-49D7-BB38-17CE0026DBE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862D-29E5-427F-B318-7CB10B8F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4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35280"/>
            <a:ext cx="2064425" cy="117348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724113"/>
            <a:ext cx="3240405" cy="3573992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508760"/>
            <a:ext cx="2064425" cy="2795165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51FD-F549-49D7-BB38-17CE0026DBE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862D-29E5-427F-B318-7CB10B8F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6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67759"/>
            <a:ext cx="552069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338792"/>
            <a:ext cx="552069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4661325"/>
            <a:ext cx="144018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B51FD-F549-49D7-BB38-17CE0026DBE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4661325"/>
            <a:ext cx="216027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4661325"/>
            <a:ext cx="144018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E862D-29E5-427F-B318-7CB10B8F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5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61A2AC5-800E-4189-AF35-D86B641079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3904738"/>
              </p:ext>
            </p:extLst>
          </p:nvPr>
        </p:nvGraphicFramePr>
        <p:xfrm>
          <a:off x="1" y="0"/>
          <a:ext cx="64008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7852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0563C1"/>
    </a:folHlink>
  </a:clrScheme>
  <a:fontScheme name="Sheets">
    <a:majorFont>
      <a:latin typeface="Calibri"/>
      <a:ea typeface="Calibri"/>
      <a:cs typeface="Calibri"/>
    </a:majorFont>
    <a:minorFont>
      <a:latin typeface="Calibri"/>
      <a:ea typeface="Calibri"/>
      <a:cs typeface="Calibri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Felipe Fronchetti Dias</dc:creator>
  <cp:lastModifiedBy>Luiz Felipe Fronchetti Dias</cp:lastModifiedBy>
  <cp:revision>6</cp:revision>
  <dcterms:created xsi:type="dcterms:W3CDTF">2022-06-22T13:43:36Z</dcterms:created>
  <dcterms:modified xsi:type="dcterms:W3CDTF">2022-06-22T15:01:42Z</dcterms:modified>
</cp:coreProperties>
</file>