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8250" cx="9144000"/>
  <p:notesSz cx="6858000" cy="9144000"/>
  <p:embeddedFontLst>
    <p:embeddedFont>
      <p:font typeface="Roboto Light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iLIAU/Ip2NSnh7DpYg6bBeoFZl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2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22" Type="http://schemas.openxmlformats.org/officeDocument/2006/relationships/font" Target="fonts/RobotoLight-italic.fntdata"/><Relationship Id="rId21" Type="http://schemas.openxmlformats.org/officeDocument/2006/relationships/font" Target="fonts/RobotoLight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8" Type="http://customschemas.google.com/relationships/presentationmetadata" Target="meta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ce5eb4739_0_18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32ce5eb473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32ce5eb4739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2d860d5603_0_24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32d860d560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32d860d5603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2d860d5603_0_43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32d860d560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32d860d5603_0_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d739fd335_0_38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1d739fd33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31d739fd335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d739fd335_0_298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1d739fd33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31d739fd335_0_2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d739fd335_0_313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1d739fd33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31d739fd335_0_3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f253b9686_0_2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2f253b96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32f253b9686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f253b9686_0_16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2f253b968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32f253b9686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bc46fe962_0_104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2bc46fe96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32bc46fe962_0_1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d860d5603_0_2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32d860d560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32d860d5603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d860d5603_0_13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32d860d560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32d860d5603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23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3" name="Google Shape;23;p23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" name="Google Shape;24;p23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/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1"/>
          <p:cNvSpPr/>
          <p:nvPr>
            <p:ph idx="2" type="pic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31"/>
          <p:cNvSpPr txBox="1"/>
          <p:nvPr>
            <p:ph idx="1" type="body"/>
          </p:nvPr>
        </p:nvSpPr>
        <p:spPr>
          <a:xfrm>
            <a:off x="1792288" y="4029235"/>
            <a:ext cx="5486400" cy="604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31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06" name="Google Shape;106;p31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07" name="Google Shape;107;p31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31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2"/>
          <p:cNvSpPr txBox="1"/>
          <p:nvPr>
            <p:ph idx="1" type="body"/>
          </p:nvPr>
        </p:nvSpPr>
        <p:spPr>
          <a:xfrm rot="5400000">
            <a:off x="2873192" y="-1214730"/>
            <a:ext cx="339761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2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15" name="Google Shape;115;p32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16" name="Google Shape;116;p32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7" name="Google Shape;117;p32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3"/>
          <p:cNvSpPr txBox="1"/>
          <p:nvPr>
            <p:ph type="title"/>
          </p:nvPr>
        </p:nvSpPr>
        <p:spPr>
          <a:xfrm rot="5400000">
            <a:off x="5461746" y="1373823"/>
            <a:ext cx="439270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3"/>
          <p:cNvSpPr txBox="1"/>
          <p:nvPr>
            <p:ph idx="1" type="body"/>
          </p:nvPr>
        </p:nvSpPr>
        <p:spPr>
          <a:xfrm rot="5400000">
            <a:off x="1270746" y="-607377"/>
            <a:ext cx="439270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3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24" name="Google Shape;124;p33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25" name="Google Shape;125;p33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33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subTitle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2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1" name="Google Shape;31;p22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32" name="Google Shape;32;p22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" name="Google Shape;33;p22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" type="body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40" name="Google Shape;40;p24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41" name="Google Shape;41;p24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" name="Google Shape;42;p24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" type="body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49" name="Google Shape;49;p25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50" name="Google Shape;50;p25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1" name="Google Shape;51;p25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" type="body"/>
          </p:nvPr>
        </p:nvSpPr>
        <p:spPr>
          <a:xfrm>
            <a:off x="457200" y="1201262"/>
            <a:ext cx="4038600" cy="339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5" name="Google Shape;55;p26"/>
          <p:cNvSpPr txBox="1"/>
          <p:nvPr>
            <p:ph idx="2" type="body"/>
          </p:nvPr>
        </p:nvSpPr>
        <p:spPr>
          <a:xfrm>
            <a:off x="4648200" y="1201262"/>
            <a:ext cx="4038600" cy="339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26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59" name="Google Shape;59;p26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60" name="Google Shape;60;p26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" name="Google Shape;61;p26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7"/>
          <p:cNvSpPr txBox="1"/>
          <p:nvPr>
            <p:ph idx="2" type="body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27"/>
          <p:cNvSpPr txBox="1"/>
          <p:nvPr>
            <p:ph idx="3" type="body"/>
          </p:nvPr>
        </p:nvSpPr>
        <p:spPr>
          <a:xfrm>
            <a:off x="4645033" y="1152401"/>
            <a:ext cx="4041775" cy="480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27"/>
          <p:cNvSpPr txBox="1"/>
          <p:nvPr>
            <p:ph idx="4" type="body"/>
          </p:nvPr>
        </p:nvSpPr>
        <p:spPr>
          <a:xfrm>
            <a:off x="4645033" y="1632667"/>
            <a:ext cx="4041775" cy="2966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27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71" name="Google Shape;71;p27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72" name="Google Shape;72;p27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27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79" name="Google Shape;79;p28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80" name="Google Shape;80;p28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1" name="Google Shape;81;p28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86" name="Google Shape;86;p29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87" name="Google Shape;87;p29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8" name="Google Shape;88;p29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/>
          <p:nvPr>
            <p:ph type="title"/>
          </p:nvPr>
        </p:nvSpPr>
        <p:spPr>
          <a:xfrm>
            <a:off x="457209" y="204981"/>
            <a:ext cx="3008313" cy="8723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" type="body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2" name="Google Shape;92;p30"/>
          <p:cNvSpPr txBox="1"/>
          <p:nvPr>
            <p:ph idx="2" type="body"/>
          </p:nvPr>
        </p:nvSpPr>
        <p:spPr>
          <a:xfrm>
            <a:off x="457209" y="1077326"/>
            <a:ext cx="3008313" cy="3521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3" name="Google Shape;93;p30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96" name="Google Shape;96;p30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97" name="Google Shape;97;p30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" name="Google Shape;98;p30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ap_elemento1.png" id="10" name="Google Shape;10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400" y="10248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1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" type="body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" name="Google Shape;1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1"/>
          <p:cNvPicPr preferRelativeResize="0"/>
          <p:nvPr/>
        </p:nvPicPr>
        <p:blipFill rotWithShape="1">
          <a:blip r:embed="rId3">
            <a:alphaModFix/>
          </a:blip>
          <a:srcRect b="0" l="25818" r="0" t="-13865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21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9" name="Google Shape;19;p21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" name="Google Shape;20;p21"/>
            <p:cNvPicPr preferRelativeResize="0"/>
            <p:nvPr/>
          </p:nvPicPr>
          <p:blipFill rotWithShape="1">
            <a:blip r:embed="rId4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3"/>
          <p:cNvCxnSpPr/>
          <p:nvPr/>
        </p:nvCxnSpPr>
        <p:spPr>
          <a:xfrm>
            <a:off x="1755957" y="2810296"/>
            <a:ext cx="444501" cy="0"/>
          </a:xfrm>
          <a:prstGeom prst="straightConnector1">
            <a:avLst/>
          </a:prstGeom>
          <a:noFill/>
          <a:ln cap="flat" cmpd="sng" w="50800">
            <a:solidFill>
              <a:srgbClr val="ED145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380" y="4390224"/>
            <a:ext cx="129265" cy="4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 txBox="1"/>
          <p:nvPr/>
        </p:nvSpPr>
        <p:spPr>
          <a:xfrm>
            <a:off x="996425" y="2139400"/>
            <a:ext cx="7506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pt-BR" sz="35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PYTHON PARA QAs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2ce5eb4739_0_18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REVISÃO</a:t>
            </a:r>
            <a:endParaRPr b="0" i="0" sz="1600" u="none" cap="none" strike="noStrik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g32ce5eb4739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32ce5eb4739_0_18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g32ce5eb4739_0_18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42" name="Google Shape;242;g32ce5eb4739_0_18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3" name="Google Shape;243;g32ce5eb4739_0_18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4" name="Google Shape;244;g32ce5eb4739_0_18"/>
          <p:cNvSpPr txBox="1"/>
          <p:nvPr/>
        </p:nvSpPr>
        <p:spPr>
          <a:xfrm>
            <a:off x="1073576" y="897050"/>
            <a:ext cx="7343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626E73"/>
                </a:solidFill>
              </a:rPr>
              <a:t>Estruturamos um projeto Python organizado.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626E73"/>
                </a:solidFill>
              </a:rPr>
              <a:t>Criamos e testamos uma API com Flask.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626E73"/>
                </a:solidFill>
              </a:rPr>
              <a:t>Utilizamos requests para consumo manual de APIs.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626E73"/>
                </a:solidFill>
              </a:rPr>
              <a:t>Automatizamos testes de API com pytest.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626E73"/>
                </a:solidFill>
              </a:rPr>
              <a:t>Implementamos logging para rastrear chamadas à API.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626E73"/>
                </a:solidFill>
              </a:rPr>
              <a:t>Manipulamos e analisamos respostas da API com Pandas e NumPy.</a:t>
            </a:r>
            <a:endParaRPr sz="16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d860d5603_0_24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ATIVIDADE</a:t>
            </a:r>
            <a:endParaRPr b="0" i="0" sz="1600" u="none" cap="none" strike="noStrik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32d860d5603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32d860d5603_0_24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g32d860d5603_0_24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54" name="Google Shape;254;g32d860d5603_0_24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5" name="Google Shape;255;g32d860d5603_0_24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6" name="Google Shape;256;g32d860d5603_0_24"/>
          <p:cNvSpPr txBox="1"/>
          <p:nvPr/>
        </p:nvSpPr>
        <p:spPr>
          <a:xfrm>
            <a:off x="1073576" y="820850"/>
            <a:ext cx="7343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626E73"/>
                </a:solidFill>
              </a:rPr>
              <a:t>Criar um Sistema de Consulta de Produtos com API e Testes Automatizados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Criar uma API REST com Flask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Manipular listas e dicionários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Testes automatizados com pytest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U</a:t>
            </a:r>
            <a:r>
              <a:rPr lang="pt-BR" sz="1600">
                <a:solidFill>
                  <a:srgbClr val="626E73"/>
                </a:solidFill>
              </a:rPr>
              <a:t>so da biblioteca requests para consumir APIs</a:t>
            </a:r>
            <a:endParaRPr sz="16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2d860d5603_0_43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ATIVIDADE</a:t>
            </a:r>
            <a:endParaRPr b="0" i="0" sz="1600" u="none" cap="none" strike="noStrik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32d860d5603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32d860d5603_0_43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g32d860d5603_0_43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66" name="Google Shape;266;g32d860d5603_0_43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7" name="Google Shape;267;g32d860d5603_0_43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g32d860d5603_0_43"/>
          <p:cNvSpPr txBox="1"/>
          <p:nvPr/>
        </p:nvSpPr>
        <p:spPr>
          <a:xfrm>
            <a:off x="1073575" y="744650"/>
            <a:ext cx="76890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21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000"/>
              <a:buChar char="●"/>
            </a:pPr>
            <a:r>
              <a:rPr lang="pt-BR" sz="1000">
                <a:solidFill>
                  <a:srgbClr val="626E73"/>
                </a:solidFill>
              </a:rPr>
              <a:t>funcionalidades do Sistema:</a:t>
            </a:r>
            <a:endParaRPr sz="1000">
              <a:solidFill>
                <a:srgbClr val="626E73"/>
              </a:solidFill>
            </a:endParaRPr>
          </a:p>
          <a:p>
            <a:pPr indent="-2921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000"/>
              <a:buChar char="○"/>
            </a:pPr>
            <a:r>
              <a:rPr lang="pt-BR" sz="1000">
                <a:solidFill>
                  <a:srgbClr val="626E73"/>
                </a:solidFill>
              </a:rPr>
              <a:t>Cadastrar um novo produto</a:t>
            </a:r>
            <a:endParaRPr sz="1000">
              <a:solidFill>
                <a:srgbClr val="626E73"/>
              </a:solidFill>
            </a:endParaRPr>
          </a:p>
          <a:p>
            <a:pPr indent="-2921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000"/>
              <a:buChar char="■"/>
            </a:pPr>
            <a:r>
              <a:rPr lang="pt-BR" sz="1000">
                <a:solidFill>
                  <a:srgbClr val="626E73"/>
                </a:solidFill>
              </a:rPr>
              <a:t>Método: POST /produtos</a:t>
            </a:r>
            <a:endParaRPr sz="1000">
              <a:solidFill>
                <a:srgbClr val="626E73"/>
              </a:solidFill>
            </a:endParaRPr>
          </a:p>
          <a:p>
            <a:pPr indent="-2921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000"/>
              <a:buChar char="■"/>
            </a:pPr>
            <a:r>
              <a:rPr lang="pt-BR" sz="1000">
                <a:solidFill>
                  <a:srgbClr val="626E73"/>
                </a:solidFill>
              </a:rPr>
              <a:t>id (int)</a:t>
            </a:r>
            <a:endParaRPr sz="1000">
              <a:solidFill>
                <a:srgbClr val="626E73"/>
              </a:solidFill>
            </a:endParaRPr>
          </a:p>
          <a:p>
            <a:pPr indent="-2921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000"/>
              <a:buChar char="■"/>
            </a:pPr>
            <a:r>
              <a:rPr lang="pt-BR" sz="1000">
                <a:solidFill>
                  <a:srgbClr val="626E73"/>
                </a:solidFill>
              </a:rPr>
              <a:t>nome (str)</a:t>
            </a:r>
            <a:endParaRPr sz="1000">
              <a:solidFill>
                <a:srgbClr val="626E73"/>
              </a:solidFill>
            </a:endParaRPr>
          </a:p>
          <a:p>
            <a:pPr indent="-2921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000"/>
              <a:buChar char="■"/>
            </a:pPr>
            <a:r>
              <a:rPr lang="pt-BR" sz="1000">
                <a:solidFill>
                  <a:srgbClr val="626E73"/>
                </a:solidFill>
              </a:rPr>
              <a:t>preco (float)</a:t>
            </a:r>
            <a:endParaRPr sz="1000">
              <a:solidFill>
                <a:srgbClr val="626E73"/>
              </a:solidFill>
            </a:endParaRPr>
          </a:p>
          <a:p>
            <a:pPr indent="-2921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000"/>
              <a:buChar char="■"/>
            </a:pPr>
            <a:r>
              <a:rPr lang="pt-BR" sz="1000">
                <a:solidFill>
                  <a:srgbClr val="626E73"/>
                </a:solidFill>
              </a:rPr>
              <a:t>Retorno esperado: {"mensagem": "Produto cadastrado"}</a:t>
            </a:r>
            <a:endParaRPr sz="1000">
              <a:solidFill>
                <a:srgbClr val="626E73"/>
              </a:solidFill>
            </a:endParaRPr>
          </a:p>
          <a:p>
            <a:pPr indent="-2921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000"/>
              <a:buChar char="○"/>
            </a:pPr>
            <a:r>
              <a:rPr lang="pt-BR" sz="1000">
                <a:solidFill>
                  <a:srgbClr val="626E73"/>
                </a:solidFill>
              </a:rPr>
              <a:t>Listar todos os produtos</a:t>
            </a:r>
            <a:endParaRPr sz="1000">
              <a:solidFill>
                <a:srgbClr val="626E73"/>
              </a:solidFill>
            </a:endParaRPr>
          </a:p>
          <a:p>
            <a:pPr indent="-2921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000"/>
              <a:buChar char="■"/>
            </a:pPr>
            <a:r>
              <a:rPr lang="pt-BR" sz="1000">
                <a:solidFill>
                  <a:srgbClr val="626E73"/>
                </a:solidFill>
              </a:rPr>
              <a:t>Método: GET /produtos</a:t>
            </a:r>
            <a:endParaRPr sz="1000">
              <a:solidFill>
                <a:srgbClr val="626E73"/>
              </a:solidFill>
            </a:endParaRPr>
          </a:p>
          <a:p>
            <a:pPr indent="-2921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000"/>
              <a:buChar char="■"/>
            </a:pPr>
            <a:r>
              <a:rPr lang="pt-BR" sz="1000">
                <a:solidFill>
                  <a:srgbClr val="626E73"/>
                </a:solidFill>
              </a:rPr>
              <a:t>Retorno esperado: Uma lista com os produtos cadastrados</a:t>
            </a:r>
            <a:endParaRPr sz="1000">
              <a:solidFill>
                <a:srgbClr val="626E73"/>
              </a:solidFill>
            </a:endParaRPr>
          </a:p>
          <a:p>
            <a:pPr indent="-2921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000"/>
              <a:buChar char="○"/>
            </a:pPr>
            <a:r>
              <a:rPr lang="pt-BR" sz="1000">
                <a:solidFill>
                  <a:srgbClr val="626E73"/>
                </a:solidFill>
              </a:rPr>
              <a:t>Buscar um produto pelo ID</a:t>
            </a:r>
            <a:endParaRPr sz="1000">
              <a:solidFill>
                <a:srgbClr val="626E73"/>
              </a:solidFill>
            </a:endParaRPr>
          </a:p>
          <a:p>
            <a:pPr indent="-2921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000"/>
              <a:buChar char="■"/>
            </a:pPr>
            <a:r>
              <a:rPr lang="pt-BR" sz="1000">
                <a:solidFill>
                  <a:srgbClr val="626E73"/>
                </a:solidFill>
              </a:rPr>
              <a:t>Método: GET /produtos/&lt;id&gt;</a:t>
            </a:r>
            <a:endParaRPr sz="1000">
              <a:solidFill>
                <a:srgbClr val="626E73"/>
              </a:solidFill>
            </a:endParaRPr>
          </a:p>
          <a:p>
            <a:pPr indent="-2921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000"/>
              <a:buChar char="■"/>
            </a:pPr>
            <a:r>
              <a:rPr lang="pt-BR" sz="1000">
                <a:solidFill>
                  <a:srgbClr val="626E73"/>
                </a:solidFill>
              </a:rPr>
              <a:t>Retorno esperado: Dados do produto ou mensagem de erro caso não exista</a:t>
            </a:r>
            <a:endParaRPr sz="1000">
              <a:solidFill>
                <a:srgbClr val="626E73"/>
              </a:solidFill>
            </a:endParaRPr>
          </a:p>
          <a:p>
            <a:pPr indent="-2921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000"/>
              <a:buChar char="○"/>
            </a:pPr>
            <a:r>
              <a:rPr lang="pt-BR" sz="1000">
                <a:solidFill>
                  <a:srgbClr val="626E73"/>
                </a:solidFill>
              </a:rPr>
              <a:t>Atualizar o preço de um produto</a:t>
            </a:r>
            <a:endParaRPr sz="1000">
              <a:solidFill>
                <a:srgbClr val="626E73"/>
              </a:solidFill>
            </a:endParaRPr>
          </a:p>
          <a:p>
            <a:pPr indent="-2921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000"/>
              <a:buChar char="■"/>
            </a:pPr>
            <a:r>
              <a:rPr lang="pt-BR" sz="1000">
                <a:solidFill>
                  <a:srgbClr val="626E73"/>
                </a:solidFill>
              </a:rPr>
              <a:t>Método: PUT /produtos/&lt;id&gt;</a:t>
            </a:r>
            <a:endParaRPr sz="1000">
              <a:solidFill>
                <a:srgbClr val="626E73"/>
              </a:solidFill>
            </a:endParaRPr>
          </a:p>
          <a:p>
            <a:pPr indent="-2921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000"/>
              <a:buChar char="■"/>
            </a:pPr>
            <a:r>
              <a:rPr lang="pt-BR" sz="1000">
                <a:solidFill>
                  <a:srgbClr val="626E73"/>
                </a:solidFill>
              </a:rPr>
              <a:t>Parâmetro: preco (float)</a:t>
            </a:r>
            <a:endParaRPr sz="1000">
              <a:solidFill>
                <a:srgbClr val="626E73"/>
              </a:solidFill>
            </a:endParaRPr>
          </a:p>
          <a:p>
            <a:pPr indent="-2921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000"/>
              <a:buChar char="■"/>
            </a:pPr>
            <a:r>
              <a:rPr lang="pt-BR" sz="1000">
                <a:solidFill>
                  <a:srgbClr val="626E73"/>
                </a:solidFill>
              </a:rPr>
              <a:t>Retorno esperado: {"mensagem": "Preço atualizado"}</a:t>
            </a:r>
            <a:endParaRPr sz="1000">
              <a:solidFill>
                <a:srgbClr val="626E73"/>
              </a:solidFill>
            </a:endParaRPr>
          </a:p>
          <a:p>
            <a:pPr indent="-2921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000"/>
              <a:buChar char="○"/>
            </a:pPr>
            <a:r>
              <a:rPr lang="pt-BR" sz="1000">
                <a:solidFill>
                  <a:srgbClr val="626E73"/>
                </a:solidFill>
              </a:rPr>
              <a:t>Remover um produto pelo ID</a:t>
            </a:r>
            <a:endParaRPr sz="1000">
              <a:solidFill>
                <a:srgbClr val="626E73"/>
              </a:solidFill>
            </a:endParaRPr>
          </a:p>
          <a:p>
            <a:pPr indent="-2921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000"/>
              <a:buChar char="■"/>
            </a:pPr>
            <a:r>
              <a:rPr lang="pt-BR" sz="1000">
                <a:solidFill>
                  <a:srgbClr val="626E73"/>
                </a:solidFill>
              </a:rPr>
              <a:t>Método: DELETE /produtos/&lt;id&gt;</a:t>
            </a:r>
            <a:endParaRPr sz="1000">
              <a:solidFill>
                <a:srgbClr val="626E73"/>
              </a:solidFill>
            </a:endParaRPr>
          </a:p>
          <a:p>
            <a:pPr indent="-2921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000"/>
              <a:buChar char="■"/>
            </a:pPr>
            <a:r>
              <a:rPr lang="pt-BR" sz="1000">
                <a:solidFill>
                  <a:srgbClr val="626E73"/>
                </a:solidFill>
              </a:rPr>
              <a:t>Retorno esperado: {"mensagem": "Produto removido"}</a:t>
            </a:r>
            <a:endParaRPr sz="10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38" y="144324"/>
            <a:ext cx="8978327" cy="48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0"/>
          <p:cNvPicPr preferRelativeResize="0"/>
          <p:nvPr/>
        </p:nvPicPr>
        <p:blipFill rotWithShape="1">
          <a:blip r:embed="rId5">
            <a:alphaModFix/>
          </a:blip>
          <a:srcRect b="0" l="7672" r="0" t="0"/>
          <a:stretch/>
        </p:blipFill>
        <p:spPr>
          <a:xfrm>
            <a:off x="3597850" y="4210600"/>
            <a:ext cx="2058050" cy="7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0"/>
          <p:cNvSpPr/>
          <p:nvPr/>
        </p:nvSpPr>
        <p:spPr>
          <a:xfrm>
            <a:off x="1301100" y="741500"/>
            <a:ext cx="41334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Podemos contar com o seu feedback?</a:t>
            </a:r>
            <a:endParaRPr b="1" i="0" sz="3000" u="none" cap="none" strike="noStrik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0"/>
          <p:cNvSpPr/>
          <p:nvPr/>
        </p:nvSpPr>
        <p:spPr>
          <a:xfrm>
            <a:off x="1301100" y="2295850"/>
            <a:ext cx="33924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Escaneie o QR Code ao lado e responda nossa Pesquisa de Avaliação.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0"/>
          <p:cNvSpPr/>
          <p:nvPr/>
        </p:nvSpPr>
        <p:spPr>
          <a:xfrm>
            <a:off x="4693500" y="2675725"/>
            <a:ext cx="779700" cy="106500"/>
          </a:xfrm>
          <a:prstGeom prst="rightArrow">
            <a:avLst>
              <a:gd fmla="val 50000" name="adj1"/>
              <a:gd fmla="val 150403" name="adj2"/>
            </a:avLst>
          </a:prstGeom>
          <a:solidFill>
            <a:srgbClr val="FF0066"/>
          </a:solidFill>
          <a:ln cap="flat" cmpd="sng" w="952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5900" y="1083850"/>
            <a:ext cx="3104825" cy="31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"/>
          <p:cNvSpPr txBox="1"/>
          <p:nvPr/>
        </p:nvSpPr>
        <p:spPr>
          <a:xfrm>
            <a:off x="2228646" y="3996024"/>
            <a:ext cx="4686710" cy="446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A2B6C1"/>
                </a:solidFill>
                <a:latin typeface="Roboto Light"/>
                <a:ea typeface="Roboto Light"/>
                <a:cs typeface="Roboto Light"/>
                <a:sym typeface="Roboto Light"/>
              </a:rPr>
              <a:t>Copyright © 2019 | Professor (a) Nome do Professor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A2B6C1"/>
                </a:solidFill>
                <a:latin typeface="Roboto Light"/>
                <a:ea typeface="Roboto Light"/>
                <a:cs typeface="Roboto Light"/>
                <a:sym typeface="Roboto Light"/>
              </a:rPr>
              <a:t>Todos os direitos reservados. Reprodução ou divulgação total ou parcial deste documento, é expressamente proibido sem consentimento formal, por escrito, do professor/autor.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9"/>
          <p:cNvSpPr txBox="1"/>
          <p:nvPr/>
        </p:nvSpPr>
        <p:spPr>
          <a:xfrm>
            <a:off x="3120512" y="1540787"/>
            <a:ext cx="1530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/apsferreira</a:t>
            </a:r>
            <a:endParaRPr b="0" i="0" sz="11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2200" y="1480462"/>
            <a:ext cx="336550" cy="3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3767" y="1512212"/>
            <a:ext cx="319088" cy="31908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9"/>
          <p:cNvSpPr txBox="1"/>
          <p:nvPr/>
        </p:nvSpPr>
        <p:spPr>
          <a:xfrm>
            <a:off x="5218892" y="1540787"/>
            <a:ext cx="1322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/apsferreira_</a:t>
            </a:r>
            <a:endParaRPr b="0" i="0" sz="11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9"/>
          <p:cNvSpPr txBox="1"/>
          <p:nvPr/>
        </p:nvSpPr>
        <p:spPr>
          <a:xfrm>
            <a:off x="1" y="760789"/>
            <a:ext cx="9144000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pt-BR" sz="35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OBRIGADO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19"/>
          <p:cNvGrpSpPr/>
          <p:nvPr/>
        </p:nvGrpSpPr>
        <p:grpSpPr>
          <a:xfrm>
            <a:off x="3827550" y="3384900"/>
            <a:ext cx="1488900" cy="508225"/>
            <a:chOff x="7655125" y="7275"/>
            <a:chExt cx="1488900" cy="508225"/>
          </a:xfrm>
        </p:grpSpPr>
        <p:sp>
          <p:nvSpPr>
            <p:cNvPr id="293" name="Google Shape;293;p19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4" name="Google Shape;294;p19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5" name="Google Shape;29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3049" y="1908775"/>
            <a:ext cx="1387401" cy="138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d739fd335_0_38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MÓDULO 3 - FUNÇÕES E MODULARIZAÇÃO</a:t>
            </a:r>
            <a:endParaRPr b="0" i="0" sz="900" u="none" cap="none" strike="noStrike">
              <a:solidFill>
                <a:srgbClr val="A2B6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31d739fd335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31d739fd335_0_38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g31d739fd335_0_38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44" name="Google Shape;144;g31d739fd335_0_38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5" name="Google Shape;145;g31d739fd335_0_38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g31d739fd335_0_38"/>
          <p:cNvSpPr txBox="1"/>
          <p:nvPr/>
        </p:nvSpPr>
        <p:spPr>
          <a:xfrm>
            <a:off x="1149776" y="1201850"/>
            <a:ext cx="73434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Font typeface="Arial"/>
              <a:buAutoNum type="arabicPeriod"/>
            </a:pPr>
            <a:r>
              <a:rPr b="1" i="0" lang="pt-BR" sz="18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Funções nativas e personalizadas em Python</a:t>
            </a:r>
            <a:endParaRPr b="1" i="0" sz="18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Font typeface="Arial"/>
              <a:buAutoNum type="arabicPeriod"/>
            </a:pPr>
            <a:r>
              <a:rPr b="1" i="0" lang="pt-BR" sz="18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Modularização de código e uso de bibliotecas</a:t>
            </a:r>
            <a:endParaRPr b="1" i="0" sz="18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Font typeface="Arial"/>
              <a:buChar char="○"/>
            </a:pPr>
            <a:r>
              <a:rPr b="1" i="0" lang="pt-BR" sz="18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  <a:endParaRPr b="1" i="0" sz="18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Font typeface="Arial"/>
              <a:buChar char="○"/>
            </a:pPr>
            <a:r>
              <a:rPr b="1" i="0" lang="pt-BR" sz="18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endParaRPr b="1" i="0" sz="18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Font typeface="Arial"/>
              <a:buAutoNum type="arabicPeriod"/>
            </a:pPr>
            <a:r>
              <a:rPr b="1" i="0" lang="pt-BR" sz="18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Estruturação de projetos para maior reutilização e organização.</a:t>
            </a:r>
            <a:endParaRPr b="1" i="0" sz="18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d739fd335_0_298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lang="pt-BR" sz="1600">
                <a:solidFill>
                  <a:srgbClr val="FF0066"/>
                </a:solidFill>
              </a:rPr>
              <a:t>6</a:t>
            </a: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- FUNÇÕES E MODULARIZAÇÃO</a:t>
            </a:r>
            <a:endParaRPr b="0" i="0" sz="1600" u="none" cap="none" strike="noStrik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31d739fd335_0_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31d739fd335_0_298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g31d739fd335_0_298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56" name="Google Shape;156;g31d739fd335_0_298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31d739fd335_0_298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g31d739fd335_0_298"/>
          <p:cNvSpPr txBox="1"/>
          <p:nvPr/>
        </p:nvSpPr>
        <p:spPr>
          <a:xfrm>
            <a:off x="1073126" y="923175"/>
            <a:ext cx="7343400" cy="22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6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Objetivos da aula: </a:t>
            </a:r>
            <a:endParaRPr b="1" i="0" sz="16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626E73"/>
                </a:solidFill>
              </a:rPr>
              <a:t>Entender boas práticas para organização de projetos Python</a:t>
            </a:r>
            <a:endParaRPr b="0" i="0" sz="16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626E73"/>
                </a:solidFill>
              </a:rPr>
              <a:t>Criar uma API REST simples utilizando Flask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626E73"/>
                </a:solidFill>
              </a:rPr>
              <a:t>Testar essa API manualmente com requests e com pytest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626E73"/>
                </a:solidFill>
              </a:rPr>
              <a:t>Implementar logging para capturar logs de requisições da API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626E73"/>
                </a:solidFill>
              </a:rPr>
              <a:t>Utilizar Pandas e NumPy para processar respostas da API e gerar estatísticas</a:t>
            </a:r>
            <a:endParaRPr b="0" i="0" sz="16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d739fd335_0_313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REVISÃO AULA </a:t>
            </a:r>
            <a:r>
              <a:rPr lang="pt-BR" sz="1600">
                <a:solidFill>
                  <a:srgbClr val="FF0066"/>
                </a:solidFill>
              </a:rPr>
              <a:t>5</a:t>
            </a:r>
            <a:endParaRPr b="0" i="0" sz="900" u="none" cap="none" strike="noStrike">
              <a:solidFill>
                <a:srgbClr val="A2B6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31d739fd335_0_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31d739fd335_0_313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g31d739fd335_0_313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68" name="Google Shape;168;g31d739fd335_0_313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9" name="Google Shape;169;g31d739fd335_0_313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g31d739fd335_0_313"/>
          <p:cNvSpPr txBox="1"/>
          <p:nvPr/>
        </p:nvSpPr>
        <p:spPr>
          <a:xfrm>
            <a:off x="1132226" y="855225"/>
            <a:ext cx="7343400" cy="25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lang="pt-BR">
                <a:solidFill>
                  <a:srgbClr val="626E73"/>
                </a:solidFill>
              </a:rPr>
              <a:t>Funções personalizadas </a:t>
            </a:r>
            <a:endParaRPr>
              <a:solidFill>
                <a:srgbClr val="626E73"/>
              </a:solidFill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lang="pt-BR">
                <a:solidFill>
                  <a:srgbClr val="626E73"/>
                </a:solidFill>
              </a:rPr>
              <a:t>Funções embutidas.</a:t>
            </a:r>
            <a:endParaRPr>
              <a:solidFill>
                <a:srgbClr val="626E73"/>
              </a:solidFill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lang="pt-BR">
                <a:solidFill>
                  <a:srgbClr val="626E73"/>
                </a:solidFill>
              </a:rPr>
              <a:t>Escopo de variáveis </a:t>
            </a:r>
            <a:endParaRPr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○"/>
            </a:pPr>
            <a:r>
              <a:rPr lang="pt-BR">
                <a:solidFill>
                  <a:srgbClr val="626E73"/>
                </a:solidFill>
              </a:rPr>
              <a:t>Variáveis Locais</a:t>
            </a:r>
            <a:endParaRPr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○"/>
            </a:pPr>
            <a:r>
              <a:rPr lang="pt-BR">
                <a:solidFill>
                  <a:srgbClr val="626E73"/>
                </a:solidFill>
              </a:rPr>
              <a:t>Variáveis Globais</a:t>
            </a:r>
            <a:endParaRPr>
              <a:solidFill>
                <a:srgbClr val="626E73"/>
              </a:solidFill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lang="pt-BR">
                <a:solidFill>
                  <a:srgbClr val="626E73"/>
                </a:solidFill>
              </a:rPr>
              <a:t>Funções lambda</a:t>
            </a:r>
            <a:endParaRPr>
              <a:solidFill>
                <a:srgbClr val="626E73"/>
              </a:solidFill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lang="pt-BR">
                <a:solidFill>
                  <a:srgbClr val="626E73"/>
                </a:solidFill>
              </a:rPr>
              <a:t>Código em módulos reutilizáveis</a:t>
            </a:r>
            <a:endParaRPr>
              <a:solidFill>
                <a:srgbClr val="626E73"/>
              </a:solidFill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lang="pt-BR">
                <a:solidFill>
                  <a:srgbClr val="626E73"/>
                </a:solidFill>
              </a:rPr>
              <a:t>Bibliotecas externas (Request)</a:t>
            </a:r>
            <a:endParaRPr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f253b9686_0_2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REVISÃO AULA 5 - ATIVIDADES</a:t>
            </a:r>
            <a:endParaRPr b="0" i="0" sz="1600" u="none" cap="none" strike="noStrik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32f253b9686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32f253b9686_0_2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g32f253b9686_0_2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80" name="Google Shape;180;g32f253b9686_0_2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1" name="Google Shape;181;g32f253b9686_0_2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" name="Google Shape;182;g32f253b9686_0_2"/>
          <p:cNvSpPr txBox="1"/>
          <p:nvPr/>
        </p:nvSpPr>
        <p:spPr>
          <a:xfrm>
            <a:off x="1073126" y="923175"/>
            <a:ext cx="73434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626E73"/>
                </a:solidFill>
              </a:rPr>
              <a:t>Criar um programa que: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○"/>
            </a:pPr>
            <a:r>
              <a:rPr lang="pt-BR" sz="1600">
                <a:solidFill>
                  <a:srgbClr val="626E73"/>
                </a:solidFill>
              </a:rPr>
              <a:t>Defina uma função para validar CPF.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○"/>
            </a:pPr>
            <a:r>
              <a:rPr lang="pt-BR" sz="1600">
                <a:solidFill>
                  <a:srgbClr val="626E73"/>
                </a:solidFill>
              </a:rPr>
              <a:t>Utilize um módulo externo (re para regex) </a:t>
            </a:r>
            <a:endParaRPr sz="1600">
              <a:solidFill>
                <a:srgbClr val="626E73"/>
              </a:solidFill>
            </a:endParaRPr>
          </a:p>
          <a:p>
            <a:pPr indent="-3302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■"/>
            </a:pPr>
            <a:r>
              <a:rPr lang="pt-BR" sz="1600">
                <a:solidFill>
                  <a:srgbClr val="626E73"/>
                </a:solidFill>
              </a:rPr>
              <a:t>Regra: </a:t>
            </a:r>
            <a:r>
              <a:rPr b="1" lang="pt-BR" sz="1600">
                <a:solidFill>
                  <a:srgbClr val="626E73"/>
                </a:solidFill>
              </a:rPr>
              <a:t>re.match(r'^\d{3}\.\d{3}\.\d{3}-\d{2}$', cpf)</a:t>
            </a:r>
            <a:endParaRPr b="1"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○"/>
            </a:pPr>
            <a:r>
              <a:rPr lang="pt-BR" sz="1600">
                <a:solidFill>
                  <a:srgbClr val="626E73"/>
                </a:solidFill>
              </a:rPr>
              <a:t>Retorne se o CPF tem um formato válido ou inválido.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Criar uma CLI de uma calculadora que utiliza um módulo Python que contenha funções matemáticas como: 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Multiplicar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Somar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Diminuir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Dividir</a:t>
            </a:r>
            <a:endParaRPr sz="16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f253b9686_0_16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ESTRUTURAÇÃO DE PROJETOS PYTHON</a:t>
            </a:r>
            <a:endParaRPr b="0" i="0" sz="1600" u="none" cap="none" strike="noStrik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32f253b9686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32f253b9686_0_16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g32f253b9686_0_16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92" name="Google Shape;192;g32f253b9686_0_16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3" name="Google Shape;193;g32f253b9686_0_16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4" name="Google Shape;194;g32f253b9686_0_16"/>
          <p:cNvSpPr txBox="1"/>
          <p:nvPr/>
        </p:nvSpPr>
        <p:spPr>
          <a:xfrm>
            <a:off x="1073126" y="923175"/>
            <a:ext cx="7343400" cy="22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b="1" lang="pt-BR" sz="1600">
                <a:solidFill>
                  <a:srgbClr val="626E73"/>
                </a:solidFill>
              </a:rPr>
              <a:t>O que um projeto bem estruturado precisa ter?</a:t>
            </a:r>
            <a:endParaRPr b="1" i="0" sz="16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○"/>
            </a:pPr>
            <a:r>
              <a:rPr lang="pt-BR" sz="1600">
                <a:solidFill>
                  <a:srgbClr val="626E73"/>
                </a:solidFill>
              </a:rPr>
              <a:t>Código modular (organizado em pacotes)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○"/>
            </a:pPr>
            <a:r>
              <a:rPr lang="pt-BR" sz="1600">
                <a:solidFill>
                  <a:srgbClr val="626E73"/>
                </a:solidFill>
              </a:rPr>
              <a:t>Testes automatizados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○"/>
            </a:pPr>
            <a:r>
              <a:rPr lang="pt-BR" sz="1600">
                <a:solidFill>
                  <a:srgbClr val="626E73"/>
                </a:solidFill>
              </a:rPr>
              <a:t>Documentação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○"/>
            </a:pPr>
            <a:r>
              <a:rPr lang="pt-BR" sz="1600">
                <a:solidFill>
                  <a:srgbClr val="626E73"/>
                </a:solidFill>
              </a:rPr>
              <a:t>Logging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Estrutura de um Projeto Python para Testes Automatizados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t/>
            </a:r>
            <a:endParaRPr sz="1600">
              <a:solidFill>
                <a:srgbClr val="626E73"/>
              </a:solidFill>
            </a:endParaRPr>
          </a:p>
        </p:txBody>
      </p:sp>
      <p:sp>
        <p:nvSpPr>
          <p:cNvPr id="195" name="Google Shape;195;g32f253b9686_0_16"/>
          <p:cNvSpPr txBox="1"/>
          <p:nvPr/>
        </p:nvSpPr>
        <p:spPr>
          <a:xfrm>
            <a:off x="4791700" y="2600225"/>
            <a:ext cx="87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g32f253b9686_0_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9663" y="2891488"/>
            <a:ext cx="18573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bc46fe962_0_104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CRIANDO UMA API REST COM FLASK</a:t>
            </a:r>
            <a:endParaRPr b="0" i="0" sz="1600" u="none" cap="none" strike="noStrik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g32bc46fe962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32bc46fe962_0_104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g32bc46fe962_0_104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06" name="Google Shape;206;g32bc46fe962_0_104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7" name="Google Shape;207;g32bc46fe962_0_104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" name="Google Shape;208;g32bc46fe962_0_104"/>
          <p:cNvSpPr txBox="1"/>
          <p:nvPr/>
        </p:nvSpPr>
        <p:spPr>
          <a:xfrm>
            <a:off x="1073126" y="923175"/>
            <a:ext cx="7343400" cy="25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b="1" lang="pt-BR" sz="1600">
                <a:solidFill>
                  <a:srgbClr val="626E73"/>
                </a:solidFill>
              </a:rPr>
              <a:t>Por que criar uma API?</a:t>
            </a:r>
            <a:endParaRPr b="1"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APIs permitem que sistemas se comuniquem de forma programática.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Muitas ferramentas de QA dependem de APIs para validação de dados, testes de carga e integração contínua.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b="1" lang="pt-BR" sz="1600">
                <a:solidFill>
                  <a:srgbClr val="626E73"/>
                </a:solidFill>
              </a:rPr>
              <a:t>Instalando Flask</a:t>
            </a:r>
            <a:endParaRPr b="1" sz="1600">
              <a:solidFill>
                <a:srgbClr val="626E73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b="1"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flask</a:t>
            </a:r>
            <a:endParaRPr b="1" sz="1600">
              <a:solidFill>
                <a:srgbClr val="626E73"/>
              </a:solidFill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b="1" lang="pt-BR" sz="1600">
                <a:solidFill>
                  <a:srgbClr val="626E73"/>
                </a:solidFill>
              </a:rPr>
              <a:t>Atividade:</a:t>
            </a:r>
            <a:endParaRPr b="1" sz="1600">
              <a:solidFill>
                <a:srgbClr val="626E73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Criar um novo endpoint para apresentar o nome do curso.</a:t>
            </a:r>
            <a:endParaRPr sz="16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d860d5603_0_2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TESTANDO A API COM REQUESTS E PYTEST</a:t>
            </a:r>
            <a:endParaRPr b="0" i="0" sz="1600" u="none" cap="none" strike="noStrik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32d860d5603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32d860d5603_0_2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g32d860d5603_0_2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18" name="Google Shape;218;g32d860d5603_0_2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9" name="Google Shape;219;g32d860d5603_0_2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" name="Google Shape;220;g32d860d5603_0_2"/>
          <p:cNvSpPr txBox="1"/>
          <p:nvPr/>
        </p:nvSpPr>
        <p:spPr>
          <a:xfrm>
            <a:off x="1073126" y="923175"/>
            <a:ext cx="73434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b="1" lang="pt-BR" sz="1600">
                <a:solidFill>
                  <a:srgbClr val="626E73"/>
                </a:solidFill>
              </a:rPr>
              <a:t>Criando um teste com Requests para consumo manual da API</a:t>
            </a:r>
            <a:endParaRPr b="1" sz="1600">
              <a:solidFill>
                <a:srgbClr val="626E73"/>
              </a:solidFill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b="1" lang="pt-BR" sz="1600">
                <a:solidFill>
                  <a:srgbClr val="626E73"/>
                </a:solidFill>
              </a:rPr>
              <a:t>Introdução ao pytest  </a:t>
            </a:r>
            <a:endParaRPr b="1"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○"/>
            </a:pPr>
            <a:r>
              <a:rPr b="1" lang="pt-BR" sz="1600">
                <a:solidFill>
                  <a:srgbClr val="626E73"/>
                </a:solidFill>
              </a:rPr>
              <a:t>O que é?</a:t>
            </a:r>
            <a:endParaRPr b="1" sz="1600">
              <a:solidFill>
                <a:srgbClr val="626E73"/>
              </a:solidFill>
            </a:endParaRPr>
          </a:p>
          <a:p>
            <a:pPr indent="-3302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■"/>
            </a:pPr>
            <a:r>
              <a:rPr lang="pt-BR" sz="1600">
                <a:solidFill>
                  <a:srgbClr val="626E73"/>
                </a:solidFill>
              </a:rPr>
              <a:t>O pytest é um framework para testes automatizados em Python, amplamente usado para testar funções, módulos e APIs.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○"/>
            </a:pPr>
            <a:r>
              <a:rPr b="1" lang="pt-BR" sz="1600">
                <a:solidFill>
                  <a:srgbClr val="626E73"/>
                </a:solidFill>
              </a:rPr>
              <a:t>Por que usar? </a:t>
            </a:r>
            <a:endParaRPr b="1" sz="1600">
              <a:solidFill>
                <a:srgbClr val="626E73"/>
              </a:solidFill>
            </a:endParaRPr>
          </a:p>
          <a:p>
            <a:pPr indent="-3302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■"/>
            </a:pPr>
            <a:r>
              <a:rPr lang="pt-BR" sz="1600">
                <a:solidFill>
                  <a:srgbClr val="626E73"/>
                </a:solidFill>
              </a:rPr>
              <a:t>Simples e intuitivo</a:t>
            </a:r>
            <a:endParaRPr sz="1600">
              <a:solidFill>
                <a:srgbClr val="626E73"/>
              </a:solidFill>
            </a:endParaRPr>
          </a:p>
          <a:p>
            <a:pPr indent="-3302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■"/>
            </a:pPr>
            <a:r>
              <a:rPr lang="pt-BR" sz="1600">
                <a:solidFill>
                  <a:srgbClr val="626E73"/>
                </a:solidFill>
              </a:rPr>
              <a:t>Automático</a:t>
            </a:r>
            <a:endParaRPr sz="1600">
              <a:solidFill>
                <a:srgbClr val="626E73"/>
              </a:solidFill>
            </a:endParaRPr>
          </a:p>
          <a:p>
            <a:pPr indent="-3302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■"/>
            </a:pPr>
            <a:r>
              <a:rPr lang="pt-BR" sz="1600">
                <a:solidFill>
                  <a:srgbClr val="626E73"/>
                </a:solidFill>
              </a:rPr>
              <a:t>Flexível</a:t>
            </a:r>
            <a:endParaRPr sz="1600">
              <a:solidFill>
                <a:srgbClr val="626E73"/>
              </a:solidFill>
            </a:endParaRPr>
          </a:p>
          <a:p>
            <a:pPr indent="-3302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■"/>
            </a:pPr>
            <a:r>
              <a:rPr lang="pt-BR" sz="1600">
                <a:solidFill>
                  <a:srgbClr val="626E73"/>
                </a:solidFill>
              </a:rPr>
              <a:t>Relatórios claros</a:t>
            </a:r>
            <a:endParaRPr b="1" sz="16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d860d5603_0_13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TESTANDO A API COM REQUESTS E PYTEST</a:t>
            </a:r>
            <a:endParaRPr b="0" i="0" sz="1600" u="none" cap="none" strike="noStrik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g32d860d5603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32d860d5603_0_13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g32d860d5603_0_13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30" name="Google Shape;230;g32d860d5603_0_13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1" name="Google Shape;231;g32d860d5603_0_13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" name="Google Shape;232;g32d860d5603_0_13"/>
          <p:cNvSpPr txBox="1"/>
          <p:nvPr/>
        </p:nvSpPr>
        <p:spPr>
          <a:xfrm>
            <a:off x="1073126" y="923175"/>
            <a:ext cx="73434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b="1" lang="pt-BR" sz="1600">
                <a:solidFill>
                  <a:srgbClr val="626E73"/>
                </a:solidFill>
              </a:rPr>
              <a:t>Instalação e configuração do pytest.</a:t>
            </a:r>
            <a:endParaRPr b="1" sz="1600">
              <a:solidFill>
                <a:srgbClr val="626E73"/>
              </a:solidFill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b="1" lang="pt-BR" sz="1600">
                <a:solidFill>
                  <a:srgbClr val="626E73"/>
                </a:solidFill>
              </a:rPr>
              <a:t>Criando testes unitários e de integração para APIs.</a:t>
            </a:r>
            <a:endParaRPr b="1" sz="1600">
              <a:solidFill>
                <a:srgbClr val="626E73"/>
              </a:solidFill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b="1" lang="pt-BR" sz="1600">
                <a:solidFill>
                  <a:srgbClr val="626E73"/>
                </a:solidFill>
              </a:rPr>
              <a:t>Executando os testes e interpretando os resultados.</a:t>
            </a:r>
            <a:endParaRPr b="1" sz="1600">
              <a:solidFill>
                <a:srgbClr val="626E73"/>
              </a:solidFill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b="1" lang="pt-BR" sz="1600">
                <a:solidFill>
                  <a:srgbClr val="626E73"/>
                </a:solidFill>
              </a:rPr>
              <a:t>Atividade prática detalhada para fixação.</a:t>
            </a:r>
            <a:endParaRPr b="1" sz="16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2019-02-15T12:16:11Z</dcterms:created>
  <dc:creator>Adriano</dc:creator>
</cp:coreProperties>
</file>