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8250" cx="9144000"/>
  <p:notesSz cx="6858000" cy="9144000"/>
  <p:embeddedFontLs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nkoo42dhGt7hfRdlFDuKwyaZ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e36392407_0_7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1e363924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1e36392407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db3caface_0_17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1db3cafa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1db3caface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db3caface_0_18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1db3cafac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1db3caface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739fd335_0_3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739fd3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1d739fd33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739fd335_0_3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739fd3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1d739fd335_0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739fd335_0_29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d739fd3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d739fd335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e36392407_0_1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1e363924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1e36392407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e36392407_0_2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1e363924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1e36392407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e36392407_0_3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e363924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1e36392407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e36392407_0_4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1e3639240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1e36392407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e36392407_0_60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e363924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1e36392407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" name="Google Shape;23;p2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2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/>
          <p:nvPr>
            <p:ph idx="2" type="pic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07" name="Google Shape;107;p3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5" name="Google Shape;115;p3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16" name="Google Shape;116;p3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3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4" name="Google Shape;124;p3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25" name="Google Shape;125;p3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3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" name="Google Shape;31;p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2" name="Google Shape;32;p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24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subTitle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0" name="Google Shape;40;p2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41" name="Google Shape;41;p2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9" name="Google Shape;49;p2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50" name="Google Shape;50;p2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25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2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60" name="Google Shape;60;p2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6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1" name="Google Shape;71;p2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72" name="Google Shape;72;p2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0" name="Google Shape;80;p2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28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6" name="Google Shape;86;p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7" name="Google Shape;87;p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9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6" name="Google Shape;96;p3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97" name="Google Shape;97;p3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30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ap_elemento1.png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3">
            <a:alphaModFix/>
          </a:blip>
          <a:srcRect b="0" l="25818" r="0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" name="Google Shape;19;p2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apsferreira/curso-python-para-q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cap="flat" cmpd="sng" w="50800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996425" y="2139400"/>
            <a:ext cx="7506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PYTHON PARA QAs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e36392407_0_7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MANIPULAÇÃO E FORMATAÇÃO DE STRINGS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237" name="Google Shape;237;g31e36392407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1e36392407_0_7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g31e36392407_0_7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40" name="Google Shape;240;g31e36392407_0_7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g31e36392407_0_7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g31e36392407_0_72"/>
          <p:cNvSpPr txBox="1"/>
          <p:nvPr/>
        </p:nvSpPr>
        <p:spPr>
          <a:xfrm>
            <a:off x="1132226" y="855225"/>
            <a:ext cx="7343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Métodos de Strings: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upper();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lower();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replace()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F-strings para formatação: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Combinar texto com variáveis.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b3caface_0_17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31db3caface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1db3caface_0_17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g31db3caface_0_17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52" name="Google Shape;252;g31db3caface_0_17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3" name="Google Shape;253;g31db3caface_0_17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g31db3caface_0_173"/>
          <p:cNvSpPr txBox="1"/>
          <p:nvPr/>
        </p:nvSpPr>
        <p:spPr>
          <a:xfrm>
            <a:off x="1073576" y="897050"/>
            <a:ext cx="73434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GIT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TIPOS DE DADOS EM PYTHON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OPERADORES ARITMÉTICOS, COMPARATIVOS E LÓGICOS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ESTRUTURAS CONDICIONAIS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MANIPULAÇÃO E FORMATAÇÃO DE STRINGS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db3caface_0_18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PARA A PRÓXIMA AULA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31db3caface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1db3caface_0_18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g31db3caface_0_18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64" name="Google Shape;264;g31db3caface_0_18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" name="Google Shape;265;g31db3caface_0_18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g31db3caface_0_188"/>
          <p:cNvSpPr txBox="1"/>
          <p:nvPr/>
        </p:nvSpPr>
        <p:spPr>
          <a:xfrm>
            <a:off x="1073576" y="897050"/>
            <a:ext cx="7343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Falaremos sobre tipos de dados e operadores</a:t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Desafio de hoje:</a:t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Criar um programa </a:t>
            </a:r>
            <a:r>
              <a:rPr lang="pt-BR" sz="1800">
                <a:solidFill>
                  <a:srgbClr val="626E73"/>
                </a:solidFill>
              </a:rPr>
              <a:t>de uma</a:t>
            </a: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 calcul</a:t>
            </a:r>
            <a:r>
              <a:rPr lang="pt-BR" sz="1800">
                <a:solidFill>
                  <a:srgbClr val="626E73"/>
                </a:solidFill>
              </a:rPr>
              <a:t>adora</a:t>
            </a: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■"/>
            </a:pPr>
            <a:r>
              <a:rPr lang="pt-BR" sz="1800">
                <a:solidFill>
                  <a:srgbClr val="626E73"/>
                </a:solidFill>
              </a:rPr>
              <a:t>o </a:t>
            </a:r>
            <a:r>
              <a:rPr lang="pt-BR" sz="1800">
                <a:solidFill>
                  <a:srgbClr val="626E73"/>
                </a:solidFill>
              </a:rPr>
              <a:t>usuário</a:t>
            </a:r>
            <a:r>
              <a:rPr lang="pt-BR" sz="1800">
                <a:solidFill>
                  <a:srgbClr val="626E73"/>
                </a:solidFill>
              </a:rPr>
              <a:t> deverá informar a equação, ex.: 5+5</a:t>
            </a:r>
            <a:endParaRPr sz="1800">
              <a:solidFill>
                <a:srgbClr val="626E73"/>
              </a:solidFill>
            </a:endParaRPr>
          </a:p>
          <a:p>
            <a: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■"/>
            </a:pPr>
            <a:r>
              <a:rPr lang="pt-BR" sz="1800">
                <a:solidFill>
                  <a:srgbClr val="626E73"/>
                </a:solidFill>
              </a:rPr>
              <a:t>A calculadora deverá continuar funcionando após a realização da operação</a:t>
            </a: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38" y="144324"/>
            <a:ext cx="8978327" cy="4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 rotWithShape="1">
          <a:blip r:embed="rId5">
            <a:alphaModFix/>
          </a:blip>
          <a:srcRect b="0" l="7672" r="0" t="0"/>
          <a:stretch/>
        </p:blipFill>
        <p:spPr>
          <a:xfrm>
            <a:off x="3597850" y="4210600"/>
            <a:ext cx="2058050" cy="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/>
          <p:nvPr/>
        </p:nvSpPr>
        <p:spPr>
          <a:xfrm>
            <a:off x="1301100" y="741500"/>
            <a:ext cx="41334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Podemos contar com o seu feedback?</a:t>
            </a:r>
            <a:endParaRPr b="1" i="0" sz="30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1301100" y="2295850"/>
            <a:ext cx="339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Escaneie o QR Code ao lado e responda nossa Pesquisa de Avaliação.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4693500" y="2675725"/>
            <a:ext cx="779700" cy="106500"/>
          </a:xfrm>
          <a:prstGeom prst="rightArrow">
            <a:avLst>
              <a:gd fmla="val 50000" name="adj1"/>
              <a:gd fmla="val 150403" name="adj2"/>
            </a:avLst>
          </a:prstGeom>
          <a:solidFill>
            <a:srgbClr val="FF00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5900" y="1083850"/>
            <a:ext cx="3104825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3120512" y="1540787"/>
            <a:ext cx="153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200" y="148046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767" y="151221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 txBox="1"/>
          <p:nvPr/>
        </p:nvSpPr>
        <p:spPr>
          <a:xfrm>
            <a:off x="5218892" y="1540787"/>
            <a:ext cx="132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/apsferreira_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9"/>
          <p:cNvGrpSpPr/>
          <p:nvPr/>
        </p:nvGrpSpPr>
        <p:grpSpPr>
          <a:xfrm>
            <a:off x="3827550" y="3384900"/>
            <a:ext cx="1488900" cy="508225"/>
            <a:chOff x="7655125" y="7275"/>
            <a:chExt cx="1488900" cy="508225"/>
          </a:xfrm>
        </p:grpSpPr>
        <p:sp>
          <p:nvSpPr>
            <p:cNvPr id="291" name="Google Shape;291;p1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2" name="Google Shape;292;p1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3" name="Google Shape;29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3049" y="1908775"/>
            <a:ext cx="1387401" cy="1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739fd335_0_3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MÓDULO 1 - FUNDAMENTOS DE PYTHON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1d739fd33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d739fd335_0_3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31d739fd335_0_3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44" name="Google Shape;144;g31d739fd335_0_3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g31d739fd335_0_3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31d739fd335_0_38"/>
          <p:cNvSpPr txBox="1"/>
          <p:nvPr/>
        </p:nvSpPr>
        <p:spPr>
          <a:xfrm>
            <a:off x="1149776" y="1201850"/>
            <a:ext cx="73434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Instalação e configuração do ambiente Python;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Introdução à lógica de programação com Python;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Operações de Entrada, Processamento e Saída;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Tipos de Dados em Python (Numéricos, Texto, Booleanos);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Operadores Aritméticos e Lógicos;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Comparações e Estruturas Condicionais;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Manipulação e Formatação de Strings;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Introdução ao uso de Bibliotecas.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739fd335_0_3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REVISÃO AULA 1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153" name="Google Shape;153;g31d739fd33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d739fd335_0_3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31d739fd335_0_3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56" name="Google Shape;156;g31d739fd335_0_3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d739fd335_0_3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d739fd335_0_313"/>
          <p:cNvSpPr txBox="1"/>
          <p:nvPr/>
        </p:nvSpPr>
        <p:spPr>
          <a:xfrm>
            <a:off x="1132226" y="855225"/>
            <a:ext cx="73434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Font typeface="Arial"/>
              <a:buChar char="●"/>
            </a:pPr>
            <a:r>
              <a:rPr b="1" lang="pt-BR">
                <a:solidFill>
                  <a:srgbClr val="626E73"/>
                </a:solidFill>
              </a:rPr>
              <a:t>Métodos de instalação e configuração: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Importância de ambientes consistentes para evitar problemas de dependências.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Testar o ambiente é uma boa prática para garantir que tudo está funcionando.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Entrada, Processamento e Saída: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Entrada: </a:t>
            </a:r>
            <a:r>
              <a:rPr lang="pt-BR">
                <a:solidFill>
                  <a:srgbClr val="626E73"/>
                </a:solidFill>
              </a:rPr>
              <a:t>Função </a:t>
            </a:r>
            <a:r>
              <a:rPr b="1" lang="pt-BR">
                <a:solidFill>
                  <a:srgbClr val="626E73"/>
                </a:solidFill>
              </a:rPr>
              <a:t>input()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Processamento</a:t>
            </a:r>
            <a:r>
              <a:rPr b="1" lang="pt-BR">
                <a:solidFill>
                  <a:srgbClr val="626E73"/>
                </a:solidFill>
              </a:rPr>
              <a:t>: </a:t>
            </a:r>
            <a:r>
              <a:rPr lang="pt-BR">
                <a:solidFill>
                  <a:srgbClr val="626E73"/>
                </a:solidFill>
              </a:rPr>
              <a:t>Manipular os dados para criar novos valores ou gerar resultados;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Saída: </a:t>
            </a:r>
            <a:r>
              <a:rPr lang="pt-BR">
                <a:solidFill>
                  <a:srgbClr val="626E73"/>
                </a:solidFill>
              </a:rPr>
              <a:t>Exibir os resultados no terminal com </a:t>
            </a:r>
            <a:r>
              <a:rPr b="1" lang="pt-BR">
                <a:solidFill>
                  <a:srgbClr val="626E73"/>
                </a:solidFill>
              </a:rPr>
              <a:t>print()</a:t>
            </a:r>
            <a:r>
              <a:rPr lang="pt-BR">
                <a:solidFill>
                  <a:srgbClr val="626E73"/>
                </a:solidFill>
              </a:rPr>
              <a:t>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lang="pt-BR">
                <a:solidFill>
                  <a:srgbClr val="626E73"/>
                </a:solidFill>
              </a:rPr>
              <a:t> </a:t>
            </a:r>
            <a:r>
              <a:rPr b="1" lang="pt-BR">
                <a:solidFill>
                  <a:srgbClr val="626E73"/>
                </a:solidFill>
              </a:rPr>
              <a:t>Lógica de Programação Básica: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Lógica Sequencial:</a:t>
            </a:r>
            <a:r>
              <a:rPr lang="pt-BR">
                <a:solidFill>
                  <a:srgbClr val="626E73"/>
                </a:solidFill>
              </a:rPr>
              <a:t> As instruções são executadas na ordem em que aparecem.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Variáveis:</a:t>
            </a:r>
            <a:r>
              <a:rPr lang="pt-BR">
                <a:solidFill>
                  <a:srgbClr val="626E73"/>
                </a:solidFill>
              </a:rPr>
              <a:t> Espaços na memória para armazenar valores que podem ser usados depois.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739fd335_0_29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1600">
                <a:solidFill>
                  <a:srgbClr val="FF0066"/>
                </a:solidFill>
              </a:rPr>
              <a:t>2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INTRODUÇÃO E PRIMEIROS PASSOS COM PYTHON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31d739fd335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d739fd335_0_29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31d739fd335_0_29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68" name="Google Shape;168;g31d739fd335_0_29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g31d739fd335_0_29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31d739fd335_0_298"/>
          <p:cNvSpPr txBox="1"/>
          <p:nvPr/>
        </p:nvSpPr>
        <p:spPr>
          <a:xfrm>
            <a:off x="1073126" y="923175"/>
            <a:ext cx="7343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Objetivos da au</a:t>
            </a:r>
            <a:r>
              <a:rPr b="1" lang="pt-BR" sz="1600">
                <a:solidFill>
                  <a:srgbClr val="626E73"/>
                </a:solidFill>
              </a:rPr>
              <a:t>la</a:t>
            </a: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Apresentar os tipos de dados em Python: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Numéricos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Texto 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Booleanos.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Apresentar o uso de operadores 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Aritméticos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Comparativos 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Lógicos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Introduzir estruturas condicionais para tomada de decisão.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Introduzir métodos de manipulação e formatação de strings.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Apresentar o conceito e o uso básico de bibliotecas padrão em Python.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36392407_0_1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DESAFIO EXTRA </a:t>
            </a:r>
            <a:r>
              <a:rPr lang="pt-BR" sz="1600">
                <a:solidFill>
                  <a:srgbClr val="FF0066"/>
                </a:solidFill>
              </a:rPr>
              <a:t>-</a:t>
            </a:r>
            <a:r>
              <a:rPr lang="pt-BR" sz="1600">
                <a:solidFill>
                  <a:srgbClr val="FF0066"/>
                </a:solidFill>
              </a:rPr>
              <a:t> MELHORAR CONTRIBUIÇÃO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177" name="Google Shape;177;g31e3639240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1e36392407_0_1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31e36392407_0_1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80" name="Google Shape;180;g31e36392407_0_1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g31e36392407_0_1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g31e36392407_0_12"/>
          <p:cNvSpPr txBox="1"/>
          <p:nvPr/>
        </p:nvSpPr>
        <p:spPr>
          <a:xfrm>
            <a:off x="1132226" y="855225"/>
            <a:ext cx="7343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Font typeface="Arial"/>
              <a:buChar char="●"/>
            </a:pPr>
            <a:r>
              <a:rPr b="1" lang="pt-BR">
                <a:solidFill>
                  <a:srgbClr val="626E73"/>
                </a:solidFill>
              </a:rPr>
              <a:t>GIT</a:t>
            </a:r>
            <a:endParaRPr b="1">
              <a:solidFill>
                <a:srgbClr val="626E73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Instalação e configuração</a:t>
            </a:r>
            <a:endParaRPr b="1">
              <a:solidFill>
                <a:srgbClr val="626E73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Repositório:</a:t>
            </a:r>
            <a:r>
              <a:rPr lang="pt-BR">
                <a:solidFill>
                  <a:srgbClr val="626E73"/>
                </a:solidFill>
              </a:rPr>
              <a:t>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https://github.com/apsferreira/curso-python-para-qa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36392407_0_2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TIPOS DE DADOS EM PYTHON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189" name="Google Shape;189;g31e3639240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1e36392407_0_2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g31e36392407_0_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2" name="Google Shape;192;g31e36392407_0_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g31e36392407_0_2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g31e36392407_0_24"/>
          <p:cNvSpPr txBox="1"/>
          <p:nvPr/>
        </p:nvSpPr>
        <p:spPr>
          <a:xfrm>
            <a:off x="1132226" y="855225"/>
            <a:ext cx="73434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Tipos Numéricos: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int: Inteiros, como 1, 2, -5.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float: Números de ponto flutuante, como 1.5, -2.3.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Strings (str):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Cadeias de caracteres, como "Python" ou "Olá!".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Aspas simples ou duplas podem ser usadas para criar strings.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Booleanos (bool):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Representam valores verdadeiros ou falsos: True e False</a:t>
            </a:r>
            <a:r>
              <a:rPr b="1" lang="pt-BR">
                <a:solidFill>
                  <a:srgbClr val="626E73"/>
                </a:solidFill>
              </a:rPr>
              <a:t>.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Conversão entre Tipos: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int(), float(), str() para transformar tipos.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e36392407_0_36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OPERADORES ARITMÉTICOS, COMPARATIVOS E LÓGICOS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201" name="Google Shape;201;g31e3639240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1e36392407_0_3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31e36392407_0_3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04" name="Google Shape;204;g31e36392407_0_3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g31e36392407_0_3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31e36392407_0_36"/>
          <p:cNvSpPr txBox="1"/>
          <p:nvPr/>
        </p:nvSpPr>
        <p:spPr>
          <a:xfrm>
            <a:off x="1132226" y="855225"/>
            <a:ext cx="73434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Operadores Aritméticos: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Soma (+);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subtração (-) 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multiplicação (*);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divisão (/);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módulo (%); 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divisão inteira (//); 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exponenciação (**).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Operadores Comparativos: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==;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!=;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&lt;;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&gt;;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&lt;=;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&gt;=.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e36392407_0_4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ESTRUTURAS CONDICIONAIS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213" name="Google Shape;213;g31e36392407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1e36392407_0_4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31e36392407_0_4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16" name="Google Shape;216;g31e36392407_0_4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31e36392407_0_4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g31e36392407_0_49"/>
          <p:cNvSpPr txBox="1"/>
          <p:nvPr/>
        </p:nvSpPr>
        <p:spPr>
          <a:xfrm>
            <a:off x="1132226" y="855225"/>
            <a:ext cx="73434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Sintaxe básica</a:t>
            </a:r>
            <a:r>
              <a:rPr b="1" lang="pt-BR">
                <a:solidFill>
                  <a:srgbClr val="626E73"/>
                </a:solidFill>
              </a:rPr>
              <a:t>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condicao: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codigo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outra_condicao: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codigo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codigo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Indentação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Comentários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e36392407_0_60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OPERADORES ARITMÉTICOS, COMPARATIVOS E LÓGICOS</a:t>
            </a:r>
            <a:endParaRPr sz="900">
              <a:solidFill>
                <a:srgbClr val="A2B6C1"/>
              </a:solidFill>
            </a:endParaRPr>
          </a:p>
        </p:txBody>
      </p:sp>
      <p:pic>
        <p:nvPicPr>
          <p:cNvPr id="225" name="Google Shape;225;g31e3639240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1e36392407_0_60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31e36392407_0_6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28" name="Google Shape;228;g31e36392407_0_6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g31e36392407_0_60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g31e36392407_0_60"/>
          <p:cNvSpPr txBox="1"/>
          <p:nvPr/>
        </p:nvSpPr>
        <p:spPr>
          <a:xfrm>
            <a:off x="1132226" y="855225"/>
            <a:ext cx="7343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Operadores Lógicos: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and</a:t>
            </a:r>
            <a:r>
              <a:rPr lang="pt-BR">
                <a:solidFill>
                  <a:srgbClr val="626E73"/>
                </a:solidFill>
              </a:rPr>
              <a:t>: Retorna True se ambas as condições forem verdadeiras.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or</a:t>
            </a:r>
            <a:r>
              <a:rPr lang="pt-BR">
                <a:solidFill>
                  <a:srgbClr val="626E73"/>
                </a:solidFill>
              </a:rPr>
              <a:t>: Retorna True se pelo menos uma condição for verdadeira.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not</a:t>
            </a:r>
            <a:r>
              <a:rPr lang="pt-BR">
                <a:solidFill>
                  <a:srgbClr val="626E73"/>
                </a:solidFill>
              </a:rPr>
              <a:t>: Inverta o valor lógico.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2019-02-15T12:16:11Z</dcterms:created>
  <dc:creator>Adriano</dc:creator>
</cp:coreProperties>
</file>