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8250" cx="9144000"/>
  <p:notesSz cx="6858000" cy="9144000"/>
  <p:embeddedFontLst>
    <p:embeddedFont>
      <p:font typeface="Roboto Light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gbrODd7uOY0p6+wM1PM+Wa8iNL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E04DE1-AD8B-42EF-9825-16150465F52A}">
  <a:tblStyle styleId="{E9E04DE1-AD8B-42EF-9825-16150465F52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2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Light-regular.fntdata"/><Relationship Id="rId21" Type="http://schemas.openxmlformats.org/officeDocument/2006/relationships/slide" Target="slides/slide15.xml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Light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bc46fe962_0_16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32bc46fe96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32bc46fe962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2bc46fe962_0_139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32bc46fe96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32bc46fe962_0_1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2ce5eb4739_0_7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32ce5eb47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32ce5eb4739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ce5eb4739_0_18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32ce5eb473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32ce5eb4739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d739fd335_0_313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1d739fd33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31d739fd335_0_3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d739fd335_0_38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1d739fd33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31d739fd335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d739fd335_0_298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1d739fd33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31d739fd335_0_2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f253b9686_0_2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2f253b96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32f253b9686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f253b9686_0_16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2f253b96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32f253b9686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bc46fe962_0_104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32bc46fe96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32bc46fe962_0_1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f253b9686_0_29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2f253b968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32f253b9686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bc46fe962_0_0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2bc46fe9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32bc46fe96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3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3" name="Google Shape;23;p23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" name="Google Shape;24;p23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/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1"/>
          <p:cNvSpPr/>
          <p:nvPr>
            <p:ph idx="2" type="pic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31"/>
          <p:cNvSpPr txBox="1"/>
          <p:nvPr>
            <p:ph idx="1" type="body"/>
          </p:nvPr>
        </p:nvSpPr>
        <p:spPr>
          <a:xfrm>
            <a:off x="1792288" y="4029235"/>
            <a:ext cx="5486400" cy="604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31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06" name="Google Shape;106;p31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07" name="Google Shape;107;p31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31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2"/>
          <p:cNvSpPr txBox="1"/>
          <p:nvPr>
            <p:ph idx="1" type="body"/>
          </p:nvPr>
        </p:nvSpPr>
        <p:spPr>
          <a:xfrm rot="5400000">
            <a:off x="2873192" y="-1214730"/>
            <a:ext cx="339761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2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15" name="Google Shape;115;p32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16" name="Google Shape;116;p32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" name="Google Shape;117;p32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"/>
          <p:cNvSpPr txBox="1"/>
          <p:nvPr>
            <p:ph type="title"/>
          </p:nvPr>
        </p:nvSpPr>
        <p:spPr>
          <a:xfrm rot="5400000">
            <a:off x="5461746" y="1373823"/>
            <a:ext cx="439270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3"/>
          <p:cNvSpPr txBox="1"/>
          <p:nvPr>
            <p:ph idx="1" type="body"/>
          </p:nvPr>
        </p:nvSpPr>
        <p:spPr>
          <a:xfrm rot="5400000">
            <a:off x="1270746" y="-607377"/>
            <a:ext cx="439270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24" name="Google Shape;124;p33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25" name="Google Shape;125;p33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33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subTitle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2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1" name="Google Shape;31;p22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32" name="Google Shape;32;p22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" name="Google Shape;33;p22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0" name="Google Shape;40;p24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41" name="Google Shape;41;p24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Google Shape;42;p24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9" name="Google Shape;49;p25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50" name="Google Shape;50;p25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1" name="Google Shape;51;p25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457200" y="1201262"/>
            <a:ext cx="4038600" cy="339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5" name="Google Shape;55;p26"/>
          <p:cNvSpPr txBox="1"/>
          <p:nvPr>
            <p:ph idx="2" type="body"/>
          </p:nvPr>
        </p:nvSpPr>
        <p:spPr>
          <a:xfrm>
            <a:off x="4648200" y="1201262"/>
            <a:ext cx="4038600" cy="339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26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59" name="Google Shape;59;p26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60" name="Google Shape;60;p26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" name="Google Shape;61;p26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7"/>
          <p:cNvSpPr txBox="1"/>
          <p:nvPr>
            <p:ph idx="2" type="body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27"/>
          <p:cNvSpPr txBox="1"/>
          <p:nvPr>
            <p:ph idx="3" type="body"/>
          </p:nvPr>
        </p:nvSpPr>
        <p:spPr>
          <a:xfrm>
            <a:off x="4645033" y="1152401"/>
            <a:ext cx="4041775" cy="480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7"/>
          <p:cNvSpPr txBox="1"/>
          <p:nvPr>
            <p:ph idx="4" type="body"/>
          </p:nvPr>
        </p:nvSpPr>
        <p:spPr>
          <a:xfrm>
            <a:off x="4645033" y="1632667"/>
            <a:ext cx="4041775" cy="296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27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71" name="Google Shape;71;p27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72" name="Google Shape;72;p27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27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79" name="Google Shape;79;p28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80" name="Google Shape;80;p28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1" name="Google Shape;81;p28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86" name="Google Shape;86;p29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87" name="Google Shape;87;p29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8" name="Google Shape;88;p29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/>
          <p:nvPr>
            <p:ph type="title"/>
          </p:nvPr>
        </p:nvSpPr>
        <p:spPr>
          <a:xfrm>
            <a:off x="457209" y="204981"/>
            <a:ext cx="3008313" cy="8723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" type="body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2" name="Google Shape;92;p30"/>
          <p:cNvSpPr txBox="1"/>
          <p:nvPr>
            <p:ph idx="2" type="body"/>
          </p:nvPr>
        </p:nvSpPr>
        <p:spPr>
          <a:xfrm>
            <a:off x="457209" y="1077326"/>
            <a:ext cx="3008313" cy="35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3" name="Google Shape;93;p30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6" name="Google Shape;96;p30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97" name="Google Shape;97;p30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" name="Google Shape;98;p30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ap_elemento1.png" id="10" name="Google Shape;10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400" y="10248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1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" type="body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" name="Google Shape;1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1"/>
          <p:cNvPicPr preferRelativeResize="0"/>
          <p:nvPr/>
        </p:nvPicPr>
        <p:blipFill rotWithShape="1">
          <a:blip r:embed="rId3">
            <a:alphaModFix/>
          </a:blip>
          <a:srcRect b="0" l="25818" r="0" t="-13865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21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9" name="Google Shape;19;p21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" name="Google Shape;20;p21"/>
            <p:cNvPicPr preferRelativeResize="0"/>
            <p:nvPr/>
          </p:nvPicPr>
          <p:blipFill rotWithShape="1">
            <a:blip r:embed="rId4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3"/>
          <p:cNvCxnSpPr/>
          <p:nvPr/>
        </p:nvCxnSpPr>
        <p:spPr>
          <a:xfrm>
            <a:off x="1755957" y="2810296"/>
            <a:ext cx="444501" cy="0"/>
          </a:xfrm>
          <a:prstGeom prst="straightConnector1">
            <a:avLst/>
          </a:prstGeom>
          <a:noFill/>
          <a:ln cap="flat" cmpd="sng" w="50800">
            <a:solidFill>
              <a:srgbClr val="ED145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380" y="4390224"/>
            <a:ext cx="129265" cy="4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 txBox="1"/>
          <p:nvPr/>
        </p:nvSpPr>
        <p:spPr>
          <a:xfrm>
            <a:off x="996425" y="2139400"/>
            <a:ext cx="7506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pt-BR" sz="35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PYTHON PARA QAs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bc46fe962_0_16"/>
          <p:cNvSpPr txBox="1"/>
          <p:nvPr/>
        </p:nvSpPr>
        <p:spPr>
          <a:xfrm>
            <a:off x="727525" y="412278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COMPARAÇÃO ENTRE FUNÇÕES NORMAIS E LAMBDA</a:t>
            </a:r>
            <a:endParaRPr b="0" i="0" sz="16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g32bc46fe962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32bc46fe962_0_16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g32bc46fe962_0_16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40" name="Google Shape;240;g32bc46fe962_0_16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1" name="Google Shape;241;g32bc46fe962_0_16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42" name="Google Shape;242;g32bc46fe962_0_16"/>
          <p:cNvGraphicFramePr/>
          <p:nvPr/>
        </p:nvGraphicFramePr>
        <p:xfrm>
          <a:off x="1062200" y="12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{E9E04DE1-AD8B-42EF-9825-16150465F52A}</a:tableStyleId>
              </a:tblPr>
              <a:tblGrid>
                <a:gridCol w="1631925"/>
                <a:gridCol w="2671625"/>
                <a:gridCol w="32902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Característica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Função Normal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Função </a:t>
                      </a:r>
                      <a:r>
                        <a:rPr b="1" lang="pt-BR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lambda</a:t>
                      </a:r>
                      <a:endParaRPr b="1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Definição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Usa </a:t>
                      </a: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 nome_da_funcao()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Usa </a:t>
                      </a: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lambda argumentos: expressão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Nome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Possui um nome definido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Anônima (sem nome)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Complexidade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Permite várias linhas de código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Apenas </a:t>
                      </a:r>
                      <a:r>
                        <a:rPr b="1" lang="pt-BR" sz="1100"/>
                        <a:t>uma linha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Uso recomendado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Para </a:t>
                      </a:r>
                      <a:r>
                        <a:rPr b="1" lang="pt-BR" sz="1100"/>
                        <a:t>códigos complexos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Para </a:t>
                      </a:r>
                      <a:r>
                        <a:rPr b="1" lang="pt-BR" sz="1100"/>
                        <a:t>códigos simples e rápidos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bc46fe962_0_139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MODULARIZAÇÃO DE CÓDIGO</a:t>
            </a:r>
            <a:endParaRPr b="0" i="0" sz="900" u="none" cap="none" strike="noStrike">
              <a:solidFill>
                <a:srgbClr val="A2B6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g32bc46fe962_0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32bc46fe962_0_139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g32bc46fe962_0_139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52" name="Google Shape;252;g32bc46fe962_0_139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3" name="Google Shape;253;g32bc46fe962_0_139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" name="Google Shape;254;g32bc46fe962_0_139"/>
          <p:cNvSpPr txBox="1"/>
          <p:nvPr/>
        </p:nvSpPr>
        <p:spPr>
          <a:xfrm>
            <a:off x="1073576" y="897050"/>
            <a:ext cx="7343400" cy="2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Font typeface="Arial"/>
              <a:buChar char="●"/>
            </a:pPr>
            <a:r>
              <a:rPr b="1" lang="pt-BR">
                <a:solidFill>
                  <a:srgbClr val="626E73"/>
                </a:solidFill>
              </a:rPr>
              <a:t>O que é Modularização de Código?</a:t>
            </a:r>
            <a:endParaRPr b="1">
              <a:solidFill>
                <a:srgbClr val="626E73"/>
              </a:solidFill>
            </a:endParaRPr>
          </a:p>
          <a:p>
            <a:pPr indent="-3175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A modularização é a prática de dividir um programa em partes menores e reutilizáveis, chamadas módulos.</a:t>
            </a:r>
            <a:endParaRPr>
              <a:solidFill>
                <a:srgbClr val="626E73"/>
              </a:solidFill>
            </a:endParaRPr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Benefícios da Modularização</a:t>
            </a:r>
            <a:endParaRPr b="1">
              <a:solidFill>
                <a:srgbClr val="626E73"/>
              </a:solidFill>
            </a:endParaRPr>
          </a:p>
          <a:p>
            <a:pPr indent="-3175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Organização</a:t>
            </a:r>
            <a:endParaRPr i="0" sz="1400" u="none" cap="none" strike="noStrike">
              <a:solidFill>
                <a:srgbClr val="626E73"/>
              </a:solidFill>
            </a:endParaRPr>
          </a:p>
          <a:p>
            <a:pPr indent="-3175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Reutilização</a:t>
            </a:r>
            <a:endParaRPr i="0" sz="1400" u="none" cap="none" strike="noStrike">
              <a:solidFill>
                <a:srgbClr val="626E73"/>
              </a:solidFill>
            </a:endParaRPr>
          </a:p>
          <a:p>
            <a:pPr indent="-3175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Manutenção</a:t>
            </a:r>
            <a:endParaRPr i="0" sz="1400" u="none" cap="none" strike="noStrike">
              <a:solidFill>
                <a:srgbClr val="626E73"/>
              </a:solidFill>
            </a:endParaRPr>
          </a:p>
          <a:p>
            <a:pPr indent="-3175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Escalabilidade</a:t>
            </a:r>
            <a:endParaRPr i="0" sz="1400" u="none" cap="none" strike="noStrike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ce5eb4739_0_7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BIBLIOTECAS EXTERNAS</a:t>
            </a:r>
            <a:endParaRPr b="0" i="0" sz="900" u="none" cap="none" strike="noStrike">
              <a:solidFill>
                <a:srgbClr val="A2B6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32ce5eb4739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32ce5eb4739_0_7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g32ce5eb4739_0_7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64" name="Google Shape;264;g32ce5eb4739_0_7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5" name="Google Shape;265;g32ce5eb4739_0_7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Google Shape;266;g32ce5eb4739_0_7"/>
          <p:cNvSpPr txBox="1"/>
          <p:nvPr/>
        </p:nvSpPr>
        <p:spPr>
          <a:xfrm>
            <a:off x="1073576" y="897050"/>
            <a:ext cx="73434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Font typeface="Arial"/>
              <a:buChar char="●"/>
            </a:pPr>
            <a:r>
              <a:rPr b="1" lang="pt-BR">
                <a:solidFill>
                  <a:srgbClr val="626E73"/>
                </a:solidFill>
              </a:rPr>
              <a:t>O que são bibliotecas externas?</a:t>
            </a:r>
            <a:endParaRPr b="1">
              <a:solidFill>
                <a:srgbClr val="626E73"/>
              </a:solidFill>
            </a:endParaRPr>
          </a:p>
          <a:p>
            <a:pPr indent="-3175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Bibliotecas externas são pacotes prontos para uso que podem ser instalados e utilizados para facilitar o desenvolvimento.</a:t>
            </a:r>
            <a:endParaRPr>
              <a:solidFill>
                <a:srgbClr val="626E73"/>
              </a:solidFill>
            </a:endParaRPr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Instalando uma Biblioteca</a:t>
            </a:r>
            <a:endParaRPr b="1">
              <a:solidFill>
                <a:srgbClr val="626E73"/>
              </a:solidFill>
            </a:endParaRPr>
          </a:p>
          <a:p>
            <a:pPr indent="-3175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lang="pt-BR">
                <a:solidFill>
                  <a:srgbClr val="626E73"/>
                </a:solidFill>
              </a:rPr>
              <a:t>Usamos o pip para instalar bibliotecas</a:t>
            </a:r>
            <a:endParaRPr b="1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2ce5eb4739_0_18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REVISÃO</a:t>
            </a:r>
            <a:endParaRPr sz="1600">
              <a:solidFill>
                <a:srgbClr val="FF0066"/>
              </a:solidFill>
            </a:endParaRPr>
          </a:p>
        </p:txBody>
      </p:sp>
      <p:pic>
        <p:nvPicPr>
          <p:cNvPr id="273" name="Google Shape;273;g32ce5eb4739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32ce5eb4739_0_18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Google Shape;275;g32ce5eb4739_0_18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76" name="Google Shape;276;g32ce5eb4739_0_18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7" name="Google Shape;277;g32ce5eb4739_0_18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" name="Google Shape;278;g32ce5eb4739_0_18"/>
          <p:cNvSpPr txBox="1"/>
          <p:nvPr/>
        </p:nvSpPr>
        <p:spPr>
          <a:xfrm>
            <a:off x="1073576" y="897050"/>
            <a:ext cx="7343400" cy="16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funções personalizadas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escopo de variáveis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funções lambda</a:t>
            </a:r>
            <a:endParaRPr sz="1600">
              <a:solidFill>
                <a:srgbClr val="626E73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lang="pt-BR" sz="1600">
                <a:solidFill>
                  <a:srgbClr val="626E73"/>
                </a:solidFill>
              </a:rPr>
              <a:t>módulos reutilizáveis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bibliotecas externas</a:t>
            </a:r>
            <a:endParaRPr sz="16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38" y="144324"/>
            <a:ext cx="8978327" cy="48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0"/>
          <p:cNvPicPr preferRelativeResize="0"/>
          <p:nvPr/>
        </p:nvPicPr>
        <p:blipFill rotWithShape="1">
          <a:blip r:embed="rId5">
            <a:alphaModFix/>
          </a:blip>
          <a:srcRect b="0" l="7672" r="0" t="0"/>
          <a:stretch/>
        </p:blipFill>
        <p:spPr>
          <a:xfrm>
            <a:off x="3597850" y="4210600"/>
            <a:ext cx="2058050" cy="7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0"/>
          <p:cNvSpPr/>
          <p:nvPr/>
        </p:nvSpPr>
        <p:spPr>
          <a:xfrm>
            <a:off x="1301100" y="741500"/>
            <a:ext cx="41334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Podemos contar com o seu feedback?</a:t>
            </a:r>
            <a:endParaRPr b="1" i="0" sz="30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1301100" y="2295850"/>
            <a:ext cx="33924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Escaneie o QR Code ao lado e responda nossa Pesquisa de Avaliação.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4693500" y="2675725"/>
            <a:ext cx="779700" cy="106500"/>
          </a:xfrm>
          <a:prstGeom prst="rightArrow">
            <a:avLst>
              <a:gd fmla="val 50000" name="adj1"/>
              <a:gd fmla="val 150403" name="adj2"/>
            </a:avLst>
          </a:prstGeom>
          <a:solidFill>
            <a:srgbClr val="FF0066"/>
          </a:solidFill>
          <a:ln cap="flat" cmpd="sng" w="952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5900" y="1083850"/>
            <a:ext cx="3104825" cy="31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 txBox="1"/>
          <p:nvPr/>
        </p:nvSpPr>
        <p:spPr>
          <a:xfrm>
            <a:off x="2228646" y="3996024"/>
            <a:ext cx="4686710" cy="446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A2B6C1"/>
                </a:solidFill>
                <a:latin typeface="Roboto Light"/>
                <a:ea typeface="Roboto Light"/>
                <a:cs typeface="Roboto Light"/>
                <a:sym typeface="Roboto Light"/>
              </a:rPr>
              <a:t>Copyright © 2019 | Professor (a) Nome do Professor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A2B6C1"/>
                </a:solidFill>
                <a:latin typeface="Roboto Light"/>
                <a:ea typeface="Roboto Light"/>
                <a:cs typeface="Roboto Light"/>
                <a:sym typeface="Roboto Light"/>
              </a:rPr>
              <a:t>Todos os direitos reservados. Reprodução ou divulgação total ou parcial deste documento, é expressamente proibido sem consentimento formal, por escrito, do professor/autor.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3120512" y="1540787"/>
            <a:ext cx="153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/apsferreira</a:t>
            </a:r>
            <a:endParaRPr b="0" i="0" sz="11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200" y="1480462"/>
            <a:ext cx="336550" cy="3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3767" y="1512212"/>
            <a:ext cx="319088" cy="31908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9"/>
          <p:cNvSpPr txBox="1"/>
          <p:nvPr/>
        </p:nvSpPr>
        <p:spPr>
          <a:xfrm>
            <a:off x="5218892" y="1540787"/>
            <a:ext cx="1322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/apsferreira_</a:t>
            </a:r>
            <a:endParaRPr b="0" i="0" sz="11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1" y="760789"/>
            <a:ext cx="9144000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pt-BR" sz="35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OBRIGADO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19"/>
          <p:cNvGrpSpPr/>
          <p:nvPr/>
        </p:nvGrpSpPr>
        <p:grpSpPr>
          <a:xfrm>
            <a:off x="3827550" y="3384900"/>
            <a:ext cx="1488900" cy="508225"/>
            <a:chOff x="7655125" y="7275"/>
            <a:chExt cx="1488900" cy="508225"/>
          </a:xfrm>
        </p:grpSpPr>
        <p:sp>
          <p:nvSpPr>
            <p:cNvPr id="303" name="Google Shape;303;p19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4" name="Google Shape;304;p19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5" name="Google Shape;30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3049" y="1908775"/>
            <a:ext cx="1387401" cy="138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d739fd335_0_313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REVISÃO AULA </a:t>
            </a:r>
            <a:r>
              <a:rPr lang="pt-BR" sz="1600">
                <a:solidFill>
                  <a:srgbClr val="FF0066"/>
                </a:solidFill>
              </a:rPr>
              <a:t>4</a:t>
            </a:r>
            <a:endParaRPr b="0" i="0" sz="900" u="none" cap="none" strike="noStrike">
              <a:solidFill>
                <a:srgbClr val="A2B6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31d739fd335_0_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1d739fd335_0_313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g31d739fd335_0_313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44" name="Google Shape;144;g31d739fd335_0_313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5" name="Google Shape;145;g31d739fd335_0_313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g31d739fd335_0_313"/>
          <p:cNvSpPr txBox="1"/>
          <p:nvPr/>
        </p:nvSpPr>
        <p:spPr>
          <a:xfrm>
            <a:off x="1132226" y="855225"/>
            <a:ext cx="73434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lang="pt-BR">
                <a:solidFill>
                  <a:srgbClr val="626E73"/>
                </a:solidFill>
              </a:rPr>
              <a:t>Conceitos de laços de repetição e coleções</a:t>
            </a:r>
            <a:endParaRPr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Funções embutidas para otimizar iterações: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enumerate()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zip()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map()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filter()</a:t>
            </a:r>
            <a:endParaRPr b="1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 compreensão de listas para reduzir código repetitivo e melhorar a performance.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listas aninhadas e iteração sobre dicionários.</a:t>
            </a:r>
            <a:endParaRPr b="1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d739fd335_0_38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MÓDULO </a:t>
            </a:r>
            <a:r>
              <a:rPr lang="pt-BR" sz="1600">
                <a:solidFill>
                  <a:srgbClr val="FF0066"/>
                </a:solidFill>
              </a:rPr>
              <a:t>3</a:t>
            </a: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pt-BR" sz="1600">
                <a:solidFill>
                  <a:srgbClr val="FF0066"/>
                </a:solidFill>
              </a:rPr>
              <a:t>FUNÇÕES E MODULARIZAÇÃO</a:t>
            </a:r>
            <a:endParaRPr b="0" i="0" sz="900" u="none" cap="none" strike="noStrike">
              <a:solidFill>
                <a:srgbClr val="A2B6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31d739fd335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31d739fd335_0_38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g31d739fd335_0_38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56" name="Google Shape;156;g31d739fd335_0_38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31d739fd335_0_38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g31d739fd335_0_38"/>
          <p:cNvSpPr txBox="1"/>
          <p:nvPr/>
        </p:nvSpPr>
        <p:spPr>
          <a:xfrm>
            <a:off x="1149776" y="1201850"/>
            <a:ext cx="73434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AutoNum type="arabicPeriod"/>
            </a:pPr>
            <a:r>
              <a:rPr b="1" lang="pt-BR" sz="1800">
                <a:solidFill>
                  <a:srgbClr val="626E73"/>
                </a:solidFill>
              </a:rPr>
              <a:t>Funções nativas e personalizadas em Python</a:t>
            </a:r>
            <a:endParaRPr b="1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AutoNum type="arabicPeriod"/>
            </a:pPr>
            <a:r>
              <a:rPr b="1" lang="pt-BR" sz="1800">
                <a:solidFill>
                  <a:srgbClr val="626E73"/>
                </a:solidFill>
              </a:rPr>
              <a:t>Modularização de código e uso de bibliotecas</a:t>
            </a:r>
            <a:endParaRPr b="1" sz="1800">
              <a:solidFill>
                <a:srgbClr val="626E73"/>
              </a:solidFill>
            </a:endParaRPr>
          </a:p>
          <a:p>
            <a: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Char char="○"/>
            </a:pPr>
            <a:r>
              <a:rPr b="1" lang="pt-BR" sz="1800">
                <a:solidFill>
                  <a:srgbClr val="626E73"/>
                </a:solidFill>
              </a:rPr>
              <a:t>Pandas</a:t>
            </a:r>
            <a:endParaRPr b="1" sz="1800">
              <a:solidFill>
                <a:srgbClr val="626E73"/>
              </a:solidFill>
            </a:endParaRPr>
          </a:p>
          <a:p>
            <a: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Char char="○"/>
            </a:pPr>
            <a:r>
              <a:rPr b="1" lang="pt-BR" sz="1800">
                <a:solidFill>
                  <a:srgbClr val="626E73"/>
                </a:solidFill>
              </a:rPr>
              <a:t>NumPy</a:t>
            </a:r>
            <a:endParaRPr b="1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AutoNum type="arabicPeriod"/>
            </a:pPr>
            <a:r>
              <a:rPr b="1" lang="pt-BR" sz="1800">
                <a:solidFill>
                  <a:srgbClr val="626E73"/>
                </a:solidFill>
              </a:rPr>
              <a:t>Estruturação de projetos para maior reutilização e organização.</a:t>
            </a:r>
            <a:endParaRPr b="1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d739fd335_0_298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lang="pt-BR" sz="1600">
                <a:solidFill>
                  <a:srgbClr val="FF0066"/>
                </a:solidFill>
              </a:rPr>
              <a:t>5</a:t>
            </a: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- FUNÇÕES E MODULARIZAÇÃO</a:t>
            </a:r>
            <a:endParaRPr b="0" i="0" sz="16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31d739fd335_0_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31d739fd335_0_298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g31d739fd335_0_298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68" name="Google Shape;168;g31d739fd335_0_298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9" name="Google Shape;169;g31d739fd335_0_298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g31d739fd335_0_298"/>
          <p:cNvSpPr txBox="1"/>
          <p:nvPr/>
        </p:nvSpPr>
        <p:spPr>
          <a:xfrm>
            <a:off x="1073126" y="923175"/>
            <a:ext cx="7343400" cy="25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6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Objetivos da aula: </a:t>
            </a:r>
            <a:endParaRPr b="1" i="0" sz="16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b="0" i="0" lang="pt-BR" sz="16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Compreender o conceito de funções</a:t>
            </a:r>
            <a:endParaRPr b="0" i="0" sz="16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b="0" i="0" lang="pt-BR" sz="16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Criar e utilizar funções personalizadas</a:t>
            </a:r>
            <a:endParaRPr b="0" i="0" sz="16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b="0" i="0" lang="pt-BR" sz="16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Explorar funções embutidas (print(), len(), max())</a:t>
            </a:r>
            <a:endParaRPr b="0" i="0" sz="16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b="0" i="0" lang="pt-BR" sz="16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Entender o escopo de variáveis (global vs. local)</a:t>
            </a:r>
            <a:endParaRPr b="0" i="0" sz="16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b="0" i="0" lang="pt-BR" sz="16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Utilizar funções anônimas (lambda)</a:t>
            </a:r>
            <a:endParaRPr b="0" i="0" sz="16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b="0" i="0" lang="pt-BR" sz="16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Aprender sobre modularização do código</a:t>
            </a:r>
            <a:endParaRPr b="0" i="0" sz="16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b="0" i="0" lang="pt-BR" sz="16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Introduzir o uso de bibliotecas externas (Pandas, NumPy)</a:t>
            </a:r>
            <a:endParaRPr b="0" i="0" sz="16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f253b9686_0_2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INTRODUÇÃO ÀS FUNÇÕES</a:t>
            </a:r>
            <a:endParaRPr b="0" i="0" sz="16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32f253b9686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32f253b9686_0_2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g32f253b9686_0_2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80" name="Google Shape;180;g32f253b9686_0_2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1" name="Google Shape;181;g32f253b9686_0_2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" name="Google Shape;182;g32f253b9686_0_2"/>
          <p:cNvSpPr txBox="1"/>
          <p:nvPr/>
        </p:nvSpPr>
        <p:spPr>
          <a:xfrm>
            <a:off x="1073126" y="923175"/>
            <a:ext cx="7343400" cy="41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626E73"/>
                </a:solidFill>
              </a:rPr>
              <a:t>O que são funções?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Blocos reutilizáveis de código que realizam uma tarefa específica.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Evitam repetição de código e facilitam manutenção.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Elas permitem:</a:t>
            </a:r>
            <a:endParaRPr sz="1600">
              <a:solidFill>
                <a:srgbClr val="626E73"/>
              </a:solidFill>
            </a:endParaRPr>
          </a:p>
          <a:p>
            <a:pPr indent="-3302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■"/>
            </a:pPr>
            <a:r>
              <a:rPr lang="pt-BR" sz="1600">
                <a:solidFill>
                  <a:srgbClr val="626E73"/>
                </a:solidFill>
              </a:rPr>
              <a:t>Organizar o código</a:t>
            </a:r>
            <a:endParaRPr sz="1600">
              <a:solidFill>
                <a:srgbClr val="626E73"/>
              </a:solidFill>
            </a:endParaRPr>
          </a:p>
          <a:p>
            <a:pPr indent="-3302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■"/>
            </a:pPr>
            <a:r>
              <a:rPr lang="pt-BR" sz="1600">
                <a:solidFill>
                  <a:srgbClr val="626E73"/>
                </a:solidFill>
              </a:rPr>
              <a:t>Evitar repetições</a:t>
            </a:r>
            <a:endParaRPr sz="1600">
              <a:solidFill>
                <a:srgbClr val="626E73"/>
              </a:solidFill>
            </a:endParaRPr>
          </a:p>
          <a:p>
            <a:pPr indent="-3302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■"/>
            </a:pPr>
            <a:r>
              <a:rPr lang="pt-BR" sz="1600">
                <a:solidFill>
                  <a:srgbClr val="626E73"/>
                </a:solidFill>
              </a:rPr>
              <a:t>Facilitar a manutenção</a:t>
            </a:r>
            <a:endParaRPr sz="1600">
              <a:solidFill>
                <a:srgbClr val="626E73"/>
              </a:solidFill>
            </a:endParaRPr>
          </a:p>
          <a:p>
            <a:pPr indent="-3302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■"/>
            </a:pPr>
            <a:r>
              <a:rPr lang="pt-BR" sz="1600">
                <a:solidFill>
                  <a:srgbClr val="626E73"/>
                </a:solidFill>
              </a:rPr>
              <a:t>Melhorar a reutilização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626E73"/>
                </a:solidFill>
              </a:rPr>
              <a:t>Funções embutidas</a:t>
            </a:r>
            <a:endParaRPr b="0" i="0" sz="16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○"/>
            </a:pPr>
            <a:r>
              <a:rPr lang="pt-BR" sz="1600">
                <a:solidFill>
                  <a:srgbClr val="626E73"/>
                </a:solidFill>
              </a:rPr>
              <a:t>print()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○"/>
            </a:pPr>
            <a:r>
              <a:rPr lang="pt-BR" sz="1600">
                <a:solidFill>
                  <a:srgbClr val="626E73"/>
                </a:solidFill>
              </a:rPr>
              <a:t>len()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○"/>
            </a:pPr>
            <a:r>
              <a:rPr lang="pt-BR" sz="1600">
                <a:solidFill>
                  <a:srgbClr val="626E73"/>
                </a:solidFill>
              </a:rPr>
              <a:t>max()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sum()</a:t>
            </a:r>
            <a:endParaRPr sz="16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f253b9686_0_16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CRIANDO FUNÇÕES PERSONALIZADAS</a:t>
            </a:r>
            <a:endParaRPr b="0" i="0" sz="16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32f253b9686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32f253b9686_0_16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g32f253b9686_0_16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92" name="Google Shape;192;g32f253b9686_0_16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3" name="Google Shape;193;g32f253b9686_0_16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Google Shape;194;g32f253b9686_0_16"/>
          <p:cNvSpPr txBox="1"/>
          <p:nvPr/>
        </p:nvSpPr>
        <p:spPr>
          <a:xfrm>
            <a:off x="1073126" y="923175"/>
            <a:ext cx="7343400" cy="25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b="1" lang="pt-BR" sz="1600">
                <a:solidFill>
                  <a:srgbClr val="626E73"/>
                </a:solidFill>
              </a:rPr>
              <a:t>Por que funções devem retornar valores?</a:t>
            </a:r>
            <a:endParaRPr b="1"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Para processar dados e reutilizar os resultados em outras partes do código.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Para armazenar saídas e utilizar os valores depois.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b="1" lang="pt-BR" sz="1600">
                <a:solidFill>
                  <a:srgbClr val="626E73"/>
                </a:solidFill>
              </a:rPr>
              <a:t>Por que usar valores padrão?</a:t>
            </a:r>
            <a:endParaRPr b="1"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Para evitar erros caso um parâmetro não seja informado.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Para tornar a função mais flexível.</a:t>
            </a:r>
            <a:endParaRPr sz="1600">
              <a:solidFill>
                <a:srgbClr val="626E73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bc46fe962_0_104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FUNÇÕES DENTRO DE FUNÇÕES</a:t>
            </a:r>
            <a:endParaRPr b="0" i="0" sz="16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32bc46fe962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32bc46fe962_0_104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g32bc46fe962_0_104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04" name="Google Shape;204;g32bc46fe962_0_104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5" name="Google Shape;205;g32bc46fe962_0_104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g32bc46fe962_0_104"/>
          <p:cNvSpPr txBox="1"/>
          <p:nvPr/>
        </p:nvSpPr>
        <p:spPr>
          <a:xfrm>
            <a:off x="1073126" y="923175"/>
            <a:ext cx="7343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b="1" lang="pt-BR" sz="1600">
                <a:solidFill>
                  <a:srgbClr val="626E73"/>
                </a:solidFill>
              </a:rPr>
              <a:t>Por que usar funções dentro de funções?</a:t>
            </a:r>
            <a:endParaRPr b="1"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Para dividir tarefas grandes em pequenas partes reutilizáveis.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Para organizar código de forma modular.</a:t>
            </a:r>
            <a:endParaRPr b="1" sz="16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f253b9686_0_29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ESCOPO DE VARIÁVEIS E FUNÇÕES </a:t>
            </a:r>
            <a:endParaRPr b="0" i="0" sz="16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32f253b9686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32f253b9686_0_29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g32f253b9686_0_29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16" name="Google Shape;216;g32f253b9686_0_29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7" name="Google Shape;217;g32f253b9686_0_29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g32f253b9686_0_29"/>
          <p:cNvSpPr txBox="1"/>
          <p:nvPr/>
        </p:nvSpPr>
        <p:spPr>
          <a:xfrm>
            <a:off x="1073126" y="923175"/>
            <a:ext cx="7343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626E73"/>
                </a:solidFill>
              </a:rPr>
              <a:t>O que é Escopo de Variáveis?</a:t>
            </a:r>
            <a:endParaRPr b="0" i="0" sz="16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○"/>
            </a:pPr>
            <a:r>
              <a:rPr lang="pt-BR" sz="1600">
                <a:solidFill>
                  <a:srgbClr val="626E73"/>
                </a:solidFill>
              </a:rPr>
              <a:t>O escopo de uma variável define onde ela pode ser acessada e modificada dentro do código.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○"/>
            </a:pPr>
            <a:r>
              <a:rPr lang="pt-BR" sz="1600">
                <a:solidFill>
                  <a:srgbClr val="626E73"/>
                </a:solidFill>
              </a:rPr>
              <a:t>Python possui dois principais escopos:</a:t>
            </a:r>
            <a:endParaRPr sz="1600">
              <a:solidFill>
                <a:srgbClr val="626E73"/>
              </a:solidFill>
            </a:endParaRPr>
          </a:p>
          <a:p>
            <a:pPr indent="-3302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■"/>
            </a:pPr>
            <a:r>
              <a:rPr lang="pt-BR" sz="1600">
                <a:solidFill>
                  <a:srgbClr val="626E73"/>
                </a:solidFill>
              </a:rPr>
              <a:t>Escopo Local</a:t>
            </a:r>
            <a:endParaRPr sz="1600">
              <a:solidFill>
                <a:srgbClr val="626E73"/>
              </a:solidFill>
            </a:endParaRPr>
          </a:p>
          <a:p>
            <a:pPr indent="-3302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Variáveis declaradas dentro de funções pertencem ao escopo local.</a:t>
            </a:r>
            <a:endParaRPr sz="1600">
              <a:solidFill>
                <a:srgbClr val="626E73"/>
              </a:solidFill>
            </a:endParaRPr>
          </a:p>
          <a:p>
            <a:pPr indent="-3302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Não podem ser acessadas fora da função.</a:t>
            </a:r>
            <a:endParaRPr sz="1600">
              <a:solidFill>
                <a:srgbClr val="626E73"/>
              </a:solidFill>
            </a:endParaRPr>
          </a:p>
          <a:p>
            <a:pPr indent="-3302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■"/>
            </a:pPr>
            <a:r>
              <a:rPr lang="pt-BR" sz="1600">
                <a:solidFill>
                  <a:srgbClr val="626E73"/>
                </a:solidFill>
              </a:rPr>
              <a:t>Escopo Global</a:t>
            </a:r>
            <a:endParaRPr sz="1600">
              <a:solidFill>
                <a:srgbClr val="626E73"/>
              </a:solidFill>
            </a:endParaRPr>
          </a:p>
          <a:p>
            <a:pPr indent="-3302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Variáveis declaradas fora de funções pertencem ao escopo global.</a:t>
            </a:r>
            <a:endParaRPr sz="1600">
              <a:solidFill>
                <a:srgbClr val="626E73"/>
              </a:solidFill>
            </a:endParaRPr>
          </a:p>
          <a:p>
            <a:pPr indent="-3302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Podem ser acessadas dentro e fora de funções.</a:t>
            </a:r>
            <a:endParaRPr sz="16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bc46fe962_0_0"/>
          <p:cNvSpPr txBox="1"/>
          <p:nvPr/>
        </p:nvSpPr>
        <p:spPr>
          <a:xfrm>
            <a:off x="727525" y="412278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FUNÇÕES LAMBDA</a:t>
            </a:r>
            <a:endParaRPr b="0" i="0" sz="16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32bc46fe96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32bc46fe962_0_0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g32bc46fe962_0_0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28" name="Google Shape;228;g32bc46fe962_0_0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9" name="Google Shape;229;g32bc46fe962_0_0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g32bc46fe962_0_0"/>
          <p:cNvSpPr txBox="1"/>
          <p:nvPr/>
        </p:nvSpPr>
        <p:spPr>
          <a:xfrm>
            <a:off x="1073126" y="923175"/>
            <a:ext cx="7343400" cy="22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lang="pt-BR" sz="1600">
                <a:solidFill>
                  <a:srgbClr val="626E73"/>
                </a:solidFill>
              </a:rPr>
              <a:t>O que são Funções lambda?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As funções lambda são funções anônimas de uma única linha.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Elas são úteis para códigos simples e expressões matemáticas.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Não possuem nome e não precisam da palavra return.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b="0" i="0" lang="pt-BR" sz="16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Exemplo Lista de alunos: ["Ana", "João", "Pedro"]</a:t>
            </a:r>
            <a:endParaRPr b="0" i="0" sz="16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b="0" i="0" lang="pt-BR" sz="16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As listas mantêm a ordem dos elementos.</a:t>
            </a:r>
            <a:endParaRPr b="0" i="0" sz="16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Font typeface="Arial"/>
              <a:buChar char="●"/>
            </a:pPr>
            <a:r>
              <a:rPr b="0" i="0" lang="pt-BR" sz="16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Podemos adicionar, remover e modificar os itens.</a:t>
            </a:r>
            <a:endParaRPr b="0" i="0" sz="16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2019-02-15T12:16:11Z</dcterms:created>
  <dc:creator>Adriano</dc:creator>
</cp:coreProperties>
</file>