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8250" cx="9144000"/>
  <p:notesSz cx="6858000" cy="9144000"/>
  <p:embeddedFontLst>
    <p:embeddedFont>
      <p:font typeface="Roboto Light"/>
      <p:regular r:id="rId25"/>
      <p:bold r:id="rId26"/>
      <p:italic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hRmYlU3qfkGUIvs8GSpfq+7Y8M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046658-427A-4F83-BDC6-0AE82321593C}">
  <a:tblStyle styleId="{E7046658-427A-4F83-BDC6-0AE82321593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2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Light-bold.fntdata"/><Relationship Id="rId25" Type="http://schemas.openxmlformats.org/officeDocument/2006/relationships/font" Target="fonts/RobotoLight-regular.fntdata"/><Relationship Id="rId28" Type="http://schemas.openxmlformats.org/officeDocument/2006/relationships/font" Target="fonts/RobotoLight-boldItalic.fntdata"/><Relationship Id="rId27" Type="http://schemas.openxmlformats.org/officeDocument/2006/relationships/font" Target="fonts/Roboto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2bc46fe962_0_16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32bc46fe96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32bc46fe962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2bc46fe962_0_35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32bc46fe96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32bc46fe962_0_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2bc46fe962_0_52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32bc46fe96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32bc46fe962_0_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2bc46fe962_0_73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32bc46fe96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g32bc46fe962_0_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2bc46fe962_0_87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32bc46fe96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32bc46fe962_0_8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2bc46fe962_0_139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32bc46fe96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32bc46fe962_0_1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2bc46fe962_0_150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32bc46fe96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g32bc46fe962_0_1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:notes"/>
          <p:cNvSpPr/>
          <p:nvPr>
            <p:ph idx="2" type="sldImg"/>
          </p:nvPr>
        </p:nvSpPr>
        <p:spPr>
          <a:xfrm>
            <a:off x="384175" y="685800"/>
            <a:ext cx="60896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d739fd335_0_313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1d739fd335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31d739fd335_0_3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d739fd335_0_38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31d739fd33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31d739fd335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d739fd335_0_298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1d739fd335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31d739fd335_0_29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f253b9686_0_2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32f253b968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32f253b9686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f253b9686_0_16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32f253b968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32f253b9686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2bc46fe962_0_104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32bc46fe96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32bc46fe962_0_10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2f253b9686_0_29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32f253b968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32f253b9686_0_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2bc46fe962_0_0:notes"/>
          <p:cNvSpPr/>
          <p:nvPr>
            <p:ph idx="2" type="sldImg"/>
          </p:nvPr>
        </p:nvSpPr>
        <p:spPr>
          <a:xfrm>
            <a:off x="384175" y="685800"/>
            <a:ext cx="6089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32bc46fe9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32bc46fe962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23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23" name="Google Shape;23;p23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" name="Google Shape;24;p23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1"/>
          <p:cNvSpPr txBox="1"/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1"/>
          <p:cNvSpPr/>
          <p:nvPr>
            <p:ph idx="2" type="pic"/>
          </p:nvPr>
        </p:nvSpPr>
        <p:spPr>
          <a:xfrm>
            <a:off x="1792288" y="460007"/>
            <a:ext cx="5486400" cy="3088958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31"/>
          <p:cNvSpPr txBox="1"/>
          <p:nvPr>
            <p:ph idx="1" type="body"/>
          </p:nvPr>
        </p:nvSpPr>
        <p:spPr>
          <a:xfrm>
            <a:off x="1792288" y="4029235"/>
            <a:ext cx="5486400" cy="604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31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1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1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06" name="Google Shape;106;p31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07" name="Google Shape;107;p31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p31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2"/>
          <p:cNvSpPr txBox="1"/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2"/>
          <p:cNvSpPr txBox="1"/>
          <p:nvPr>
            <p:ph idx="1" type="body"/>
          </p:nvPr>
        </p:nvSpPr>
        <p:spPr>
          <a:xfrm rot="5400000">
            <a:off x="2873192" y="-1214730"/>
            <a:ext cx="339761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32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2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2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15" name="Google Shape;115;p32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16" name="Google Shape;116;p32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7" name="Google Shape;117;p32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3"/>
          <p:cNvSpPr txBox="1"/>
          <p:nvPr>
            <p:ph type="title"/>
          </p:nvPr>
        </p:nvSpPr>
        <p:spPr>
          <a:xfrm rot="5400000">
            <a:off x="5461746" y="1373823"/>
            <a:ext cx="439270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3"/>
          <p:cNvSpPr txBox="1"/>
          <p:nvPr>
            <p:ph idx="1" type="body"/>
          </p:nvPr>
        </p:nvSpPr>
        <p:spPr>
          <a:xfrm rot="5400000">
            <a:off x="1270746" y="-607377"/>
            <a:ext cx="439270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33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3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3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24" name="Google Shape;124;p33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25" name="Google Shape;125;p33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6" name="Google Shape;126;p33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ctrTitle"/>
          </p:nvPr>
        </p:nvSpPr>
        <p:spPr>
          <a:xfrm>
            <a:off x="685800" y="1599299"/>
            <a:ext cx="7772400" cy="1103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" type="subTitle"/>
          </p:nvPr>
        </p:nvSpPr>
        <p:spPr>
          <a:xfrm>
            <a:off x="1371600" y="2917349"/>
            <a:ext cx="6400800" cy="1315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2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31" name="Google Shape;31;p22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32" name="Google Shape;32;p22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3" name="Google Shape;33;p22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/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" type="body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40" name="Google Shape;40;p24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41" name="Google Shape;41;p24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" name="Google Shape;42;p24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 txBox="1"/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" type="body"/>
          </p:nvPr>
        </p:nvSpPr>
        <p:spPr>
          <a:xfrm>
            <a:off x="722313" y="2182055"/>
            <a:ext cx="7772400" cy="11261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49" name="Google Shape;49;p25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50" name="Google Shape;50;p25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1" name="Google Shape;51;p25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/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" type="body"/>
          </p:nvPr>
        </p:nvSpPr>
        <p:spPr>
          <a:xfrm>
            <a:off x="457200" y="1201262"/>
            <a:ext cx="4038600" cy="339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5" name="Google Shape;55;p26"/>
          <p:cNvSpPr txBox="1"/>
          <p:nvPr>
            <p:ph idx="2" type="body"/>
          </p:nvPr>
        </p:nvSpPr>
        <p:spPr>
          <a:xfrm>
            <a:off x="4648200" y="1201262"/>
            <a:ext cx="4038600" cy="339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" name="Google Shape;56;p26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59" name="Google Shape;59;p26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60" name="Google Shape;60;p26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1" name="Google Shape;61;p26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7"/>
          <p:cNvSpPr txBox="1"/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457200" y="1152401"/>
            <a:ext cx="4040188" cy="4802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27"/>
          <p:cNvSpPr txBox="1"/>
          <p:nvPr>
            <p:ph idx="2" type="body"/>
          </p:nvPr>
        </p:nvSpPr>
        <p:spPr>
          <a:xfrm>
            <a:off x="457200" y="1632667"/>
            <a:ext cx="4040188" cy="2966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27"/>
          <p:cNvSpPr txBox="1"/>
          <p:nvPr>
            <p:ph idx="3" type="body"/>
          </p:nvPr>
        </p:nvSpPr>
        <p:spPr>
          <a:xfrm>
            <a:off x="4645033" y="1152401"/>
            <a:ext cx="4041775" cy="4802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27"/>
          <p:cNvSpPr txBox="1"/>
          <p:nvPr>
            <p:ph idx="4" type="body"/>
          </p:nvPr>
        </p:nvSpPr>
        <p:spPr>
          <a:xfrm>
            <a:off x="4645033" y="1632667"/>
            <a:ext cx="4041775" cy="2966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27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71" name="Google Shape;71;p27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72" name="Google Shape;72;p27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3" name="Google Shape;73;p27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79" name="Google Shape;79;p28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80" name="Google Shape;80;p28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1" name="Google Shape;81;p28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9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86" name="Google Shape;86;p29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87" name="Google Shape;87;p29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8" name="Google Shape;88;p29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0"/>
          <p:cNvSpPr txBox="1"/>
          <p:nvPr>
            <p:ph type="title"/>
          </p:nvPr>
        </p:nvSpPr>
        <p:spPr>
          <a:xfrm>
            <a:off x="457209" y="204981"/>
            <a:ext cx="3008313" cy="8723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0"/>
          <p:cNvSpPr txBox="1"/>
          <p:nvPr>
            <p:ph idx="1" type="body"/>
          </p:nvPr>
        </p:nvSpPr>
        <p:spPr>
          <a:xfrm>
            <a:off x="3575050" y="204977"/>
            <a:ext cx="5111750" cy="4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2" name="Google Shape;92;p30"/>
          <p:cNvSpPr txBox="1"/>
          <p:nvPr>
            <p:ph idx="2" type="body"/>
          </p:nvPr>
        </p:nvSpPr>
        <p:spPr>
          <a:xfrm>
            <a:off x="457209" y="1077326"/>
            <a:ext cx="3008313" cy="3521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3" name="Google Shape;93;p30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96" name="Google Shape;96;p30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97" name="Google Shape;97;p30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8" name="Google Shape;98;p30"/>
            <p:cNvPicPr preferRelativeResize="0"/>
            <p:nvPr/>
          </p:nvPicPr>
          <p:blipFill rotWithShape="1">
            <a:blip r:embed="rId2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ap_elemento1.png" id="10" name="Google Shape;10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400" y="102484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1"/>
          <p:cNvSpPr txBox="1"/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" type="body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0" type="dt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1" type="ftr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1"/>
          <p:cNvSpPr txBox="1"/>
          <p:nvPr>
            <p:ph idx="12" type="sldNum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" name="Google Shape;1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1"/>
          <p:cNvPicPr preferRelativeResize="0"/>
          <p:nvPr/>
        </p:nvPicPr>
        <p:blipFill rotWithShape="1">
          <a:blip r:embed="rId3">
            <a:alphaModFix/>
          </a:blip>
          <a:srcRect b="0" l="25818" r="0" t="-13865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21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9" name="Google Shape;19;p21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" name="Google Shape;20;p21"/>
            <p:cNvPicPr preferRelativeResize="0"/>
            <p:nvPr/>
          </p:nvPicPr>
          <p:blipFill rotWithShape="1">
            <a:blip r:embed="rId4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3.png"/><Relationship Id="rId6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3"/>
          <p:cNvCxnSpPr/>
          <p:nvPr/>
        </p:nvCxnSpPr>
        <p:spPr>
          <a:xfrm>
            <a:off x="1755957" y="2810296"/>
            <a:ext cx="444501" cy="0"/>
          </a:xfrm>
          <a:prstGeom prst="straightConnector1">
            <a:avLst/>
          </a:prstGeom>
          <a:noFill/>
          <a:ln cap="flat" cmpd="sng" w="50800">
            <a:solidFill>
              <a:srgbClr val="ED145B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3" name="Google Shape;13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7380" y="4390224"/>
            <a:ext cx="129265" cy="49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/>
          <p:cNvSpPr txBox="1"/>
          <p:nvPr/>
        </p:nvSpPr>
        <p:spPr>
          <a:xfrm>
            <a:off x="996425" y="2139400"/>
            <a:ext cx="7506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pt-BR" sz="35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PYTHON PARA QAs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2bc46fe962_0_16"/>
          <p:cNvSpPr txBox="1"/>
          <p:nvPr/>
        </p:nvSpPr>
        <p:spPr>
          <a:xfrm>
            <a:off x="727525" y="412278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FF0066"/>
                </a:solidFill>
              </a:rPr>
              <a:t>INTRODUÇÃO ÀS COLEÇÕES -  </a:t>
            </a:r>
            <a:r>
              <a:rPr lang="pt-BR" sz="1600">
                <a:solidFill>
                  <a:srgbClr val="FF0066"/>
                </a:solidFill>
              </a:rPr>
              <a:t>TUPLAS</a:t>
            </a:r>
            <a:r>
              <a:rPr lang="pt-BR" sz="1600">
                <a:solidFill>
                  <a:srgbClr val="FF0066"/>
                </a:solidFill>
              </a:rPr>
              <a:t> (tuple)</a:t>
            </a:r>
            <a:endParaRPr sz="1600">
              <a:solidFill>
                <a:srgbClr val="FF0066"/>
              </a:solidFill>
            </a:endParaRPr>
          </a:p>
        </p:txBody>
      </p:sp>
      <p:pic>
        <p:nvPicPr>
          <p:cNvPr id="237" name="Google Shape;237;g32bc46fe962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32bc46fe962_0_16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Google Shape;239;g32bc46fe962_0_16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240" name="Google Shape;240;g32bc46fe962_0_16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1" name="Google Shape;241;g32bc46fe962_0_16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2" name="Google Shape;242;g32bc46fe962_0_16"/>
          <p:cNvSpPr txBox="1"/>
          <p:nvPr/>
        </p:nvSpPr>
        <p:spPr>
          <a:xfrm>
            <a:off x="1073126" y="923175"/>
            <a:ext cx="7343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As tuplas são estruturas de dados imutáveis, ou seja, não podem ser modificadas após sua criação. São utilizadas quando queremos armazenar dados que não devem ser alterados.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Exemplo </a:t>
            </a:r>
            <a:r>
              <a:rPr lang="pt-BR" sz="1600">
                <a:solidFill>
                  <a:srgbClr val="626E73"/>
                </a:solidFill>
              </a:rPr>
              <a:t>Coordenadas de um ponto: (10, 20)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Não podemos adicionar ou remover elementos.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Mais eficientes do que listas em termos de desempenho.</a:t>
            </a:r>
            <a:endParaRPr sz="1600">
              <a:solidFill>
                <a:srgbClr val="626E7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2bc46fe962_0_35"/>
          <p:cNvSpPr txBox="1"/>
          <p:nvPr/>
        </p:nvSpPr>
        <p:spPr>
          <a:xfrm>
            <a:off x="727525" y="412278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FF0066"/>
                </a:solidFill>
              </a:rPr>
              <a:t>INTRODUÇÃO ÀS COLEÇÕES -  </a:t>
            </a:r>
            <a:r>
              <a:rPr lang="pt-BR" sz="1600">
                <a:solidFill>
                  <a:srgbClr val="FF0066"/>
                </a:solidFill>
              </a:rPr>
              <a:t>DICIONÁRIOS</a:t>
            </a:r>
            <a:r>
              <a:rPr lang="pt-BR" sz="1600">
                <a:solidFill>
                  <a:srgbClr val="FF0066"/>
                </a:solidFill>
              </a:rPr>
              <a:t> (dict)</a:t>
            </a:r>
            <a:endParaRPr sz="1600">
              <a:solidFill>
                <a:srgbClr val="FF0066"/>
              </a:solidFill>
            </a:endParaRPr>
          </a:p>
        </p:txBody>
      </p:sp>
      <p:pic>
        <p:nvPicPr>
          <p:cNvPr id="249" name="Google Shape;249;g32bc46fe962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32bc46fe962_0_35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1" name="Google Shape;251;g32bc46fe962_0_35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252" name="Google Shape;252;g32bc46fe962_0_35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3" name="Google Shape;253;g32bc46fe962_0_35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4" name="Google Shape;254;g32bc46fe962_0_35"/>
          <p:cNvSpPr txBox="1"/>
          <p:nvPr/>
        </p:nvSpPr>
        <p:spPr>
          <a:xfrm>
            <a:off x="1073126" y="923175"/>
            <a:ext cx="7343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Os dicionários armazenam pares chave-valor, permitindo acesso rápido aos dados por meio da chave, em vez de um índice numérico.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Exemplo de </a:t>
            </a:r>
            <a:r>
              <a:rPr lang="pt-BR" sz="1600">
                <a:solidFill>
                  <a:srgbClr val="626E73"/>
                </a:solidFill>
              </a:rPr>
              <a:t>Informações de um usuário: {"nome": "Carlos", "idade": 30, "email": "carlos@email.com"}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Cada elemento é um par "chave: valor".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As chaves devem ser únicas e imutáveis (strings, números ou tuplas).</a:t>
            </a:r>
            <a:endParaRPr sz="1600">
              <a:solidFill>
                <a:srgbClr val="626E7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2bc46fe962_0_52"/>
          <p:cNvSpPr txBox="1"/>
          <p:nvPr/>
        </p:nvSpPr>
        <p:spPr>
          <a:xfrm>
            <a:off x="727525" y="412278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FF0066"/>
                </a:solidFill>
              </a:rPr>
              <a:t>INTRODUÇÃO ÀS COLEÇÕES -  </a:t>
            </a:r>
            <a:r>
              <a:rPr lang="pt-BR" sz="1600">
                <a:solidFill>
                  <a:srgbClr val="FF0066"/>
                </a:solidFill>
              </a:rPr>
              <a:t>CONJUNTOS</a:t>
            </a:r>
            <a:r>
              <a:rPr lang="pt-BR" sz="1600">
                <a:solidFill>
                  <a:srgbClr val="FF0066"/>
                </a:solidFill>
              </a:rPr>
              <a:t> (set)</a:t>
            </a:r>
            <a:endParaRPr sz="1600">
              <a:solidFill>
                <a:srgbClr val="FF0066"/>
              </a:solidFill>
            </a:endParaRPr>
          </a:p>
        </p:txBody>
      </p:sp>
      <p:pic>
        <p:nvPicPr>
          <p:cNvPr id="261" name="Google Shape;261;g32bc46fe962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32bc46fe962_0_52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g32bc46fe962_0_52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264" name="Google Shape;264;g32bc46fe962_0_52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5" name="Google Shape;265;g32bc46fe962_0_52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6" name="Google Shape;266;g32bc46fe962_0_52"/>
          <p:cNvSpPr txBox="1"/>
          <p:nvPr/>
        </p:nvSpPr>
        <p:spPr>
          <a:xfrm>
            <a:off x="1073126" y="923175"/>
            <a:ext cx="7343400" cy="25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Os conjuntos armazenam valores únicos, sem duplicatas, e não garantem a ordem dos elementos. Eles são úteis quando precisamos verificar a existência de itens e realizar operações matemáticas como união e interseção.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Exemplo de </a:t>
            </a:r>
            <a:r>
              <a:rPr lang="pt-BR" sz="1600">
                <a:solidFill>
                  <a:srgbClr val="626E73"/>
                </a:solidFill>
              </a:rPr>
              <a:t>Linguagens de programação preferidas: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{"Python", "Java", "C++", "Python"}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 O conjunto remove automaticamente valores duplicados.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Muito útil para verificar itens únicos rapidamente.</a:t>
            </a:r>
            <a:endParaRPr sz="1600">
              <a:solidFill>
                <a:srgbClr val="626E7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2bc46fe962_0_73"/>
          <p:cNvSpPr txBox="1"/>
          <p:nvPr/>
        </p:nvSpPr>
        <p:spPr>
          <a:xfrm>
            <a:off x="727525" y="412278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FF0066"/>
                </a:solidFill>
              </a:rPr>
              <a:t>RESUMO DAS DIFERENÇAS</a:t>
            </a:r>
            <a:endParaRPr sz="1600">
              <a:solidFill>
                <a:srgbClr val="FF0066"/>
              </a:solidFill>
            </a:endParaRPr>
          </a:p>
        </p:txBody>
      </p:sp>
      <p:pic>
        <p:nvPicPr>
          <p:cNvPr id="273" name="Google Shape;273;g32bc46fe962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32bc46fe962_0_73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5" name="Google Shape;275;g32bc46fe962_0_73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276" name="Google Shape;276;g32bc46fe962_0_73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7" name="Google Shape;277;g32bc46fe962_0_73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78" name="Google Shape;278;g32bc46fe962_0_73"/>
          <p:cNvGraphicFramePr/>
          <p:nvPr/>
        </p:nvGraphicFramePr>
        <p:xfrm>
          <a:off x="426075" y="129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{E7046658-427A-4F83-BDC6-0AE82321593C}</a:tableStyleId>
              </a:tblPr>
              <a:tblGrid>
                <a:gridCol w="1499750"/>
                <a:gridCol w="2562125"/>
                <a:gridCol w="1887225"/>
                <a:gridCol w="837375"/>
                <a:gridCol w="17622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Estrutura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Características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Permite Duplicatas?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Mutável?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Mantém Ordem?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Lista (</a:t>
                      </a:r>
                      <a:r>
                        <a:rPr b="1" lang="pt-BR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list</a:t>
                      </a:r>
                      <a:r>
                        <a:rPr b="1" lang="pt-BR" sz="1100"/>
                        <a:t>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Coleção ordenada e mutável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           ✅ Sim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✅ Sim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        ✅ Sim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Tupla (</a:t>
                      </a:r>
                      <a:r>
                        <a:rPr b="1" lang="pt-BR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tuple</a:t>
                      </a:r>
                      <a:r>
                        <a:rPr b="1" lang="pt-BR" sz="1100"/>
                        <a:t>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Coleção ordenada e imutável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           ✅ Sim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❌ Não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        ✅ Sim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Dicionário (</a:t>
                      </a:r>
                      <a:r>
                        <a:rPr b="1" lang="pt-BR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dict</a:t>
                      </a:r>
                      <a:r>
                        <a:rPr b="1" lang="pt-BR" sz="1100"/>
                        <a:t>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Pares chave-valor, busca rápida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           ✅ Sim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✅ Sim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        ✅ Sim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Conjunto (</a:t>
                      </a:r>
                      <a:r>
                        <a:rPr b="1" lang="pt-BR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set</a:t>
                      </a:r>
                      <a:r>
                        <a:rPr b="1" lang="pt-BR" sz="1100"/>
                        <a:t>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Coleção </a:t>
                      </a:r>
                      <a:r>
                        <a:rPr b="1" lang="pt-BR" sz="1100"/>
                        <a:t>não ordenada</a:t>
                      </a:r>
                      <a:r>
                        <a:rPr lang="pt-BR" sz="1100"/>
                        <a:t> e </a:t>
                      </a:r>
                      <a:r>
                        <a:rPr b="1" lang="pt-BR" sz="1100"/>
                        <a:t>única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           ❌ Não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✅ Sim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        ❌ Não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2bc46fe962_0_87"/>
          <p:cNvSpPr txBox="1"/>
          <p:nvPr/>
        </p:nvSpPr>
        <p:spPr>
          <a:xfrm>
            <a:off x="727525" y="412278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FF0066"/>
                </a:solidFill>
              </a:rPr>
              <a:t>QUANDO USAR CADA ESTRUTURA? </a:t>
            </a:r>
            <a:endParaRPr sz="1600">
              <a:solidFill>
                <a:srgbClr val="FF0066"/>
              </a:solidFill>
            </a:endParaRPr>
          </a:p>
        </p:txBody>
      </p:sp>
      <p:pic>
        <p:nvPicPr>
          <p:cNvPr id="285" name="Google Shape;285;g32bc46fe962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32bc46fe962_0_87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7" name="Google Shape;287;g32bc46fe962_0_87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288" name="Google Shape;288;g32bc46fe962_0_87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9" name="Google Shape;289;g32bc46fe962_0_87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90" name="Google Shape;290;g32bc46fe962_0_87"/>
          <p:cNvGraphicFramePr/>
          <p:nvPr/>
        </p:nvGraphicFramePr>
        <p:xfrm>
          <a:off x="1095975" y="120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{E7046658-427A-4F83-BDC6-0AE82321593C}</a:tableStyleId>
              </a:tblPr>
              <a:tblGrid>
                <a:gridCol w="3660275"/>
                <a:gridCol w="3660275"/>
              </a:tblGrid>
              <a:tr h="563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Cenário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Melhor Estrutura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56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Preciso armazenar uma </a:t>
                      </a:r>
                      <a:r>
                        <a:rPr b="1" lang="pt-BR" sz="1100"/>
                        <a:t>lista ordenada</a:t>
                      </a:r>
                      <a:r>
                        <a:rPr lang="pt-BR" sz="1100"/>
                        <a:t> de itens e poder modificar os elementos.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                                   </a:t>
                      </a:r>
                      <a:r>
                        <a:rPr b="1" lang="pt-BR" sz="1100"/>
                        <a:t>Lista (</a:t>
                      </a:r>
                      <a:r>
                        <a:rPr b="1" lang="pt-BR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list</a:t>
                      </a:r>
                      <a:r>
                        <a:rPr b="1" lang="pt-BR" sz="1100"/>
                        <a:t>)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56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Preciso armazenar um conjunto </a:t>
                      </a:r>
                      <a:r>
                        <a:rPr b="1" lang="pt-BR" sz="1100"/>
                        <a:t>fixo</a:t>
                      </a:r>
                      <a:r>
                        <a:rPr lang="pt-BR" sz="1100"/>
                        <a:t> de valores que </a:t>
                      </a:r>
                      <a:r>
                        <a:rPr b="1" lang="pt-BR" sz="1100"/>
                        <a:t>não serão alterados</a:t>
                      </a:r>
                      <a:r>
                        <a:rPr lang="pt-BR" sz="1100"/>
                        <a:t>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                                 </a:t>
                      </a:r>
                      <a:r>
                        <a:rPr b="1" lang="pt-BR" sz="1100"/>
                        <a:t>Tupla (</a:t>
                      </a:r>
                      <a:r>
                        <a:rPr b="1" lang="pt-BR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tuple</a:t>
                      </a:r>
                      <a:r>
                        <a:rPr b="1" lang="pt-BR" sz="1100"/>
                        <a:t>)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56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Preciso armazenar informações </a:t>
                      </a:r>
                      <a:r>
                        <a:rPr b="1" lang="pt-BR" sz="1100"/>
                        <a:t>associadas a uma chave</a:t>
                      </a:r>
                      <a:r>
                        <a:rPr lang="pt-BR" sz="1100"/>
                        <a:t>, como dados de um usuário.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                               </a:t>
                      </a:r>
                      <a:r>
                        <a:rPr b="1" lang="pt-BR" sz="1100"/>
                        <a:t>Dicionário (</a:t>
                      </a:r>
                      <a:r>
                        <a:rPr b="1" lang="pt-BR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dict</a:t>
                      </a:r>
                      <a:r>
                        <a:rPr b="1" lang="pt-BR" sz="1100"/>
                        <a:t>)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56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Preciso armazenar </a:t>
                      </a:r>
                      <a:r>
                        <a:rPr b="1" lang="pt-BR" sz="1100"/>
                        <a:t>valores únicos</a:t>
                      </a:r>
                      <a:r>
                        <a:rPr lang="pt-BR" sz="1100"/>
                        <a:t> e </a:t>
                      </a:r>
                      <a:r>
                        <a:rPr b="1" lang="pt-BR" sz="1100"/>
                        <a:t>fazer operações matemáticas</a:t>
                      </a:r>
                      <a:r>
                        <a:rPr lang="pt-BR" sz="1100"/>
                        <a:t> como união e interseção.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                                </a:t>
                      </a:r>
                      <a:r>
                        <a:rPr b="1" lang="pt-BR" sz="1100"/>
                        <a:t>Conjunto (</a:t>
                      </a:r>
                      <a:r>
                        <a:rPr b="1" lang="pt-BR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set</a:t>
                      </a:r>
                      <a:r>
                        <a:rPr b="1" lang="pt-BR" sz="1100"/>
                        <a:t>)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2bc46fe962_0_139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REVISÃO</a:t>
            </a:r>
            <a:endParaRPr b="0" i="0" sz="900" u="none" cap="none" strike="noStrike">
              <a:solidFill>
                <a:srgbClr val="A2B6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g32bc46fe962_0_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32bc46fe962_0_139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g32bc46fe962_0_139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300" name="Google Shape;300;g32bc46fe962_0_139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1" name="Google Shape;301;g32bc46fe962_0_139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2" name="Google Shape;302;g32bc46fe962_0_139"/>
          <p:cNvSpPr txBox="1"/>
          <p:nvPr/>
        </p:nvSpPr>
        <p:spPr>
          <a:xfrm>
            <a:off x="1073576" y="897050"/>
            <a:ext cx="7343400" cy="3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●"/>
            </a:pPr>
            <a:r>
              <a:rPr b="1" lang="pt-BR">
                <a:solidFill>
                  <a:srgbClr val="626E73"/>
                </a:solidFill>
              </a:rPr>
              <a:t>ESTRUTURAS DE DECISÃO</a:t>
            </a:r>
            <a:endParaRPr b="1"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b="1" lang="pt-BR">
                <a:solidFill>
                  <a:srgbClr val="626E73"/>
                </a:solidFill>
              </a:rPr>
              <a:t>if</a:t>
            </a:r>
            <a:endParaRPr b="1"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b="1" lang="pt-BR">
                <a:solidFill>
                  <a:srgbClr val="626E73"/>
                </a:solidFill>
              </a:rPr>
              <a:t>elif</a:t>
            </a:r>
            <a:endParaRPr b="1"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b="1" lang="pt-BR">
                <a:solidFill>
                  <a:srgbClr val="626E73"/>
                </a:solidFill>
              </a:rPr>
              <a:t>else</a:t>
            </a:r>
            <a:endParaRPr b="1">
              <a:solidFill>
                <a:srgbClr val="626E73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●"/>
            </a:pPr>
            <a:r>
              <a:rPr b="1" lang="pt-BR">
                <a:solidFill>
                  <a:srgbClr val="626E73"/>
                </a:solidFill>
              </a:rPr>
              <a:t>ESTRUTURAS DE REPETIÇÃO</a:t>
            </a:r>
            <a:endParaRPr b="1"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b="1" lang="pt-BR">
                <a:solidFill>
                  <a:srgbClr val="626E73"/>
                </a:solidFill>
              </a:rPr>
              <a:t>for</a:t>
            </a:r>
            <a:endParaRPr b="1"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b="1" lang="pt-BR">
                <a:solidFill>
                  <a:srgbClr val="626E73"/>
                </a:solidFill>
              </a:rPr>
              <a:t>while</a:t>
            </a:r>
            <a:endParaRPr b="1">
              <a:solidFill>
                <a:srgbClr val="626E73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●"/>
            </a:pPr>
            <a:r>
              <a:rPr b="1" lang="pt-BR">
                <a:solidFill>
                  <a:srgbClr val="626E73"/>
                </a:solidFill>
              </a:rPr>
              <a:t>INTRODUÇÃO ÀS COLEÇÕES</a:t>
            </a:r>
            <a:endParaRPr b="1"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b="1" lang="pt-BR">
                <a:solidFill>
                  <a:srgbClr val="626E73"/>
                </a:solidFill>
              </a:rPr>
              <a:t>Listas</a:t>
            </a:r>
            <a:endParaRPr b="1"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b="1" lang="pt-BR">
                <a:solidFill>
                  <a:srgbClr val="626E73"/>
                </a:solidFill>
              </a:rPr>
              <a:t>Tuplas</a:t>
            </a:r>
            <a:endParaRPr b="1"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b="1" lang="pt-BR">
                <a:solidFill>
                  <a:srgbClr val="626E73"/>
                </a:solidFill>
              </a:rPr>
              <a:t>Dicionários</a:t>
            </a:r>
            <a:endParaRPr b="1"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b="1" lang="pt-BR">
                <a:solidFill>
                  <a:srgbClr val="626E73"/>
                </a:solidFill>
              </a:rPr>
              <a:t>Conjuntos</a:t>
            </a:r>
            <a:endParaRPr b="1">
              <a:solidFill>
                <a:srgbClr val="626E7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2bc46fe962_0_150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PARA A PRÓXIMA AULA</a:t>
            </a:r>
            <a:endParaRPr b="0" i="0" sz="900" u="none" cap="none" strike="noStrike">
              <a:solidFill>
                <a:srgbClr val="A2B6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g32bc46fe962_0_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g32bc46fe962_0_150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1" name="Google Shape;311;g32bc46fe962_0_150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312" name="Google Shape;312;g32bc46fe962_0_150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13" name="Google Shape;313;g32bc46fe962_0_150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4" name="Google Shape;314;g32bc46fe962_0_150"/>
          <p:cNvSpPr txBox="1"/>
          <p:nvPr/>
        </p:nvSpPr>
        <p:spPr>
          <a:xfrm>
            <a:off x="1073576" y="897050"/>
            <a:ext cx="73434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Desafio de hoje:</a:t>
            </a:r>
            <a:endParaRPr b="0" i="0" sz="18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Char char="○"/>
            </a:pPr>
            <a:r>
              <a:rPr lang="pt-BR" sz="1800">
                <a:solidFill>
                  <a:srgbClr val="626E73"/>
                </a:solidFill>
              </a:rPr>
              <a:t>Criar um programa que:</a:t>
            </a:r>
            <a:endParaRPr sz="1800">
              <a:solidFill>
                <a:srgbClr val="626E73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Char char="■"/>
            </a:pPr>
            <a:r>
              <a:rPr lang="pt-BR" sz="1800">
                <a:solidFill>
                  <a:srgbClr val="626E73"/>
                </a:solidFill>
              </a:rPr>
              <a:t>Leia os nomes de 5 casos de teste.</a:t>
            </a:r>
            <a:endParaRPr sz="1800">
              <a:solidFill>
                <a:srgbClr val="626E73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Char char="■"/>
            </a:pPr>
            <a:r>
              <a:rPr lang="pt-BR" sz="1800">
                <a:solidFill>
                  <a:srgbClr val="626E73"/>
                </a:solidFill>
              </a:rPr>
              <a:t>Armazene-os em uma lista.</a:t>
            </a:r>
            <a:endParaRPr sz="1800">
              <a:solidFill>
                <a:srgbClr val="626E73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Char char="■"/>
            </a:pPr>
            <a:r>
              <a:rPr lang="pt-BR" sz="1800">
                <a:solidFill>
                  <a:srgbClr val="626E73"/>
                </a:solidFill>
              </a:rPr>
              <a:t>Simule a execução de cada caso, gerando aleatoriamente Pass ou Fail.</a:t>
            </a:r>
            <a:endParaRPr sz="1800">
              <a:solidFill>
                <a:srgbClr val="626E7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"/>
            <a:ext cx="9144000" cy="514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38" y="144324"/>
            <a:ext cx="8978327" cy="48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0"/>
          <p:cNvPicPr preferRelativeResize="0"/>
          <p:nvPr/>
        </p:nvPicPr>
        <p:blipFill rotWithShape="1">
          <a:blip r:embed="rId5">
            <a:alphaModFix/>
          </a:blip>
          <a:srcRect b="0" l="7672" r="0" t="0"/>
          <a:stretch/>
        </p:blipFill>
        <p:spPr>
          <a:xfrm>
            <a:off x="3597850" y="4210600"/>
            <a:ext cx="2058050" cy="7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0"/>
          <p:cNvSpPr/>
          <p:nvPr/>
        </p:nvSpPr>
        <p:spPr>
          <a:xfrm>
            <a:off x="1301100" y="741500"/>
            <a:ext cx="4133400" cy="13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30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Podemos contar com o seu feedback?</a:t>
            </a:r>
            <a:endParaRPr b="1" i="0" sz="3000" u="none" cap="none" strike="noStrike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1301100" y="2295850"/>
            <a:ext cx="33924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Escaneie o QR Code ao lado e responda nossa Pesquisa de Avaliação.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4693500" y="2675725"/>
            <a:ext cx="779700" cy="106500"/>
          </a:xfrm>
          <a:prstGeom prst="rightArrow">
            <a:avLst>
              <a:gd fmla="val 50000" name="adj1"/>
              <a:gd fmla="val 150403" name="adj2"/>
            </a:avLst>
          </a:prstGeom>
          <a:solidFill>
            <a:srgbClr val="FF0066"/>
          </a:solidFill>
          <a:ln cap="flat" cmpd="sng" w="9525">
            <a:solidFill>
              <a:srgbClr val="FF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55900" y="1083850"/>
            <a:ext cx="3104825" cy="31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 txBox="1"/>
          <p:nvPr/>
        </p:nvSpPr>
        <p:spPr>
          <a:xfrm>
            <a:off x="2228646" y="3996024"/>
            <a:ext cx="4686710" cy="446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t-BR" sz="700" u="none" cap="none" strike="noStrike">
                <a:solidFill>
                  <a:srgbClr val="A2B6C1"/>
                </a:solidFill>
                <a:latin typeface="Roboto Light"/>
                <a:ea typeface="Roboto Light"/>
                <a:cs typeface="Roboto Light"/>
                <a:sym typeface="Roboto Light"/>
              </a:rPr>
              <a:t>Copyright © 2019 | Professor (a) Nome do Professor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pt-BR" sz="700" u="none" cap="none" strike="noStrike">
                <a:solidFill>
                  <a:srgbClr val="A2B6C1"/>
                </a:solidFill>
                <a:latin typeface="Roboto Light"/>
                <a:ea typeface="Roboto Light"/>
                <a:cs typeface="Roboto Light"/>
                <a:sym typeface="Roboto Light"/>
              </a:rPr>
              <a:t>Todos os direitos reservados. Reprodução ou divulgação total ou parcial deste documento, é expressamente proibido sem consentimento formal, por escrito, do professor/autor.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9"/>
          <p:cNvSpPr txBox="1"/>
          <p:nvPr/>
        </p:nvSpPr>
        <p:spPr>
          <a:xfrm>
            <a:off x="3120512" y="1540787"/>
            <a:ext cx="1530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/apsferreira</a:t>
            </a:r>
            <a:endParaRPr b="0" i="0" sz="11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2200" y="1480462"/>
            <a:ext cx="336550" cy="3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3767" y="1512212"/>
            <a:ext cx="319088" cy="319088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9"/>
          <p:cNvSpPr txBox="1"/>
          <p:nvPr/>
        </p:nvSpPr>
        <p:spPr>
          <a:xfrm>
            <a:off x="5218892" y="1540787"/>
            <a:ext cx="1322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/apsferreira_</a:t>
            </a:r>
            <a:endParaRPr b="0" i="0" sz="11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1" y="760789"/>
            <a:ext cx="9144000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pt-BR" sz="35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OBRIGADO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8" name="Google Shape;338;p19"/>
          <p:cNvGrpSpPr/>
          <p:nvPr/>
        </p:nvGrpSpPr>
        <p:grpSpPr>
          <a:xfrm>
            <a:off x="3827550" y="3384900"/>
            <a:ext cx="1488900" cy="508225"/>
            <a:chOff x="7655125" y="7275"/>
            <a:chExt cx="1488900" cy="508225"/>
          </a:xfrm>
        </p:grpSpPr>
        <p:sp>
          <p:nvSpPr>
            <p:cNvPr id="339" name="Google Shape;339;p19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40" name="Google Shape;340;p19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1" name="Google Shape;341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3049" y="1908775"/>
            <a:ext cx="1387401" cy="138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d739fd335_0_313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REVISÃO AULA </a:t>
            </a:r>
            <a:r>
              <a:rPr lang="pt-BR" sz="1600">
                <a:solidFill>
                  <a:srgbClr val="FF0066"/>
                </a:solidFill>
              </a:rPr>
              <a:t>2</a:t>
            </a:r>
            <a:endParaRPr b="0" i="0" sz="900" u="none" cap="none" strike="noStrike">
              <a:solidFill>
                <a:srgbClr val="A2B6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g31d739fd335_0_3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31d739fd335_0_313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g31d739fd335_0_313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44" name="Google Shape;144;g31d739fd335_0_313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5" name="Google Shape;145;g31d739fd335_0_313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6" name="Google Shape;146;g31d739fd335_0_313"/>
          <p:cNvSpPr txBox="1"/>
          <p:nvPr/>
        </p:nvSpPr>
        <p:spPr>
          <a:xfrm>
            <a:off x="1132226" y="855225"/>
            <a:ext cx="7343400" cy="19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●"/>
            </a:pPr>
            <a:r>
              <a:rPr b="1" lang="pt-BR">
                <a:solidFill>
                  <a:srgbClr val="626E73"/>
                </a:solidFill>
              </a:rPr>
              <a:t>Tipos de Dados: int, float, str, bool.</a:t>
            </a:r>
            <a:endParaRPr b="1">
              <a:solidFill>
                <a:srgbClr val="626E73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●"/>
            </a:pPr>
            <a:r>
              <a:rPr b="1" lang="pt-BR">
                <a:solidFill>
                  <a:srgbClr val="626E73"/>
                </a:solidFill>
              </a:rPr>
              <a:t>Operadores: </a:t>
            </a:r>
            <a:endParaRPr b="1"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b="1" lang="pt-BR">
                <a:solidFill>
                  <a:srgbClr val="626E73"/>
                </a:solidFill>
              </a:rPr>
              <a:t>Aritméticos (+, -, *, /)</a:t>
            </a:r>
            <a:endParaRPr b="1"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b="1" lang="pt-BR">
                <a:solidFill>
                  <a:srgbClr val="626E73"/>
                </a:solidFill>
              </a:rPr>
              <a:t>Comparativos (&gt;, &lt;, ==) </a:t>
            </a:r>
            <a:endParaRPr b="1">
              <a:solidFill>
                <a:srgbClr val="626E73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○"/>
            </a:pPr>
            <a:r>
              <a:rPr b="1" lang="pt-BR">
                <a:solidFill>
                  <a:srgbClr val="626E73"/>
                </a:solidFill>
              </a:rPr>
              <a:t>Lógicos (and, or, not)</a:t>
            </a:r>
            <a:endParaRPr b="1">
              <a:solidFill>
                <a:srgbClr val="626E73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●"/>
            </a:pPr>
            <a:r>
              <a:rPr b="1" lang="pt-BR">
                <a:solidFill>
                  <a:srgbClr val="626E73"/>
                </a:solidFill>
              </a:rPr>
              <a:t>Estruturas Condicionais: Como decidir o fluxo do código (if, elif, else).</a:t>
            </a:r>
            <a:endParaRPr b="1">
              <a:solidFill>
                <a:srgbClr val="626E73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400"/>
              <a:buChar char="●"/>
            </a:pPr>
            <a:r>
              <a:rPr b="1" lang="pt-BR">
                <a:solidFill>
                  <a:srgbClr val="626E73"/>
                </a:solidFill>
              </a:rPr>
              <a:t>Manipulação de Strings: Métodos úteis como upper(), lower(), strip(), replace().</a:t>
            </a:r>
            <a:endParaRPr b="1">
              <a:solidFill>
                <a:srgbClr val="626E7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d739fd335_0_38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MÓDULO </a:t>
            </a:r>
            <a:r>
              <a:rPr lang="pt-BR" sz="1600">
                <a:solidFill>
                  <a:srgbClr val="FF0066"/>
                </a:solidFill>
              </a:rPr>
              <a:t>2</a:t>
            </a:r>
            <a:r>
              <a:rPr b="0" i="0" lang="pt-BR" sz="16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pt-BR" sz="1600">
                <a:solidFill>
                  <a:srgbClr val="FF0066"/>
                </a:solidFill>
              </a:rPr>
              <a:t>ESTRUTURAS DE CONTROLE E COLEÇÕES</a:t>
            </a:r>
            <a:endParaRPr b="0" i="0" sz="900" u="none" cap="none" strike="noStrike">
              <a:solidFill>
                <a:srgbClr val="A2B6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g31d739fd335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31d739fd335_0_38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g31d739fd335_0_38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56" name="Google Shape;156;g31d739fd335_0_38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157;g31d739fd335_0_38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8" name="Google Shape;158;g31d739fd335_0_38"/>
          <p:cNvSpPr txBox="1"/>
          <p:nvPr/>
        </p:nvSpPr>
        <p:spPr>
          <a:xfrm>
            <a:off x="1149776" y="1201850"/>
            <a:ext cx="7343400" cy="28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Font typeface="Arial"/>
              <a:buAutoNum type="arabicPeriod"/>
            </a:pPr>
            <a:r>
              <a:rPr b="1" lang="pt-BR" sz="1800">
                <a:solidFill>
                  <a:srgbClr val="626E73"/>
                </a:solidFill>
              </a:rPr>
              <a:t>Estruturas</a:t>
            </a:r>
            <a:r>
              <a:rPr b="1" lang="pt-BR" sz="1800">
                <a:solidFill>
                  <a:srgbClr val="626E73"/>
                </a:solidFill>
              </a:rPr>
              <a:t> de Decisão (Simples, Aninhadas e Compostas)</a:t>
            </a:r>
            <a:r>
              <a:rPr b="1" i="0" lang="pt-BR" sz="18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18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Font typeface="Arial"/>
              <a:buAutoNum type="arabicPeriod"/>
            </a:pPr>
            <a:r>
              <a:rPr b="1" lang="pt-BR" sz="1800">
                <a:solidFill>
                  <a:srgbClr val="626E73"/>
                </a:solidFill>
              </a:rPr>
              <a:t>Estruturas de Repetição (Loops: for, while)</a:t>
            </a:r>
            <a:r>
              <a:rPr b="1" i="0" lang="pt-BR" sz="18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18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AutoNum type="arabicPeriod"/>
            </a:pPr>
            <a:r>
              <a:rPr b="1" lang="pt-BR" sz="1800">
                <a:solidFill>
                  <a:srgbClr val="626E73"/>
                </a:solidFill>
              </a:rPr>
              <a:t>Coleções: </a:t>
            </a:r>
            <a:endParaRPr b="1" sz="1800">
              <a:solidFill>
                <a:srgbClr val="626E73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Char char="○"/>
            </a:pPr>
            <a:r>
              <a:rPr b="1" lang="pt-BR" sz="1800">
                <a:solidFill>
                  <a:srgbClr val="626E73"/>
                </a:solidFill>
              </a:rPr>
              <a:t>Listas;</a:t>
            </a:r>
            <a:endParaRPr b="1" sz="1800">
              <a:solidFill>
                <a:srgbClr val="626E73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Char char="○"/>
            </a:pPr>
            <a:r>
              <a:rPr b="1" lang="pt-BR" sz="1800">
                <a:solidFill>
                  <a:srgbClr val="626E73"/>
                </a:solidFill>
              </a:rPr>
              <a:t>Tuplas;</a:t>
            </a:r>
            <a:endParaRPr b="1" sz="1800">
              <a:solidFill>
                <a:srgbClr val="626E73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Char char="○"/>
            </a:pPr>
            <a:r>
              <a:rPr b="1" lang="pt-BR" sz="1800">
                <a:solidFill>
                  <a:srgbClr val="626E73"/>
                </a:solidFill>
              </a:rPr>
              <a:t>Conjuntos;</a:t>
            </a:r>
            <a:endParaRPr b="1" sz="1800">
              <a:solidFill>
                <a:srgbClr val="626E73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Char char="○"/>
            </a:pPr>
            <a:r>
              <a:rPr b="1" lang="pt-BR" sz="1800">
                <a:solidFill>
                  <a:srgbClr val="626E73"/>
                </a:solidFill>
              </a:rPr>
              <a:t>Dicionários.</a:t>
            </a:r>
            <a:endParaRPr b="1" sz="1800">
              <a:solidFill>
                <a:srgbClr val="626E73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800"/>
              <a:buAutoNum type="arabicPeriod"/>
            </a:pPr>
            <a:r>
              <a:rPr b="1" lang="pt-BR" sz="1800">
                <a:solidFill>
                  <a:srgbClr val="626E73"/>
                </a:solidFill>
              </a:rPr>
              <a:t>Compreensão de listas e </a:t>
            </a:r>
            <a:r>
              <a:rPr b="1" lang="pt-BR" sz="1800">
                <a:solidFill>
                  <a:srgbClr val="626E73"/>
                </a:solidFill>
              </a:rPr>
              <a:t>iterações</a:t>
            </a:r>
            <a:r>
              <a:rPr b="1" lang="pt-BR" sz="1800">
                <a:solidFill>
                  <a:srgbClr val="626E73"/>
                </a:solidFill>
              </a:rPr>
              <a:t> avançadas.</a:t>
            </a:r>
            <a:endParaRPr b="1" sz="1800">
              <a:solidFill>
                <a:srgbClr val="626E7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d739fd335_0_298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AULA </a:t>
            </a:r>
            <a:r>
              <a:rPr lang="pt-BR" sz="1600">
                <a:solidFill>
                  <a:srgbClr val="FF0066"/>
                </a:solidFill>
              </a:rPr>
              <a:t>3</a:t>
            </a:r>
            <a:r>
              <a:rPr b="0" i="0" lang="pt-BR" sz="16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pt-BR" sz="1600">
                <a:solidFill>
                  <a:srgbClr val="FF0066"/>
                </a:solidFill>
              </a:rPr>
              <a:t> ESTRUTURAS DE CONTROLE E COLEÇÕES</a:t>
            </a:r>
            <a:endParaRPr sz="1600">
              <a:solidFill>
                <a:srgbClr val="FF0066"/>
              </a:solidFill>
            </a:endParaRPr>
          </a:p>
        </p:txBody>
      </p:sp>
      <p:pic>
        <p:nvPicPr>
          <p:cNvPr id="165" name="Google Shape;165;g31d739fd335_0_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31d739fd335_0_298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g31d739fd335_0_298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68" name="Google Shape;168;g31d739fd335_0_298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9" name="Google Shape;169;g31d739fd335_0_298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g31d739fd335_0_298"/>
          <p:cNvSpPr txBox="1"/>
          <p:nvPr/>
        </p:nvSpPr>
        <p:spPr>
          <a:xfrm>
            <a:off x="1073126" y="923175"/>
            <a:ext cx="7343400" cy="25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600" u="none" cap="none" strike="noStrike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Objetivos da aula: </a:t>
            </a:r>
            <a:endParaRPr b="1" i="0" sz="1600" u="none" cap="none" strike="noStrike">
              <a:solidFill>
                <a:srgbClr val="626E7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Compreender e aplicar estruturas de decisão (if, elif, else)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Utilizar estruturas de repetição (for e while)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Explorar coleções de dados em Python: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lang="pt-BR" sz="1600">
                <a:solidFill>
                  <a:srgbClr val="626E73"/>
                </a:solidFill>
              </a:rPr>
              <a:t>Listas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lang="pt-BR" sz="1600">
                <a:solidFill>
                  <a:srgbClr val="626E73"/>
                </a:solidFill>
              </a:rPr>
              <a:t>Tuplas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lang="pt-BR" sz="1600">
                <a:solidFill>
                  <a:srgbClr val="626E73"/>
                </a:solidFill>
              </a:rPr>
              <a:t>Dicionários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lang="pt-BR" sz="1600">
                <a:solidFill>
                  <a:srgbClr val="626E73"/>
                </a:solidFill>
              </a:rPr>
              <a:t>Conjuntos </a:t>
            </a:r>
            <a:endParaRPr sz="1600">
              <a:solidFill>
                <a:srgbClr val="626E7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f253b9686_0_2"/>
          <p:cNvSpPr txBox="1"/>
          <p:nvPr/>
        </p:nvSpPr>
        <p:spPr>
          <a:xfrm>
            <a:off x="727516" y="412285"/>
            <a:ext cx="7689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FF0066"/>
                </a:solidFill>
              </a:rPr>
              <a:t>ESTRUTURAS DE DECISÃO</a:t>
            </a:r>
            <a:endParaRPr sz="1600">
              <a:solidFill>
                <a:srgbClr val="FF00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0066"/>
              </a:solidFill>
            </a:endParaRPr>
          </a:p>
        </p:txBody>
      </p:sp>
      <p:pic>
        <p:nvPicPr>
          <p:cNvPr id="177" name="Google Shape;177;g32f253b9686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32f253b9686_0_2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Google Shape;179;g32f253b9686_0_2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80" name="Google Shape;180;g32f253b9686_0_2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1" name="Google Shape;181;g32f253b9686_0_2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2" name="Google Shape;182;g32f253b9686_0_2"/>
          <p:cNvSpPr txBox="1"/>
          <p:nvPr/>
        </p:nvSpPr>
        <p:spPr>
          <a:xfrm>
            <a:off x="1073126" y="923175"/>
            <a:ext cx="7343400" cy="22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As estruturas condicionais permitem que o código tome decisões com base em condições.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Exemplo de Fluxo de Decisão: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lang="pt-BR" sz="1600">
                <a:solidFill>
                  <a:srgbClr val="626E73"/>
                </a:solidFill>
              </a:rPr>
              <a:t>Entrada: Usuário digita uma senha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lang="pt-BR" sz="1600">
                <a:solidFill>
                  <a:srgbClr val="626E73"/>
                </a:solidFill>
              </a:rPr>
              <a:t>Processamento: Se a senha for correta, permitir acesso senão não permitir acesso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lang="pt-BR" sz="1600">
                <a:solidFill>
                  <a:srgbClr val="626E73"/>
                </a:solidFill>
              </a:rPr>
              <a:t>Saída: "Acesso concedido" ou "Acesso negado"</a:t>
            </a:r>
            <a:endParaRPr b="1" sz="1600">
              <a:solidFill>
                <a:srgbClr val="626E7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f253b9686_0_16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FF0066"/>
                </a:solidFill>
              </a:rPr>
              <a:t>ESTRUTURAS DE REPETIÇÃO</a:t>
            </a:r>
            <a:endParaRPr sz="1600">
              <a:solidFill>
                <a:srgbClr val="FF0066"/>
              </a:solidFill>
            </a:endParaRPr>
          </a:p>
        </p:txBody>
      </p:sp>
      <p:pic>
        <p:nvPicPr>
          <p:cNvPr id="189" name="Google Shape;189;g32f253b9686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32f253b9686_0_16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g32f253b9686_0_16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192" name="Google Shape;192;g32f253b9686_0_16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3" name="Google Shape;193;g32f253b9686_0_16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4" name="Google Shape;194;g32f253b9686_0_16"/>
          <p:cNvSpPr txBox="1"/>
          <p:nvPr/>
        </p:nvSpPr>
        <p:spPr>
          <a:xfrm>
            <a:off x="1073126" y="923175"/>
            <a:ext cx="73434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As estruturas de repetição (ou loops) são usadas para executar um bloco de código múltiplas vezes, economizando esforço e evitando repetições desnecessárias.</a:t>
            </a:r>
            <a:br>
              <a:rPr lang="pt-BR" sz="1600">
                <a:solidFill>
                  <a:srgbClr val="626E73"/>
                </a:solidFill>
              </a:rPr>
            </a:br>
            <a:endParaRPr sz="1600">
              <a:solidFill>
                <a:srgbClr val="626E73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Tipos: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b="1" lang="pt-BR" sz="1600">
                <a:solidFill>
                  <a:srgbClr val="626E73"/>
                </a:solidFill>
              </a:rPr>
              <a:t>for</a:t>
            </a:r>
            <a:r>
              <a:rPr lang="pt-BR" sz="1600">
                <a:solidFill>
                  <a:srgbClr val="626E73"/>
                </a:solidFill>
              </a:rPr>
              <a:t>: Usado quando sabemos quantas vezes queremos repetir um bloco de código ou quando queremos percorrer elementos de uma coleção como listas, tuplas, dicionários e conjuntos.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b="1" lang="pt-BR" sz="1600">
                <a:solidFill>
                  <a:srgbClr val="626E73"/>
                </a:solidFill>
              </a:rPr>
              <a:t>while</a:t>
            </a:r>
            <a:r>
              <a:rPr lang="pt-BR" sz="1600">
                <a:solidFill>
                  <a:srgbClr val="626E73"/>
                </a:solidFill>
              </a:rPr>
              <a:t>: Usado quando não sabemos exatamente quantas vezes o código será repetido, mas queremos que ele continue executando enquanto uma condição for verdadeira.</a:t>
            </a:r>
            <a:endParaRPr b="1" sz="1600">
              <a:solidFill>
                <a:srgbClr val="626E7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bc46fe962_0_104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FF0066"/>
                </a:solidFill>
              </a:rPr>
              <a:t>QUANDO USAR CADA UM?</a:t>
            </a:r>
            <a:endParaRPr sz="1600">
              <a:solidFill>
                <a:srgbClr val="FF0066"/>
              </a:solidFill>
            </a:endParaRPr>
          </a:p>
        </p:txBody>
      </p:sp>
      <p:pic>
        <p:nvPicPr>
          <p:cNvPr id="201" name="Google Shape;201;g32bc46fe962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32bc46fe962_0_104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g32bc46fe962_0_104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204" name="Google Shape;204;g32bc46fe962_0_104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5" name="Google Shape;205;g32bc46fe962_0_104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06" name="Google Shape;206;g32bc46fe962_0_104"/>
          <p:cNvGraphicFramePr/>
          <p:nvPr/>
        </p:nvGraphicFramePr>
        <p:xfrm>
          <a:off x="1319050" y="127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{E7046658-427A-4F83-BDC6-0AE82321593C}</a:tableStyleId>
              </a:tblPr>
              <a:tblGrid>
                <a:gridCol w="4672100"/>
                <a:gridCol w="18753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Cenário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Melhor Opção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Percorrer listas, strings, dicionários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</a:t>
                      </a:r>
                      <a:r>
                        <a:rPr lang="pt-BR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Repetir algo um número específico de vezes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pt-BR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</a:t>
                      </a:r>
                      <a:r>
                        <a:rPr lang="pt-BR" sz="1100"/>
                        <a:t> com </a:t>
                      </a:r>
                      <a:r>
                        <a:rPr lang="pt-BR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range()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Executar até que uma condição seja atendida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</a:t>
                      </a:r>
                      <a:r>
                        <a:rPr lang="pt-BR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while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Criar menus interativos ou loops de espera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</a:t>
                      </a:r>
                      <a:r>
                        <a:rPr lang="pt-BR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while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2f253b9686_0_29"/>
          <p:cNvSpPr txBox="1"/>
          <p:nvPr/>
        </p:nvSpPr>
        <p:spPr>
          <a:xfrm>
            <a:off x="727516" y="412285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FF0066"/>
                </a:solidFill>
              </a:rPr>
              <a:t>INTRODUÇÃO ÀS COLEÇÕES</a:t>
            </a:r>
            <a:endParaRPr sz="1600">
              <a:solidFill>
                <a:srgbClr val="FF0066"/>
              </a:solidFill>
            </a:endParaRPr>
          </a:p>
        </p:txBody>
      </p:sp>
      <p:pic>
        <p:nvPicPr>
          <p:cNvPr id="213" name="Google Shape;213;g32f253b9686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32f253b9686_0_29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" name="Google Shape;215;g32f253b9686_0_29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216" name="Google Shape;216;g32f253b9686_0_29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7" name="Google Shape;217;g32f253b9686_0_29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8" name="Google Shape;218;g32f253b9686_0_29"/>
          <p:cNvSpPr txBox="1"/>
          <p:nvPr/>
        </p:nvSpPr>
        <p:spPr>
          <a:xfrm>
            <a:off x="1073126" y="923175"/>
            <a:ext cx="7343400" cy="16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As coleções armazenam múltiplos valores em uma única variável.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Tipos: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b="1" lang="pt-BR" sz="1600">
                <a:solidFill>
                  <a:srgbClr val="626E73"/>
                </a:solidFill>
              </a:rPr>
              <a:t>Listas: </a:t>
            </a:r>
            <a:r>
              <a:rPr lang="pt-BR" sz="1600">
                <a:solidFill>
                  <a:srgbClr val="626E73"/>
                </a:solidFill>
              </a:rPr>
              <a:t>Mutáveis e ordenadas.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b="1" lang="pt-BR" sz="1600">
                <a:solidFill>
                  <a:srgbClr val="626E73"/>
                </a:solidFill>
              </a:rPr>
              <a:t>Tuplas: </a:t>
            </a:r>
            <a:r>
              <a:rPr lang="pt-BR" sz="1600">
                <a:solidFill>
                  <a:srgbClr val="626E73"/>
                </a:solidFill>
              </a:rPr>
              <a:t>Imutáveis e ordenadas.</a:t>
            </a:r>
            <a:endParaRPr sz="1600">
              <a:solidFill>
                <a:srgbClr val="626E73"/>
              </a:solidFill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○"/>
            </a:pPr>
            <a:r>
              <a:rPr b="1" lang="pt-BR" sz="1600">
                <a:solidFill>
                  <a:srgbClr val="626E73"/>
                </a:solidFill>
              </a:rPr>
              <a:t>Conjuntos: </a:t>
            </a:r>
            <a:r>
              <a:rPr lang="pt-BR" sz="1600">
                <a:solidFill>
                  <a:srgbClr val="626E73"/>
                </a:solidFill>
              </a:rPr>
              <a:t>Não permitem valores duplicados.</a:t>
            </a:r>
            <a:endParaRPr sz="1600">
              <a:solidFill>
                <a:srgbClr val="626E7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2bc46fe962_0_0"/>
          <p:cNvSpPr txBox="1"/>
          <p:nvPr/>
        </p:nvSpPr>
        <p:spPr>
          <a:xfrm>
            <a:off x="727525" y="412278"/>
            <a:ext cx="76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FF0066"/>
                </a:solidFill>
              </a:rPr>
              <a:t>INTRODUÇÃO ÀS COLEÇÕES -  LISTAS (list)</a:t>
            </a:r>
            <a:endParaRPr sz="1600">
              <a:solidFill>
                <a:srgbClr val="FF0066"/>
              </a:solidFill>
            </a:endParaRPr>
          </a:p>
        </p:txBody>
      </p:sp>
      <p:pic>
        <p:nvPicPr>
          <p:cNvPr id="225" name="Google Shape;225;g32bc46fe96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6472" y="182871"/>
            <a:ext cx="460590" cy="125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32bc46fe962_0_0"/>
          <p:cNvPicPr preferRelativeResize="0"/>
          <p:nvPr/>
        </p:nvPicPr>
        <p:blipFill rotWithShape="1">
          <a:blip r:embed="rId4">
            <a:alphaModFix/>
          </a:blip>
          <a:srcRect b="0" l="25816" r="0" t="-13869"/>
          <a:stretch/>
        </p:blipFill>
        <p:spPr>
          <a:xfrm>
            <a:off x="8371490" y="208559"/>
            <a:ext cx="723328" cy="73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g32bc46fe962_0_0"/>
          <p:cNvGrpSpPr/>
          <p:nvPr/>
        </p:nvGrpSpPr>
        <p:grpSpPr>
          <a:xfrm>
            <a:off x="7655125" y="7275"/>
            <a:ext cx="1488900" cy="508225"/>
            <a:chOff x="7655125" y="7275"/>
            <a:chExt cx="1488900" cy="508225"/>
          </a:xfrm>
        </p:grpSpPr>
        <p:sp>
          <p:nvSpPr>
            <p:cNvPr id="228" name="Google Shape;228;g32bc46fe962_0_0"/>
            <p:cNvSpPr/>
            <p:nvPr/>
          </p:nvSpPr>
          <p:spPr>
            <a:xfrm>
              <a:off x="7655125" y="7275"/>
              <a:ext cx="1488900" cy="50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9" name="Google Shape;229;g32bc46fe962_0_0"/>
            <p:cNvPicPr preferRelativeResize="0"/>
            <p:nvPr/>
          </p:nvPicPr>
          <p:blipFill rotWithShape="1">
            <a:blip r:embed="rId5">
              <a:alphaModFix/>
            </a:blip>
            <a:srcRect b="0" l="4516" r="0" t="0"/>
            <a:stretch/>
          </p:blipFill>
          <p:spPr>
            <a:xfrm>
              <a:off x="7655126" y="7350"/>
              <a:ext cx="1488751" cy="508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g32bc46fe962_0_0"/>
          <p:cNvSpPr txBox="1"/>
          <p:nvPr/>
        </p:nvSpPr>
        <p:spPr>
          <a:xfrm>
            <a:off x="1073126" y="923175"/>
            <a:ext cx="7343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As listas são estruturas de dados mutáveis que armazenam uma coleção ordenada de elementos. Elas permitem valores duplicados e podem conter diferentes tipos de dados (inteiros, strings, floats, booleanos, etc.).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Exemplo Lista de alunos: ["Ana", "João", "Pedro"]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As listas mantêm a ordem dos elementos.</a:t>
            </a:r>
            <a:endParaRPr sz="1600">
              <a:solidFill>
                <a:srgbClr val="626E73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26E73"/>
              </a:buClr>
              <a:buSzPts val="1600"/>
              <a:buChar char="●"/>
            </a:pPr>
            <a:r>
              <a:rPr lang="pt-BR" sz="1600">
                <a:solidFill>
                  <a:srgbClr val="626E73"/>
                </a:solidFill>
              </a:rPr>
              <a:t>Podemos adicionar, remover e modificar os itens.</a:t>
            </a:r>
            <a:endParaRPr sz="1600">
              <a:solidFill>
                <a:srgbClr val="626E7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2019-02-15T12:16:11Z</dcterms:created>
  <dc:creator>Adriano</dc:creator>
</cp:coreProperties>
</file>