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8250" cx="9144000"/>
  <p:notesSz cx="6858000" cy="9144000"/>
  <p:embeddedFontLst>
    <p:embeddedFont>
      <p:font typeface="Roboto Light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VyEEdAEwn0qOZeIvaxKUx+RE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064493-5247-4433-A51A-0867EB5A785D}">
  <a:tblStyle styleId="{37064493-5247-4433-A51A-0867EB5A785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Light-regular.fntdata"/><Relationship Id="rId16" Type="http://schemas.openxmlformats.org/officeDocument/2006/relationships/slide" Target="slides/slide10.xml"/><Relationship Id="rId19" Type="http://schemas.openxmlformats.org/officeDocument/2006/relationships/font" Target="fonts/RobotoLight-italic.fntdata"/><Relationship Id="rId18" Type="http://schemas.openxmlformats.org/officeDocument/2006/relationships/font" Target="fonts/Robot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739fd335_0_3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1d739fd3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1d739fd33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739fd335_0_29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1d739fd33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1d739fd335_0_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739fd335_0_313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1d739fd3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1d739fd335_0_3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f253b9686_0_2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2f253b96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2f253b9686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bc46fe962_0_104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2bc46fe9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32bc46fe962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f253b9686_0_16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2f253b96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2f253b9686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bc46fe962_0_139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2bc46fe96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2bc46fe962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3" name="Google Shape;23;p2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" name="Google Shape;24;p2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/>
          <p:nvPr>
            <p:ph idx="2" type="pic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1792288" y="4029235"/>
            <a:ext cx="5486400" cy="604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6" name="Google Shape;106;p3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07" name="Google Shape;107;p3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31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 rot="5400000">
            <a:off x="2873192" y="-1214730"/>
            <a:ext cx="339761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5" name="Google Shape;115;p3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16" name="Google Shape;116;p3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3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 rot="5400000">
            <a:off x="5461746" y="1373823"/>
            <a:ext cx="439270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 rot="5400000">
            <a:off x="1270746" y="-607377"/>
            <a:ext cx="439270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4" name="Google Shape;124;p3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25" name="Google Shape;125;p3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3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subTitle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1" name="Google Shape;31;p2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32" name="Google Shape;32;p2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" name="Google Shape;33;p2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0" name="Google Shape;40;p2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41" name="Google Shape;41;p2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24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9" name="Google Shape;49;p25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50" name="Google Shape;50;p25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" name="Google Shape;51;p25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457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26"/>
          <p:cNvSpPr txBox="1"/>
          <p:nvPr>
            <p:ph idx="2" type="body"/>
          </p:nvPr>
        </p:nvSpPr>
        <p:spPr>
          <a:xfrm>
            <a:off x="4648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9" name="Google Shape;59;p2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60" name="Google Shape;60;p2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26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7"/>
          <p:cNvSpPr txBox="1"/>
          <p:nvPr>
            <p:ph idx="2" type="body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7"/>
          <p:cNvSpPr txBox="1"/>
          <p:nvPr>
            <p:ph idx="3" type="body"/>
          </p:nvPr>
        </p:nvSpPr>
        <p:spPr>
          <a:xfrm>
            <a:off x="4645033" y="1152401"/>
            <a:ext cx="4041775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7"/>
          <p:cNvSpPr txBox="1"/>
          <p:nvPr>
            <p:ph idx="4" type="body"/>
          </p:nvPr>
        </p:nvSpPr>
        <p:spPr>
          <a:xfrm>
            <a:off x="4645033" y="1632667"/>
            <a:ext cx="4041775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1" name="Google Shape;71;p27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72" name="Google Shape;72;p27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27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9" name="Google Shape;79;p2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0" name="Google Shape;80;p2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" name="Google Shape;81;p28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86" name="Google Shape;86;p2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7" name="Google Shape;87;p2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9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457209" y="204981"/>
            <a:ext cx="3008313" cy="8723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2" name="Google Shape;92;p30"/>
          <p:cNvSpPr txBox="1"/>
          <p:nvPr>
            <p:ph idx="2" type="body"/>
          </p:nvPr>
        </p:nvSpPr>
        <p:spPr>
          <a:xfrm>
            <a:off x="457209" y="1077326"/>
            <a:ext cx="3008313" cy="35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6" name="Google Shape;96;p30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97" name="Google Shape;97;p30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30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ap_elemento1.png"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10248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1"/>
          <p:cNvPicPr preferRelativeResize="0"/>
          <p:nvPr/>
        </p:nvPicPr>
        <p:blipFill rotWithShape="1">
          <a:blip r:embed="rId3">
            <a:alphaModFix/>
          </a:blip>
          <a:srcRect b="0" l="25818" r="0" t="-13865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" name="Google Shape;19;p2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" name="Google Shape;20;p21"/>
            <p:cNvPicPr preferRelativeResize="0"/>
            <p:nvPr/>
          </p:nvPicPr>
          <p:blipFill rotWithShape="1">
            <a:blip r:embed="rId4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"/>
          <p:cNvCxnSpPr/>
          <p:nvPr/>
        </p:nvCxnSpPr>
        <p:spPr>
          <a:xfrm>
            <a:off x="1755957" y="2810296"/>
            <a:ext cx="444501" cy="0"/>
          </a:xfrm>
          <a:prstGeom prst="straightConnector1">
            <a:avLst/>
          </a:prstGeom>
          <a:noFill/>
          <a:ln cap="flat" cmpd="sng" w="50800">
            <a:solidFill>
              <a:srgbClr val="ED145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380" y="4390224"/>
            <a:ext cx="129265" cy="4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996425" y="2139400"/>
            <a:ext cx="7506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PYTHON PARA QAs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/>
        </p:nvSpPr>
        <p:spPr>
          <a:xfrm>
            <a:off x="2228646" y="3996024"/>
            <a:ext cx="4686710" cy="446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Copyright © 2019 | Professor (a) Nome do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Todos os direitos reservados. Reprodução ou divulgação total ou parcial deste documento, é expressamente proibido sem consentimento formal, por escrito, do professor/autor.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3120512" y="1540787"/>
            <a:ext cx="153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200" y="1480462"/>
            <a:ext cx="336550" cy="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767" y="1512212"/>
            <a:ext cx="319088" cy="31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 txBox="1"/>
          <p:nvPr/>
        </p:nvSpPr>
        <p:spPr>
          <a:xfrm>
            <a:off x="5218892" y="1540787"/>
            <a:ext cx="132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/apsferreira_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1" y="760789"/>
            <a:ext cx="91440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9"/>
          <p:cNvGrpSpPr/>
          <p:nvPr/>
        </p:nvGrpSpPr>
        <p:grpSpPr>
          <a:xfrm>
            <a:off x="3827550" y="3384900"/>
            <a:ext cx="1488900" cy="508225"/>
            <a:chOff x="7655125" y="7275"/>
            <a:chExt cx="1488900" cy="508225"/>
          </a:xfrm>
        </p:grpSpPr>
        <p:sp>
          <p:nvSpPr>
            <p:cNvPr id="243" name="Google Shape;243;p1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4" name="Google Shape;244;p1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3049" y="1908775"/>
            <a:ext cx="1387401" cy="13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739fd335_0_3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MÓDULO 2 - ESTRUTURAS DE CONTROLE E COLEÇÕES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31d739fd335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1d739fd335_0_3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g31d739fd335_0_3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44" name="Google Shape;144;g31d739fd335_0_3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g31d739fd335_0_3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g31d739fd335_0_38"/>
          <p:cNvSpPr txBox="1"/>
          <p:nvPr/>
        </p:nvSpPr>
        <p:spPr>
          <a:xfrm>
            <a:off x="1149776" y="1201850"/>
            <a:ext cx="73434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Estruturas de Decisão (Simples, Aninhadas e Compostas);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Estruturas de Repetição (Loops: for, while);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Coleções: 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Listas;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Tuplas;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Conjuntos;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○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Dicionários.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Compreensão de listas e iterações avançadas.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739fd335_0_29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1600">
                <a:solidFill>
                  <a:srgbClr val="FF0066"/>
                </a:solidFill>
              </a:rPr>
              <a:t>4</a:t>
            </a: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1600">
                <a:solidFill>
                  <a:srgbClr val="FF0066"/>
                </a:solidFill>
              </a:rPr>
              <a:t>ITERAÇÕES AVANÇADAS E COMPREENSÃO DE LISTAS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153" name="Google Shape;153;g31d739fd335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1d739fd335_0_29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31d739fd335_0_29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56" name="Google Shape;156;g31d739fd335_0_29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31d739fd335_0_29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g31d739fd335_0_298"/>
          <p:cNvSpPr txBox="1"/>
          <p:nvPr/>
        </p:nvSpPr>
        <p:spPr>
          <a:xfrm>
            <a:off x="1073126" y="923175"/>
            <a:ext cx="7343400" cy="4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Objetivos da aula: </a:t>
            </a:r>
            <a:endParaRPr b="1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Revisar os conceitos de laços de repetição e coleções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Aprofundar o uso de loops (for, while)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Explorar funções embutidas para otimizar iterações: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enumerate()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zip()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map()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filter()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Aprender a compreensão de listas para reduzir código repetitivo e melhorar a performance.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Trabalhar com listas aninhadas e iteração sobre dicionários.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Aplicar esses conceitos a cenários reais de QA por meio de exercícios práticos.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739fd335_0_313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REVISÃO AULA </a:t>
            </a:r>
            <a:r>
              <a:rPr lang="pt-BR" sz="1600">
                <a:solidFill>
                  <a:srgbClr val="FF0066"/>
                </a:solidFill>
              </a:rPr>
              <a:t>3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31d739fd335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1d739fd335_0_313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g31d739fd335_0_31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68" name="Google Shape;168;g31d739fd335_0_31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g31d739fd335_0_313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g31d739fd335_0_313"/>
          <p:cNvSpPr txBox="1"/>
          <p:nvPr/>
        </p:nvSpPr>
        <p:spPr>
          <a:xfrm>
            <a:off x="1132226" y="855225"/>
            <a:ext cx="7343400" cy="4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Estruturas de Controle: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Condicionais (if, elif, else).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Loops (for, while).</a:t>
            </a:r>
            <a:endParaRPr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Coleções em Python: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Listas, Tuplas, Conjuntos e Dicionários.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Compreensão de Listas para otimização de código.</a:t>
            </a:r>
            <a:endParaRPr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Atividade de Revisão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Criar um programa de um gerenciador de execução de testes automatizados, onde o usuário pode visualizar os casos de teste, rodá-los e ver o resultado da execução.</a:t>
            </a:r>
            <a:endParaRPr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Regras:</a:t>
            </a:r>
            <a:endParaRPr>
              <a:solidFill>
                <a:srgbClr val="626E73"/>
              </a:solidFill>
            </a:endParaRPr>
          </a:p>
          <a:p>
            <a:pPr indent="-3048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200"/>
              <a:buChar char="■"/>
            </a:pPr>
            <a:r>
              <a:rPr lang="pt-BR" sz="1200">
                <a:solidFill>
                  <a:srgbClr val="626E73"/>
                </a:solidFill>
              </a:rPr>
              <a:t>O sistema começa com uma lista predefinida de casos de teste.</a:t>
            </a:r>
            <a:endParaRPr sz="1200">
              <a:solidFill>
                <a:srgbClr val="626E73"/>
              </a:solidFill>
            </a:endParaRPr>
          </a:p>
          <a:p>
            <a:pPr indent="-3048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200"/>
              <a:buChar char="■"/>
            </a:pPr>
            <a:r>
              <a:rPr lang="pt-BR" sz="1200">
                <a:solidFill>
                  <a:srgbClr val="626E73"/>
                </a:solidFill>
              </a:rPr>
              <a:t>O usuário pode selecionar um caso de teste para execução.</a:t>
            </a:r>
            <a:endParaRPr sz="1200">
              <a:solidFill>
                <a:srgbClr val="626E73"/>
              </a:solidFill>
            </a:endParaRPr>
          </a:p>
          <a:p>
            <a:pPr indent="-3048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200"/>
              <a:buChar char="■"/>
            </a:pPr>
            <a:r>
              <a:rPr lang="pt-BR" sz="1200">
                <a:solidFill>
                  <a:srgbClr val="626E73"/>
                </a:solidFill>
              </a:rPr>
              <a:t>O programa simula um resultado (Pass ou Fail).</a:t>
            </a:r>
            <a:endParaRPr sz="1200">
              <a:solidFill>
                <a:srgbClr val="626E73"/>
              </a:solidFill>
            </a:endParaRPr>
          </a:p>
          <a:p>
            <a:pPr indent="-3048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200"/>
              <a:buChar char="■"/>
            </a:pPr>
            <a:r>
              <a:rPr lang="pt-BR" sz="1200">
                <a:solidFill>
                  <a:srgbClr val="626E73"/>
                </a:solidFill>
              </a:rPr>
              <a:t>O resultado de cada teste executado é armazenado em um dicionário.</a:t>
            </a:r>
            <a:endParaRPr sz="1200">
              <a:solidFill>
                <a:srgbClr val="626E73"/>
              </a:solidFill>
            </a:endParaRPr>
          </a:p>
          <a:p>
            <a:pPr indent="-3048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200"/>
              <a:buChar char="■"/>
            </a:pPr>
            <a:r>
              <a:rPr lang="pt-BR" sz="1200">
                <a:solidFill>
                  <a:srgbClr val="626E73"/>
                </a:solidFill>
              </a:rPr>
              <a:t>Ao final, o usuário pode visualizar o relatório com todos os testes executados.</a:t>
            </a:r>
            <a:endParaRPr sz="10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f253b9686_0_2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ITERAÇÃO AVANÇADA EM ESTRUTURAS DE DADOS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32f253b968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2f253b9686_0_2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g32f253b9686_0_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80" name="Google Shape;180;g32f253b9686_0_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g32f253b9686_0_2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g32f253b9686_0_2"/>
          <p:cNvSpPr txBox="1"/>
          <p:nvPr/>
        </p:nvSpPr>
        <p:spPr>
          <a:xfrm>
            <a:off x="1073126" y="923175"/>
            <a:ext cx="7343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Como percorrer listas e dicionários de forma eficiente.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Diferença entre percorrer com índices e percorrer diretamente os valores.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Uso de </a:t>
            </a:r>
            <a:r>
              <a:rPr lang="pt-BR" sz="1600">
                <a:solidFill>
                  <a:srgbClr val="626E73"/>
                </a:solidFill>
              </a:rPr>
              <a:t>funções</a:t>
            </a:r>
            <a:r>
              <a:rPr lang="pt-BR" sz="1600">
                <a:solidFill>
                  <a:srgbClr val="626E73"/>
                </a:solidFill>
              </a:rPr>
              <a:t> enumerate(), zip(), map(), filter()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bc46fe962_0_104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COMPARAÇÃO RESUMIDA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32bc46fe962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2bc46fe962_0_104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g32bc46fe962_0_10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2" name="Google Shape;192;g32bc46fe962_0_10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" name="Google Shape;193;g32bc46fe962_0_104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94" name="Google Shape;194;g32bc46fe962_0_104"/>
          <p:cNvGraphicFramePr/>
          <p:nvPr/>
        </p:nvGraphicFramePr>
        <p:xfrm>
          <a:off x="267413" y="125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{37064493-5247-4433-A51A-0867EB5A785D}</a:tableStyleId>
              </a:tblPr>
              <a:tblGrid>
                <a:gridCol w="1259000"/>
                <a:gridCol w="3933825"/>
                <a:gridCol w="3416350"/>
              </a:tblGrid>
              <a:tr h="33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Função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O que faz?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Exemplo de Uso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6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enumerate()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Percorre uma lista obtendo o índice e o valor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Enumerar casos de teste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zip()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Percorre múltiplas listas ao mesmo tempo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Comparar listas de entradas e saídas esperadas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map()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Aplica uma função a todos os elementos de uma lista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Ajustar notas de testes ou converter valores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filter()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Filtra elementos de uma lista com base em uma condição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Filtrar apenas testes aprovados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f253b9686_0_16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COMPREENSÃO DE LISTAS E ESTRUTURAS ANINHADAS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32f253b968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2f253b9686_0_16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32f253b9686_0_1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04" name="Google Shape;204;g32f253b9686_0_1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g32f253b9686_0_16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g32f253b9686_0_16"/>
          <p:cNvSpPr txBox="1"/>
          <p:nvPr/>
        </p:nvSpPr>
        <p:spPr>
          <a:xfrm>
            <a:off x="1073126" y="923175"/>
            <a:ext cx="73434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Como criar listas otimizadas com menos código e melhor desempenho.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Aplicações Práticas com csv</a:t>
            </a:r>
            <a:endParaRPr i="0" sz="1600" u="none" cap="none" strike="noStrike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bc46fe962_0_139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13" name="Google Shape;213;g32bc46fe962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2bc46fe962_0_139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g32bc46fe962_0_13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16" name="Google Shape;216;g32bc46fe962_0_13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7" name="Google Shape;217;g32bc46fe962_0_13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g32bc46fe962_0_139"/>
          <p:cNvSpPr txBox="1"/>
          <p:nvPr/>
        </p:nvSpPr>
        <p:spPr>
          <a:xfrm>
            <a:off x="1073576" y="897050"/>
            <a:ext cx="7343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P</a:t>
            </a:r>
            <a:r>
              <a:rPr lang="pt-BR" sz="1600">
                <a:solidFill>
                  <a:srgbClr val="626E73"/>
                </a:solidFill>
              </a:rPr>
              <a:t>ercorrer listas e dicionários de forma eficiente.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Diferença entre percorrer com índices e percorrer diretamente os valores.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Uso de funções enumerate(), zip(), map(), filter()</a:t>
            </a:r>
            <a:endParaRPr sz="1600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lang="pt-BR" sz="1600">
                <a:solidFill>
                  <a:srgbClr val="626E73"/>
                </a:solidFill>
              </a:rPr>
              <a:t>Listas otimizadas com menos código e melhor desempenho.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Aplicações Práticas com csv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38" y="144324"/>
            <a:ext cx="8978327" cy="48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 rotWithShape="1">
          <a:blip r:embed="rId5">
            <a:alphaModFix/>
          </a:blip>
          <a:srcRect b="0" l="7672" r="0" t="0"/>
          <a:stretch/>
        </p:blipFill>
        <p:spPr>
          <a:xfrm>
            <a:off x="3597850" y="4210600"/>
            <a:ext cx="2058050" cy="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/>
          <p:nvPr/>
        </p:nvSpPr>
        <p:spPr>
          <a:xfrm>
            <a:off x="1301100" y="741500"/>
            <a:ext cx="41334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Podemos contar com o seu feedback?</a:t>
            </a:r>
            <a:endParaRPr b="1" i="0" sz="30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1301100" y="2295850"/>
            <a:ext cx="33924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Escaneie o QR Code ao lado e responda nossa Pesquisa de Avaliação.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4693500" y="2675725"/>
            <a:ext cx="779700" cy="106500"/>
          </a:xfrm>
          <a:prstGeom prst="rightArrow">
            <a:avLst>
              <a:gd fmla="val 50000" name="adj1"/>
              <a:gd fmla="val 150403" name="adj2"/>
            </a:avLst>
          </a:prstGeom>
          <a:solidFill>
            <a:srgbClr val="FF0066"/>
          </a:solidFill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5900" y="1083850"/>
            <a:ext cx="3104825" cy="3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2019-02-15T12:16:11Z</dcterms:created>
  <dc:creator>Adriano</dc:creator>
</cp:coreProperties>
</file>